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Lst>
  <p:sldSz cy="5143500" cx="9144000"/>
  <p:notesSz cx="6858000" cy="9144000"/>
  <p:embeddedFontLst>
    <p:embeddedFont>
      <p:font typeface="Roboto"/>
      <p:regular r:id="rId91"/>
      <p:bold r:id="rId92"/>
      <p:italic r:id="rId93"/>
      <p:boldItalic r:id="rId94"/>
    </p:embeddedFont>
    <p:embeddedFont>
      <p:font typeface="Old Standard TT"/>
      <p:regular r:id="rId95"/>
      <p:bold r:id="rId96"/>
      <p:italic r:id="rId97"/>
    </p:embeddedFont>
    <p:embeddedFont>
      <p:font typeface="Arial Black"/>
      <p:regular r:id="rId98"/>
    </p:embeddedFont>
    <p:embeddedFont>
      <p:font typeface="Century Gothic"/>
      <p:regular r:id="rId99"/>
      <p:bold r:id="rId100"/>
      <p:italic r:id="rId101"/>
      <p:boldItalic r:id="rId10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D25AB1E-C812-497E-AC0B-D32788A44BFD}">
  <a:tblStyle styleId="{8D25AB1E-C812-497E-AC0B-D32788A44BF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2" Type="http://schemas.openxmlformats.org/officeDocument/2006/relationships/font" Target="fonts/CenturyGothic-boldItalic.fntdata"/><Relationship Id="rId101" Type="http://schemas.openxmlformats.org/officeDocument/2006/relationships/font" Target="fonts/CenturyGothic-italic.fntdata"/><Relationship Id="rId100" Type="http://schemas.openxmlformats.org/officeDocument/2006/relationships/font" Target="fonts/CenturyGothic-bold.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font" Target="fonts/OldStandardTT-regular.fntdata"/><Relationship Id="rId94" Type="http://schemas.openxmlformats.org/officeDocument/2006/relationships/font" Target="fonts/Roboto-boldItalic.fntdata"/><Relationship Id="rId97" Type="http://schemas.openxmlformats.org/officeDocument/2006/relationships/font" Target="fonts/OldStandardTT-italic.fntdata"/><Relationship Id="rId96" Type="http://schemas.openxmlformats.org/officeDocument/2006/relationships/font" Target="fonts/OldStandardTT-bold.fntdata"/><Relationship Id="rId11" Type="http://schemas.openxmlformats.org/officeDocument/2006/relationships/slide" Target="slides/slide5.xml"/><Relationship Id="rId99" Type="http://schemas.openxmlformats.org/officeDocument/2006/relationships/font" Target="fonts/CenturyGothic-regular.fntdata"/><Relationship Id="rId10" Type="http://schemas.openxmlformats.org/officeDocument/2006/relationships/slide" Target="slides/slide4.xml"/><Relationship Id="rId98" Type="http://schemas.openxmlformats.org/officeDocument/2006/relationships/font" Target="fonts/ArialBlack-regular.fntdata"/><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font" Target="fonts/Roboto-regular.fntdata"/><Relationship Id="rId90" Type="http://schemas.openxmlformats.org/officeDocument/2006/relationships/slide" Target="slides/slide84.xml"/><Relationship Id="rId93" Type="http://schemas.openxmlformats.org/officeDocument/2006/relationships/font" Target="fonts/Roboto-italic.fntdata"/><Relationship Id="rId92" Type="http://schemas.openxmlformats.org/officeDocument/2006/relationships/font" Target="fonts/Roboto-bold.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c6f90357f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c6f90357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1517b8ccf6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11517b8ccf6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11517b8ccf6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11517b8ccf6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11d55976452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11d55976452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1517b8ccf6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11517b8ccf6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11517b8ccf6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11517b8ccf6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11517b8ccf6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11517b8ccf6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11517b8ccf6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11517b8ccf6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11517b8ccf6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11517b8ccf6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11517b8ccf6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11517b8ccf6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11517b8ccf6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11517b8ccf6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c6f90357f_0_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c6f90357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11517b8ccf6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11517b8ccf6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12c73489264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12c73489264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11517b8ccf6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11517b8ccf6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11517b8ccf6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11517b8ccf6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1517b8ccf6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11517b8ccf6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11517b8ccf6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11517b8ccf6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11517b8ccf6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11517b8ccf6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11517b8ccf6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11517b8ccf6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11517b8ccf6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11517b8ccf6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11517b8ccf6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11517b8ccf6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c6f90357f_0_1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c6f90357f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1235a5ddb80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1235a5ddb80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11517b8ccf6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11517b8ccf6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11517b8ccf6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11517b8ccf6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11517b8ccf6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11517b8ccf6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11517b8ccf6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11517b8ccf6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11517b8ccf6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11517b8ccf6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11517b8ccf6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11517b8ccf6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11517b8ccf6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11517b8ccf6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11517b8ccf6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11517b8ccf6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11517b8ccf6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11517b8ccf6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c6f90357f_0_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c6f90357f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11517b8ccf6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11517b8ccf6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11517b8ccf6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11517b8ccf6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11517b8ccf6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11517b8ccf6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11517b8ccf6_0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11517b8ccf6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11517b8ccf6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11517b8ccf6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11517b8ccf6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11517b8ccf6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11517b8ccf6_0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11517b8ccf6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11517b8ccf6_0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11517b8ccf6_0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11517b8ccf6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11517b8ccf6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11517b8ccf6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11517b8ccf6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c6f90357f_0_1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c6f90357f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11517b8ccf6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11517b8ccf6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11517b8ccf6_0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11517b8ccf6_0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11517b8ccf6_0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11517b8ccf6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11517b8ccf6_0_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11517b8ccf6_0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11517b8ccf6_0_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11517b8ccf6_0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11517b8ccf6_0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11517b8ccf6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11517b8ccf6_0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11517b8ccf6_0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11517b8ccf6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11517b8ccf6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11517b8ccf6_0_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11517b8ccf6_0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11517b8ccf6_0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11517b8ccf6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114c359231c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114c359231c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11517b8ccf6_0_3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11517b8ccf6_0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11517b8ccf6_0_3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11517b8ccf6_0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11517b8ccf6_0_3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11517b8ccf6_0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11517b8ccf6_0_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11517b8ccf6_0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11517b8ccf6_0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11517b8ccf6_0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11517b8ccf6_0_4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11517b8ccf6_0_4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11517b8ccf6_0_4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11517b8ccf6_0_4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11517b8ccf6_0_4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11517b8ccf6_0_4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11517b8ccf6_0_4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11517b8ccf6_0_4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11517b8ccf6_0_4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11517b8ccf6_0_4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11517b8ccf6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11517b8ccf6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11517b8ccf6_0_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11517b8ccf6_0_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11517b8ccf6_0_4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11517b8ccf6_0_4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11517b8ccf6_0_4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11517b8ccf6_0_4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11517b8ccf6_0_4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11517b8ccf6_0_4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11517b8ccf6_0_3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11517b8ccf6_0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11517b8ccf6_0_3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11517b8ccf6_0_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11517b8ccf6_0_3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11517b8ccf6_0_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11517b8ccf6_0_3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11517b8ccf6_0_3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11517b8ccf6_0_3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11517b8ccf6_0_3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11517b8ccf6_0_3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0" name="Google Shape;590;g11517b8ccf6_0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11517b8ccf6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11517b8ccf6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11517b8ccf6_0_3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11517b8ccf6_0_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11517b8ccf6_0_3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11517b8ccf6_0_3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11517b8ccf6_0_3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11517b8ccf6_0_3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11517b8ccf6_0_3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11517b8ccf6_0_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11517b8ccf6_0_4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11517b8ccf6_0_4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11517b8ccf6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11517b8ccf6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0" y="100"/>
            <a:ext cx="9144000" cy="1711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 name="Google Shape;11;p2"/>
          <p:cNvCxnSpPr/>
          <p:nvPr/>
        </p:nvCxnSpPr>
        <p:spPr>
          <a:xfrm>
            <a:off x="641934" y="3597500"/>
            <a:ext cx="390300" cy="0"/>
          </a:xfrm>
          <a:prstGeom prst="straightConnector1">
            <a:avLst/>
          </a:prstGeom>
          <a:noFill/>
          <a:ln cap="flat" cmpd="sng" w="28575">
            <a:solidFill>
              <a:schemeClr val="accent1"/>
            </a:solidFill>
            <a:prstDash val="solid"/>
            <a:round/>
            <a:headEnd len="sm" w="sm" type="none"/>
            <a:tailEnd len="sm" w="sm" type="none"/>
          </a:ln>
        </p:spPr>
      </p:cxnSp>
      <p:sp>
        <p:nvSpPr>
          <p:cNvPr id="12" name="Google Shape;12;p2"/>
          <p:cNvSpPr txBox="1"/>
          <p:nvPr>
            <p:ph type="ctrTitle"/>
          </p:nvPr>
        </p:nvSpPr>
        <p:spPr>
          <a:xfrm>
            <a:off x="512700" y="1893300"/>
            <a:ext cx="8118600" cy="1522800"/>
          </a:xfrm>
          <a:prstGeom prst="rect">
            <a:avLst/>
          </a:prstGeom>
        </p:spPr>
        <p:txBody>
          <a:bodyPr anchorCtr="0" anchor="b" bIns="91425" lIns="91425" spcFirstLastPara="1" rIns="91425" wrap="square" tIns="91425">
            <a:noAutofit/>
          </a:bodyPr>
          <a:lstStyle>
            <a:lvl1pPr lvl="0">
              <a:spcBef>
                <a:spcPts val="0"/>
              </a:spcBef>
              <a:spcAft>
                <a:spcPts val="0"/>
              </a:spcAft>
              <a:buClr>
                <a:schemeClr val="accent1"/>
              </a:buClr>
              <a:buSzPts val="4200"/>
              <a:buNone/>
              <a:defRPr sz="4200">
                <a:solidFill>
                  <a:schemeClr val="accent1"/>
                </a:solidFill>
              </a:defRPr>
            </a:lvl1pPr>
            <a:lvl2pPr lvl="1">
              <a:spcBef>
                <a:spcPts val="0"/>
              </a:spcBef>
              <a:spcAft>
                <a:spcPts val="0"/>
              </a:spcAft>
              <a:buClr>
                <a:schemeClr val="accent1"/>
              </a:buClr>
              <a:buSzPts val="4200"/>
              <a:buNone/>
              <a:defRPr sz="4200">
                <a:solidFill>
                  <a:schemeClr val="accent1"/>
                </a:solidFill>
              </a:defRPr>
            </a:lvl2pPr>
            <a:lvl3pPr lvl="2">
              <a:spcBef>
                <a:spcPts val="0"/>
              </a:spcBef>
              <a:spcAft>
                <a:spcPts val="0"/>
              </a:spcAft>
              <a:buClr>
                <a:schemeClr val="accent1"/>
              </a:buClr>
              <a:buSzPts val="4200"/>
              <a:buNone/>
              <a:defRPr sz="4200">
                <a:solidFill>
                  <a:schemeClr val="accent1"/>
                </a:solidFill>
              </a:defRPr>
            </a:lvl3pPr>
            <a:lvl4pPr lvl="3">
              <a:spcBef>
                <a:spcPts val="0"/>
              </a:spcBef>
              <a:spcAft>
                <a:spcPts val="0"/>
              </a:spcAft>
              <a:buClr>
                <a:schemeClr val="accent1"/>
              </a:buClr>
              <a:buSzPts val="4200"/>
              <a:buNone/>
              <a:defRPr sz="4200">
                <a:solidFill>
                  <a:schemeClr val="accent1"/>
                </a:solidFill>
              </a:defRPr>
            </a:lvl4pPr>
            <a:lvl5pPr lvl="4">
              <a:spcBef>
                <a:spcPts val="0"/>
              </a:spcBef>
              <a:spcAft>
                <a:spcPts val="0"/>
              </a:spcAft>
              <a:buClr>
                <a:schemeClr val="accent1"/>
              </a:buClr>
              <a:buSzPts val="4200"/>
              <a:buNone/>
              <a:defRPr sz="4200">
                <a:solidFill>
                  <a:schemeClr val="accent1"/>
                </a:solidFill>
              </a:defRPr>
            </a:lvl5pPr>
            <a:lvl6pPr lvl="5">
              <a:spcBef>
                <a:spcPts val="0"/>
              </a:spcBef>
              <a:spcAft>
                <a:spcPts val="0"/>
              </a:spcAft>
              <a:buClr>
                <a:schemeClr val="accent1"/>
              </a:buClr>
              <a:buSzPts val="4200"/>
              <a:buNone/>
              <a:defRPr sz="4200">
                <a:solidFill>
                  <a:schemeClr val="accent1"/>
                </a:solidFill>
              </a:defRPr>
            </a:lvl6pPr>
            <a:lvl7pPr lvl="6">
              <a:spcBef>
                <a:spcPts val="0"/>
              </a:spcBef>
              <a:spcAft>
                <a:spcPts val="0"/>
              </a:spcAft>
              <a:buClr>
                <a:schemeClr val="accent1"/>
              </a:buClr>
              <a:buSzPts val="4200"/>
              <a:buNone/>
              <a:defRPr sz="4200">
                <a:solidFill>
                  <a:schemeClr val="accent1"/>
                </a:solidFill>
              </a:defRPr>
            </a:lvl7pPr>
            <a:lvl8pPr lvl="7">
              <a:spcBef>
                <a:spcPts val="0"/>
              </a:spcBef>
              <a:spcAft>
                <a:spcPts val="0"/>
              </a:spcAft>
              <a:buClr>
                <a:schemeClr val="accent1"/>
              </a:buClr>
              <a:buSzPts val="4200"/>
              <a:buNone/>
              <a:defRPr sz="4200">
                <a:solidFill>
                  <a:schemeClr val="accent1"/>
                </a:solidFill>
              </a:defRPr>
            </a:lvl8pPr>
            <a:lvl9pPr lvl="8">
              <a:spcBef>
                <a:spcPts val="0"/>
              </a:spcBef>
              <a:spcAft>
                <a:spcPts val="0"/>
              </a:spcAft>
              <a:buClr>
                <a:schemeClr val="accent1"/>
              </a:buClr>
              <a:buSzPts val="4200"/>
              <a:buNone/>
              <a:defRPr sz="4200">
                <a:solidFill>
                  <a:schemeClr val="accent1"/>
                </a:solidFill>
              </a:defRPr>
            </a:lvl9pPr>
          </a:lstStyle>
          <a:p/>
        </p:txBody>
      </p:sp>
      <p:sp>
        <p:nvSpPr>
          <p:cNvPr id="13" name="Google Shape;13;p2"/>
          <p:cNvSpPr txBox="1"/>
          <p:nvPr>
            <p:ph idx="1" type="subTitle"/>
          </p:nvPr>
        </p:nvSpPr>
        <p:spPr>
          <a:xfrm>
            <a:off x="512700" y="3840639"/>
            <a:ext cx="8118600" cy="787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accent2"/>
              </a:buClr>
              <a:buSzPts val="2400"/>
              <a:buNone/>
              <a:defRPr sz="2400">
                <a:solidFill>
                  <a:schemeClr val="accent2"/>
                </a:solidFill>
              </a:defRPr>
            </a:lvl1pPr>
            <a:lvl2pPr lvl="1">
              <a:lnSpc>
                <a:spcPct val="100000"/>
              </a:lnSpc>
              <a:spcBef>
                <a:spcPts val="0"/>
              </a:spcBef>
              <a:spcAft>
                <a:spcPts val="0"/>
              </a:spcAft>
              <a:buClr>
                <a:schemeClr val="accent2"/>
              </a:buClr>
              <a:buSzPts val="2400"/>
              <a:buNone/>
              <a:defRPr sz="2400">
                <a:solidFill>
                  <a:schemeClr val="accent2"/>
                </a:solidFill>
              </a:defRPr>
            </a:lvl2pPr>
            <a:lvl3pPr lvl="2">
              <a:lnSpc>
                <a:spcPct val="100000"/>
              </a:lnSpc>
              <a:spcBef>
                <a:spcPts val="0"/>
              </a:spcBef>
              <a:spcAft>
                <a:spcPts val="0"/>
              </a:spcAft>
              <a:buClr>
                <a:schemeClr val="accent2"/>
              </a:buClr>
              <a:buSzPts val="2400"/>
              <a:buNone/>
              <a:defRPr sz="2400">
                <a:solidFill>
                  <a:schemeClr val="accent2"/>
                </a:solidFill>
              </a:defRPr>
            </a:lvl3pPr>
            <a:lvl4pPr lvl="3">
              <a:lnSpc>
                <a:spcPct val="100000"/>
              </a:lnSpc>
              <a:spcBef>
                <a:spcPts val="0"/>
              </a:spcBef>
              <a:spcAft>
                <a:spcPts val="0"/>
              </a:spcAft>
              <a:buClr>
                <a:schemeClr val="accent2"/>
              </a:buClr>
              <a:buSzPts val="2400"/>
              <a:buNone/>
              <a:defRPr sz="2400">
                <a:solidFill>
                  <a:schemeClr val="accent2"/>
                </a:solidFill>
              </a:defRPr>
            </a:lvl4pPr>
            <a:lvl5pPr lvl="4">
              <a:lnSpc>
                <a:spcPct val="100000"/>
              </a:lnSpc>
              <a:spcBef>
                <a:spcPts val="0"/>
              </a:spcBef>
              <a:spcAft>
                <a:spcPts val="0"/>
              </a:spcAft>
              <a:buClr>
                <a:schemeClr val="accent2"/>
              </a:buClr>
              <a:buSzPts val="2400"/>
              <a:buNone/>
              <a:defRPr sz="2400">
                <a:solidFill>
                  <a:schemeClr val="accent2"/>
                </a:solidFill>
              </a:defRPr>
            </a:lvl5pPr>
            <a:lvl6pPr lvl="5">
              <a:lnSpc>
                <a:spcPct val="100000"/>
              </a:lnSpc>
              <a:spcBef>
                <a:spcPts val="0"/>
              </a:spcBef>
              <a:spcAft>
                <a:spcPts val="0"/>
              </a:spcAft>
              <a:buClr>
                <a:schemeClr val="accent2"/>
              </a:buClr>
              <a:buSzPts val="2400"/>
              <a:buNone/>
              <a:defRPr sz="2400">
                <a:solidFill>
                  <a:schemeClr val="accent2"/>
                </a:solidFill>
              </a:defRPr>
            </a:lvl6pPr>
            <a:lvl7pPr lvl="6">
              <a:lnSpc>
                <a:spcPct val="100000"/>
              </a:lnSpc>
              <a:spcBef>
                <a:spcPts val="0"/>
              </a:spcBef>
              <a:spcAft>
                <a:spcPts val="0"/>
              </a:spcAft>
              <a:buClr>
                <a:schemeClr val="accent2"/>
              </a:buClr>
              <a:buSzPts val="2400"/>
              <a:buNone/>
              <a:defRPr sz="2400">
                <a:solidFill>
                  <a:schemeClr val="accent2"/>
                </a:solidFill>
              </a:defRPr>
            </a:lvl7pPr>
            <a:lvl8pPr lvl="7">
              <a:lnSpc>
                <a:spcPct val="100000"/>
              </a:lnSpc>
              <a:spcBef>
                <a:spcPts val="0"/>
              </a:spcBef>
              <a:spcAft>
                <a:spcPts val="0"/>
              </a:spcAft>
              <a:buClr>
                <a:schemeClr val="accent2"/>
              </a:buClr>
              <a:buSzPts val="2400"/>
              <a:buNone/>
              <a:defRPr sz="2400">
                <a:solidFill>
                  <a:schemeClr val="accent2"/>
                </a:solidFill>
              </a:defRPr>
            </a:lvl8pPr>
            <a:lvl9pPr lvl="8">
              <a:lnSpc>
                <a:spcPct val="100000"/>
              </a:lnSpc>
              <a:spcBef>
                <a:spcPts val="0"/>
              </a:spcBef>
              <a:spcAft>
                <a:spcPts val="0"/>
              </a:spcAft>
              <a:buClr>
                <a:schemeClr val="accent2"/>
              </a:buClr>
              <a:buSzPts val="2400"/>
              <a:buNone/>
              <a:defRPr sz="2400">
                <a:solidFill>
                  <a:schemeClr val="accent2"/>
                </a:solidFill>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039650"/>
            <a:ext cx="8520600" cy="2106300"/>
          </a:xfrm>
          <a:prstGeom prst="rect">
            <a:avLst/>
          </a:prstGeom>
        </p:spPr>
        <p:txBody>
          <a:bodyPr anchorCtr="0" anchor="b" bIns="91425" lIns="91425" spcFirstLastPara="1" rIns="91425" wrap="square" tIns="91425">
            <a:noAutofit/>
          </a:bodyPr>
          <a:lstStyle>
            <a:lvl1pPr lvl="0" algn="ctr">
              <a:spcBef>
                <a:spcPts val="0"/>
              </a:spcBef>
              <a:spcAft>
                <a:spcPts val="0"/>
              </a:spcAft>
              <a:buSzPts val="14000"/>
              <a:buNone/>
              <a:defRPr b="1" sz="14000"/>
            </a:lvl1pPr>
            <a:lvl2pPr lvl="1" algn="ctr">
              <a:spcBef>
                <a:spcPts val="0"/>
              </a:spcBef>
              <a:spcAft>
                <a:spcPts val="0"/>
              </a:spcAft>
              <a:buSzPts val="14000"/>
              <a:buNone/>
              <a:defRPr b="1" sz="14000"/>
            </a:lvl2pPr>
            <a:lvl3pPr lvl="2" algn="ctr">
              <a:spcBef>
                <a:spcPts val="0"/>
              </a:spcBef>
              <a:spcAft>
                <a:spcPts val="0"/>
              </a:spcAft>
              <a:buSzPts val="14000"/>
              <a:buNone/>
              <a:defRPr b="1" sz="14000"/>
            </a:lvl3pPr>
            <a:lvl4pPr lvl="3" algn="ctr">
              <a:spcBef>
                <a:spcPts val="0"/>
              </a:spcBef>
              <a:spcAft>
                <a:spcPts val="0"/>
              </a:spcAft>
              <a:buSzPts val="14000"/>
              <a:buNone/>
              <a:defRPr b="1" sz="14000"/>
            </a:lvl4pPr>
            <a:lvl5pPr lvl="4" algn="ctr">
              <a:spcBef>
                <a:spcPts val="0"/>
              </a:spcBef>
              <a:spcAft>
                <a:spcPts val="0"/>
              </a:spcAft>
              <a:buSzPts val="14000"/>
              <a:buNone/>
              <a:defRPr b="1" sz="14000"/>
            </a:lvl5pPr>
            <a:lvl6pPr lvl="5" algn="ctr">
              <a:spcBef>
                <a:spcPts val="0"/>
              </a:spcBef>
              <a:spcAft>
                <a:spcPts val="0"/>
              </a:spcAft>
              <a:buSzPts val="14000"/>
              <a:buNone/>
              <a:defRPr b="1" sz="14000"/>
            </a:lvl6pPr>
            <a:lvl7pPr lvl="6" algn="ctr">
              <a:spcBef>
                <a:spcPts val="0"/>
              </a:spcBef>
              <a:spcAft>
                <a:spcPts val="0"/>
              </a:spcAft>
              <a:buSzPts val="14000"/>
              <a:buNone/>
              <a:defRPr b="1" sz="14000"/>
            </a:lvl7pPr>
            <a:lvl8pPr lvl="7" algn="ctr">
              <a:spcBef>
                <a:spcPts val="0"/>
              </a:spcBef>
              <a:spcAft>
                <a:spcPts val="0"/>
              </a:spcAft>
              <a:buSzPts val="14000"/>
              <a:buNone/>
              <a:defRPr b="1" sz="14000"/>
            </a:lvl8pPr>
            <a:lvl9pPr lvl="8" algn="ctr">
              <a:spcBef>
                <a:spcPts val="0"/>
              </a:spcBef>
              <a:spcAft>
                <a:spcPts val="0"/>
              </a:spcAft>
              <a:buSzPts val="14000"/>
              <a:buNone/>
              <a:defRPr b="1" sz="14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5" name="Shape 15"/>
        <p:cNvGrpSpPr/>
        <p:nvPr/>
      </p:nvGrpSpPr>
      <p:grpSpPr>
        <a:xfrm>
          <a:off x="0" y="0"/>
          <a:ext cx="0" cy="0"/>
          <a:chOff x="0" y="0"/>
          <a:chExt cx="0" cy="0"/>
        </a:xfrm>
      </p:grpSpPr>
      <p:cxnSp>
        <p:nvCxnSpPr>
          <p:cNvPr id="16" name="Google Shape;16;p3"/>
          <p:cNvCxnSpPr/>
          <p:nvPr/>
        </p:nvCxnSpPr>
        <p:spPr>
          <a:xfrm>
            <a:off x="641934" y="3597500"/>
            <a:ext cx="390300" cy="0"/>
          </a:xfrm>
          <a:prstGeom prst="straightConnector1">
            <a:avLst/>
          </a:prstGeom>
          <a:noFill/>
          <a:ln cap="flat" cmpd="sng" w="28575">
            <a:solidFill>
              <a:schemeClr val="lt2"/>
            </a:solidFill>
            <a:prstDash val="solid"/>
            <a:round/>
            <a:headEnd len="sm" w="sm" type="none"/>
            <a:tailEnd len="sm" w="sm" type="none"/>
          </a:ln>
        </p:spPr>
      </p:cxnSp>
      <p:sp>
        <p:nvSpPr>
          <p:cNvPr id="17" name="Google Shape;17;p3"/>
          <p:cNvSpPr txBox="1"/>
          <p:nvPr>
            <p:ph type="title"/>
          </p:nvPr>
        </p:nvSpPr>
        <p:spPr>
          <a:xfrm>
            <a:off x="512700" y="1893300"/>
            <a:ext cx="8118600" cy="1522800"/>
          </a:xfrm>
          <a:prstGeom prst="rect">
            <a:avLst/>
          </a:prstGeom>
        </p:spPr>
        <p:txBody>
          <a:bodyPr anchorCtr="0" anchor="b" bIns="91425" lIns="91425" spcFirstLastPara="1" rIns="91425" wrap="square" tIns="91425">
            <a:noAutofit/>
          </a:bodyPr>
          <a:lstStyle>
            <a:lvl1pPr lvl="0">
              <a:spcBef>
                <a:spcPts val="0"/>
              </a:spcBef>
              <a:spcAft>
                <a:spcPts val="0"/>
              </a:spcAft>
              <a:buClr>
                <a:schemeClr val="accent1"/>
              </a:buClr>
              <a:buSzPts val="6000"/>
              <a:buNone/>
              <a:defRPr sz="6000">
                <a:solidFill>
                  <a:schemeClr val="accent1"/>
                </a:solidFill>
              </a:defRPr>
            </a:lvl1pPr>
            <a:lvl2pPr lvl="1">
              <a:spcBef>
                <a:spcPts val="0"/>
              </a:spcBef>
              <a:spcAft>
                <a:spcPts val="0"/>
              </a:spcAft>
              <a:buClr>
                <a:schemeClr val="accent1"/>
              </a:buClr>
              <a:buSzPts val="6000"/>
              <a:buNone/>
              <a:defRPr sz="6000">
                <a:solidFill>
                  <a:schemeClr val="accent1"/>
                </a:solidFill>
              </a:defRPr>
            </a:lvl2pPr>
            <a:lvl3pPr lvl="2">
              <a:spcBef>
                <a:spcPts val="0"/>
              </a:spcBef>
              <a:spcAft>
                <a:spcPts val="0"/>
              </a:spcAft>
              <a:buClr>
                <a:schemeClr val="accent1"/>
              </a:buClr>
              <a:buSzPts val="6000"/>
              <a:buNone/>
              <a:defRPr sz="6000">
                <a:solidFill>
                  <a:schemeClr val="accent1"/>
                </a:solidFill>
              </a:defRPr>
            </a:lvl3pPr>
            <a:lvl4pPr lvl="3">
              <a:spcBef>
                <a:spcPts val="0"/>
              </a:spcBef>
              <a:spcAft>
                <a:spcPts val="0"/>
              </a:spcAft>
              <a:buClr>
                <a:schemeClr val="accent1"/>
              </a:buClr>
              <a:buSzPts val="6000"/>
              <a:buNone/>
              <a:defRPr sz="6000">
                <a:solidFill>
                  <a:schemeClr val="accent1"/>
                </a:solidFill>
              </a:defRPr>
            </a:lvl4pPr>
            <a:lvl5pPr lvl="4">
              <a:spcBef>
                <a:spcPts val="0"/>
              </a:spcBef>
              <a:spcAft>
                <a:spcPts val="0"/>
              </a:spcAft>
              <a:buClr>
                <a:schemeClr val="accent1"/>
              </a:buClr>
              <a:buSzPts val="6000"/>
              <a:buNone/>
              <a:defRPr sz="6000">
                <a:solidFill>
                  <a:schemeClr val="accent1"/>
                </a:solidFill>
              </a:defRPr>
            </a:lvl5pPr>
            <a:lvl6pPr lvl="5">
              <a:spcBef>
                <a:spcPts val="0"/>
              </a:spcBef>
              <a:spcAft>
                <a:spcPts val="0"/>
              </a:spcAft>
              <a:buClr>
                <a:schemeClr val="accent1"/>
              </a:buClr>
              <a:buSzPts val="6000"/>
              <a:buNone/>
              <a:defRPr sz="6000">
                <a:solidFill>
                  <a:schemeClr val="accent1"/>
                </a:solidFill>
              </a:defRPr>
            </a:lvl6pPr>
            <a:lvl7pPr lvl="6">
              <a:spcBef>
                <a:spcPts val="0"/>
              </a:spcBef>
              <a:spcAft>
                <a:spcPts val="0"/>
              </a:spcAft>
              <a:buClr>
                <a:schemeClr val="accent1"/>
              </a:buClr>
              <a:buSzPts val="6000"/>
              <a:buNone/>
              <a:defRPr sz="6000">
                <a:solidFill>
                  <a:schemeClr val="accent1"/>
                </a:solidFill>
              </a:defRPr>
            </a:lvl7pPr>
            <a:lvl8pPr lvl="7">
              <a:spcBef>
                <a:spcPts val="0"/>
              </a:spcBef>
              <a:spcAft>
                <a:spcPts val="0"/>
              </a:spcAft>
              <a:buClr>
                <a:schemeClr val="accent1"/>
              </a:buClr>
              <a:buSzPts val="6000"/>
              <a:buNone/>
              <a:defRPr sz="6000">
                <a:solidFill>
                  <a:schemeClr val="accent1"/>
                </a:solidFill>
              </a:defRPr>
            </a:lvl8pPr>
            <a:lvl9pPr lvl="8">
              <a:spcBef>
                <a:spcPts val="0"/>
              </a:spcBef>
              <a:spcAft>
                <a:spcPts val="0"/>
              </a:spcAft>
              <a:buClr>
                <a:schemeClr val="accent1"/>
              </a:buClr>
              <a:buSzPts val="6000"/>
              <a:buNone/>
              <a:defRPr sz="6000">
                <a:solidFill>
                  <a:schemeClr val="accent1"/>
                </a:solidFill>
              </a:defRPr>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71600"/>
            <a:ext cx="8520600" cy="3397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171675"/>
            <a:ext cx="3999900" cy="3397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2" type="body"/>
          </p:nvPr>
        </p:nvSpPr>
        <p:spPr>
          <a:xfrm>
            <a:off x="4832400" y="1171675"/>
            <a:ext cx="3999900" cy="3397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Google Shape;35;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56040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accent1"/>
              </a:buClr>
              <a:buSzPts val="5400"/>
              <a:buNone/>
              <a:defRPr sz="5400">
                <a:solidFill>
                  <a:schemeClr val="accent1"/>
                </a:solidFill>
              </a:defRPr>
            </a:lvl1pPr>
            <a:lvl2pPr lvl="1">
              <a:spcBef>
                <a:spcPts val="0"/>
              </a:spcBef>
              <a:spcAft>
                <a:spcPts val="0"/>
              </a:spcAft>
              <a:buClr>
                <a:schemeClr val="accent1"/>
              </a:buClr>
              <a:buSzPts val="5400"/>
              <a:buNone/>
              <a:defRPr sz="5400">
                <a:solidFill>
                  <a:schemeClr val="accent1"/>
                </a:solidFill>
              </a:defRPr>
            </a:lvl2pPr>
            <a:lvl3pPr lvl="2">
              <a:spcBef>
                <a:spcPts val="0"/>
              </a:spcBef>
              <a:spcAft>
                <a:spcPts val="0"/>
              </a:spcAft>
              <a:buClr>
                <a:schemeClr val="accent1"/>
              </a:buClr>
              <a:buSzPts val="5400"/>
              <a:buNone/>
              <a:defRPr sz="5400">
                <a:solidFill>
                  <a:schemeClr val="accent1"/>
                </a:solidFill>
              </a:defRPr>
            </a:lvl3pPr>
            <a:lvl4pPr lvl="3">
              <a:spcBef>
                <a:spcPts val="0"/>
              </a:spcBef>
              <a:spcAft>
                <a:spcPts val="0"/>
              </a:spcAft>
              <a:buClr>
                <a:schemeClr val="accent1"/>
              </a:buClr>
              <a:buSzPts val="5400"/>
              <a:buNone/>
              <a:defRPr sz="5400">
                <a:solidFill>
                  <a:schemeClr val="accent1"/>
                </a:solidFill>
              </a:defRPr>
            </a:lvl4pPr>
            <a:lvl5pPr lvl="4">
              <a:spcBef>
                <a:spcPts val="0"/>
              </a:spcBef>
              <a:spcAft>
                <a:spcPts val="0"/>
              </a:spcAft>
              <a:buClr>
                <a:schemeClr val="accent1"/>
              </a:buClr>
              <a:buSzPts val="5400"/>
              <a:buNone/>
              <a:defRPr sz="5400">
                <a:solidFill>
                  <a:schemeClr val="accent1"/>
                </a:solidFill>
              </a:defRPr>
            </a:lvl5pPr>
            <a:lvl6pPr lvl="5">
              <a:spcBef>
                <a:spcPts val="0"/>
              </a:spcBef>
              <a:spcAft>
                <a:spcPts val="0"/>
              </a:spcAft>
              <a:buClr>
                <a:schemeClr val="accent1"/>
              </a:buClr>
              <a:buSzPts val="5400"/>
              <a:buNone/>
              <a:defRPr sz="5400">
                <a:solidFill>
                  <a:schemeClr val="accent1"/>
                </a:solidFill>
              </a:defRPr>
            </a:lvl6pPr>
            <a:lvl7pPr lvl="6">
              <a:spcBef>
                <a:spcPts val="0"/>
              </a:spcBef>
              <a:spcAft>
                <a:spcPts val="0"/>
              </a:spcAft>
              <a:buClr>
                <a:schemeClr val="accent1"/>
              </a:buClr>
              <a:buSzPts val="5400"/>
              <a:buNone/>
              <a:defRPr sz="5400">
                <a:solidFill>
                  <a:schemeClr val="accent1"/>
                </a:solidFill>
              </a:defRPr>
            </a:lvl7pPr>
            <a:lvl8pPr lvl="7">
              <a:spcBef>
                <a:spcPts val="0"/>
              </a:spcBef>
              <a:spcAft>
                <a:spcPts val="0"/>
              </a:spcAft>
              <a:buClr>
                <a:schemeClr val="accent1"/>
              </a:buClr>
              <a:buSzPts val="5400"/>
              <a:buNone/>
              <a:defRPr sz="5400">
                <a:solidFill>
                  <a:schemeClr val="accent1"/>
                </a:solidFill>
              </a:defRPr>
            </a:lvl8pPr>
            <a:lvl9pPr lvl="8">
              <a:spcBef>
                <a:spcPts val="0"/>
              </a:spcBef>
              <a:spcAft>
                <a:spcPts val="0"/>
              </a:spcAft>
              <a:buClr>
                <a:schemeClr val="accent1"/>
              </a:buClr>
              <a:buSzPts val="5400"/>
              <a:buNone/>
              <a:defRPr sz="5400">
                <a:solidFill>
                  <a:schemeClr val="accent1"/>
                </a:solidFill>
              </a:defRPr>
            </a:lvl9pPr>
          </a:lstStyle>
          <a:p/>
        </p:txBody>
      </p:sp>
      <p:sp>
        <p:nvSpPr>
          <p:cNvPr id="38" name="Google Shape;38;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686400" cy="0"/>
          </a:xfrm>
          <a:prstGeom prst="straightConnector1">
            <a:avLst/>
          </a:prstGeom>
          <a:noFill/>
          <a:ln cap="flat" cmpd="sng" w="19050">
            <a:solidFill>
              <a:schemeClr val="lt2"/>
            </a:solidFill>
            <a:prstDash val="solid"/>
            <a:round/>
            <a:headEnd len="sm" w="sm" type="none"/>
            <a:tailEnd len="sm" w="sm" type="none"/>
          </a:ln>
        </p:spPr>
      </p:cxnSp>
      <p:sp>
        <p:nvSpPr>
          <p:cNvPr id="42" name="Google Shape;42;p9"/>
          <p:cNvSpPr txBox="1"/>
          <p:nvPr>
            <p:ph type="title"/>
          </p:nvPr>
        </p:nvSpPr>
        <p:spPr>
          <a:xfrm>
            <a:off x="265500" y="1382350"/>
            <a:ext cx="4045200" cy="13332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lt2"/>
              </a:buClr>
              <a:buSzPts val="4200"/>
              <a:buNone/>
              <a:defRPr sz="4200">
                <a:solidFill>
                  <a:schemeClr val="lt2"/>
                </a:solidFill>
              </a:defRPr>
            </a:lvl1pPr>
            <a:lvl2pPr lvl="1" algn="ctr">
              <a:spcBef>
                <a:spcPts val="0"/>
              </a:spcBef>
              <a:spcAft>
                <a:spcPts val="0"/>
              </a:spcAft>
              <a:buClr>
                <a:schemeClr val="lt2"/>
              </a:buClr>
              <a:buSzPts val="4200"/>
              <a:buNone/>
              <a:defRPr sz="4200">
                <a:solidFill>
                  <a:schemeClr val="lt2"/>
                </a:solidFill>
              </a:defRPr>
            </a:lvl2pPr>
            <a:lvl3pPr lvl="2" algn="ctr">
              <a:spcBef>
                <a:spcPts val="0"/>
              </a:spcBef>
              <a:spcAft>
                <a:spcPts val="0"/>
              </a:spcAft>
              <a:buClr>
                <a:schemeClr val="lt2"/>
              </a:buClr>
              <a:buSzPts val="4200"/>
              <a:buNone/>
              <a:defRPr sz="4200">
                <a:solidFill>
                  <a:schemeClr val="lt2"/>
                </a:solidFill>
              </a:defRPr>
            </a:lvl3pPr>
            <a:lvl4pPr lvl="3" algn="ctr">
              <a:spcBef>
                <a:spcPts val="0"/>
              </a:spcBef>
              <a:spcAft>
                <a:spcPts val="0"/>
              </a:spcAft>
              <a:buClr>
                <a:schemeClr val="lt2"/>
              </a:buClr>
              <a:buSzPts val="4200"/>
              <a:buNone/>
              <a:defRPr sz="4200">
                <a:solidFill>
                  <a:schemeClr val="lt2"/>
                </a:solidFill>
              </a:defRPr>
            </a:lvl4pPr>
            <a:lvl5pPr lvl="4" algn="ctr">
              <a:spcBef>
                <a:spcPts val="0"/>
              </a:spcBef>
              <a:spcAft>
                <a:spcPts val="0"/>
              </a:spcAft>
              <a:buClr>
                <a:schemeClr val="lt2"/>
              </a:buClr>
              <a:buSzPts val="4200"/>
              <a:buNone/>
              <a:defRPr sz="4200">
                <a:solidFill>
                  <a:schemeClr val="lt2"/>
                </a:solidFill>
              </a:defRPr>
            </a:lvl5pPr>
            <a:lvl6pPr lvl="5" algn="ctr">
              <a:spcBef>
                <a:spcPts val="0"/>
              </a:spcBef>
              <a:spcAft>
                <a:spcPts val="0"/>
              </a:spcAft>
              <a:buClr>
                <a:schemeClr val="lt2"/>
              </a:buClr>
              <a:buSzPts val="4200"/>
              <a:buNone/>
              <a:defRPr sz="4200">
                <a:solidFill>
                  <a:schemeClr val="lt2"/>
                </a:solidFill>
              </a:defRPr>
            </a:lvl6pPr>
            <a:lvl7pPr lvl="6" algn="ctr">
              <a:spcBef>
                <a:spcPts val="0"/>
              </a:spcBef>
              <a:spcAft>
                <a:spcPts val="0"/>
              </a:spcAft>
              <a:buClr>
                <a:schemeClr val="lt2"/>
              </a:buClr>
              <a:buSzPts val="4200"/>
              <a:buNone/>
              <a:defRPr sz="4200">
                <a:solidFill>
                  <a:schemeClr val="lt2"/>
                </a:solidFill>
              </a:defRPr>
            </a:lvl7pPr>
            <a:lvl8pPr lvl="7" algn="ctr">
              <a:spcBef>
                <a:spcPts val="0"/>
              </a:spcBef>
              <a:spcAft>
                <a:spcPts val="0"/>
              </a:spcAft>
              <a:buClr>
                <a:schemeClr val="lt2"/>
              </a:buClr>
              <a:buSzPts val="4200"/>
              <a:buNone/>
              <a:defRPr sz="4200">
                <a:solidFill>
                  <a:schemeClr val="lt2"/>
                </a:solidFill>
              </a:defRPr>
            </a:lvl8pPr>
            <a:lvl9pPr lvl="8" algn="ctr">
              <a:spcBef>
                <a:spcPts val="0"/>
              </a:spcBef>
              <a:spcAft>
                <a:spcPts val="0"/>
              </a:spcAft>
              <a:buClr>
                <a:schemeClr val="lt2"/>
              </a:buClr>
              <a:buSzPts val="4200"/>
              <a:buNone/>
              <a:defRPr sz="4200">
                <a:solidFill>
                  <a:schemeClr val="lt2"/>
                </a:solidFill>
              </a:defRPr>
            </a:lvl9pPr>
          </a:lstStyle>
          <a:p/>
        </p:txBody>
      </p:sp>
      <p:sp>
        <p:nvSpPr>
          <p:cNvPr id="43" name="Google Shape;43;p9"/>
          <p:cNvSpPr txBox="1"/>
          <p:nvPr>
            <p:ph idx="1" type="subTitle"/>
          </p:nvPr>
        </p:nvSpPr>
        <p:spPr>
          <a:xfrm>
            <a:off x="265500" y="27690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accent1"/>
              </a:buClr>
              <a:buSzPts val="1800"/>
              <a:buChar char="●"/>
              <a:defRPr>
                <a:solidFill>
                  <a:schemeClr val="accent1"/>
                </a:solidFill>
              </a:defRPr>
            </a:lvl1pPr>
            <a:lvl2pPr indent="-317500" lvl="1" marL="914400">
              <a:spcBef>
                <a:spcPts val="1600"/>
              </a:spcBef>
              <a:spcAft>
                <a:spcPts val="0"/>
              </a:spcAft>
              <a:buClr>
                <a:schemeClr val="accent1"/>
              </a:buClr>
              <a:buSzPts val="1400"/>
              <a:buChar char="○"/>
              <a:defRPr>
                <a:solidFill>
                  <a:schemeClr val="accent1"/>
                </a:solidFill>
              </a:defRPr>
            </a:lvl2pPr>
            <a:lvl3pPr indent="-317500" lvl="2" marL="1371600">
              <a:spcBef>
                <a:spcPts val="1600"/>
              </a:spcBef>
              <a:spcAft>
                <a:spcPts val="0"/>
              </a:spcAft>
              <a:buClr>
                <a:schemeClr val="accent1"/>
              </a:buClr>
              <a:buSzPts val="1400"/>
              <a:buChar char="■"/>
              <a:defRPr>
                <a:solidFill>
                  <a:schemeClr val="accent1"/>
                </a:solidFill>
              </a:defRPr>
            </a:lvl3pPr>
            <a:lvl4pPr indent="-317500" lvl="3" marL="1828800">
              <a:spcBef>
                <a:spcPts val="1600"/>
              </a:spcBef>
              <a:spcAft>
                <a:spcPts val="0"/>
              </a:spcAft>
              <a:buClr>
                <a:schemeClr val="accent1"/>
              </a:buClr>
              <a:buSzPts val="1400"/>
              <a:buChar char="●"/>
              <a:defRPr>
                <a:solidFill>
                  <a:schemeClr val="accent1"/>
                </a:solidFill>
              </a:defRPr>
            </a:lvl4pPr>
            <a:lvl5pPr indent="-317500" lvl="4" marL="2286000">
              <a:spcBef>
                <a:spcPts val="1600"/>
              </a:spcBef>
              <a:spcAft>
                <a:spcPts val="0"/>
              </a:spcAft>
              <a:buClr>
                <a:schemeClr val="accent1"/>
              </a:buClr>
              <a:buSzPts val="1400"/>
              <a:buChar char="○"/>
              <a:defRPr>
                <a:solidFill>
                  <a:schemeClr val="accent1"/>
                </a:solidFill>
              </a:defRPr>
            </a:lvl5pPr>
            <a:lvl6pPr indent="-317500" lvl="5" marL="2743200">
              <a:spcBef>
                <a:spcPts val="1600"/>
              </a:spcBef>
              <a:spcAft>
                <a:spcPts val="0"/>
              </a:spcAft>
              <a:buClr>
                <a:schemeClr val="accent1"/>
              </a:buClr>
              <a:buSzPts val="1400"/>
              <a:buChar char="■"/>
              <a:defRPr>
                <a:solidFill>
                  <a:schemeClr val="accent1"/>
                </a:solidFill>
              </a:defRPr>
            </a:lvl6pPr>
            <a:lvl7pPr indent="-317500" lvl="6" marL="3200400">
              <a:spcBef>
                <a:spcPts val="1600"/>
              </a:spcBef>
              <a:spcAft>
                <a:spcPts val="0"/>
              </a:spcAft>
              <a:buClr>
                <a:schemeClr val="accent1"/>
              </a:buClr>
              <a:buSzPts val="1400"/>
              <a:buChar char="●"/>
              <a:defRPr>
                <a:solidFill>
                  <a:schemeClr val="accent1"/>
                </a:solidFill>
              </a:defRPr>
            </a:lvl7pPr>
            <a:lvl8pPr indent="-317500" lvl="7" marL="3657600">
              <a:spcBef>
                <a:spcPts val="1600"/>
              </a:spcBef>
              <a:spcAft>
                <a:spcPts val="0"/>
              </a:spcAft>
              <a:buClr>
                <a:schemeClr val="accent1"/>
              </a:buClr>
              <a:buSzPts val="1400"/>
              <a:buChar char="○"/>
              <a:defRPr>
                <a:solidFill>
                  <a:schemeClr val="accent1"/>
                </a:solidFill>
              </a:defRPr>
            </a:lvl8pPr>
            <a:lvl9pPr indent="-317500" lvl="8" marL="4114800">
              <a:spcBef>
                <a:spcPts val="1600"/>
              </a:spcBef>
              <a:spcAft>
                <a:spcPts val="1600"/>
              </a:spcAft>
              <a:buClr>
                <a:schemeClr val="accent1"/>
              </a:buClr>
              <a:buSzPts val="1400"/>
              <a:buChar char="■"/>
              <a:defRPr>
                <a:solidFill>
                  <a:schemeClr val="accent1"/>
                </a:solidFill>
              </a:defRPr>
            </a:lvl9pPr>
          </a:lstStyle>
          <a:p/>
        </p:txBody>
      </p:sp>
      <p:sp>
        <p:nvSpPr>
          <p:cNvPr id="45" name="Google Shape;45;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8" name="Google Shape;48;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aperback">
    <p:bg>
      <p:bgPr>
        <a:solidFill>
          <a:schemeClr val="accen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61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1pPr>
            <a:lvl2pPr lvl="1">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p:txBody>
      </p:sp>
      <p:sp>
        <p:nvSpPr>
          <p:cNvPr id="7" name="Google Shape;7;p1"/>
          <p:cNvSpPr txBox="1"/>
          <p:nvPr>
            <p:ph idx="1" type="body"/>
          </p:nvPr>
        </p:nvSpPr>
        <p:spPr>
          <a:xfrm>
            <a:off x="311700" y="1171600"/>
            <a:ext cx="8520600" cy="3397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1"/>
              </a:buClr>
              <a:buSzPts val="1800"/>
              <a:buFont typeface="Old Standard TT"/>
              <a:buChar char="●"/>
              <a:defRPr sz="1800">
                <a:solidFill>
                  <a:schemeClr val="dk1"/>
                </a:solidFill>
                <a:latin typeface="Old Standard TT"/>
                <a:ea typeface="Old Standard TT"/>
                <a:cs typeface="Old Standard TT"/>
                <a:sym typeface="Old Standard TT"/>
              </a:defRPr>
            </a:lvl1pPr>
            <a:lvl2pPr indent="-317500" lvl="1" marL="9144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2pPr>
            <a:lvl3pPr indent="-317500" lvl="2" marL="13716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3pPr>
            <a:lvl4pPr indent="-317500" lvl="3" marL="18288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4pPr>
            <a:lvl5pPr indent="-317500" lvl="4" marL="22860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5pPr>
            <a:lvl6pPr indent="-317500" lvl="5" marL="27432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6pPr>
            <a:lvl7pPr indent="-317500" lvl="6" marL="32004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7pPr>
            <a:lvl8pPr indent="-317500" lvl="7" marL="36576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8pPr>
            <a:lvl9pPr indent="-317500" lvl="8" marL="4114800">
              <a:lnSpc>
                <a:spcPct val="115000"/>
              </a:lnSpc>
              <a:spcBef>
                <a:spcPts val="1600"/>
              </a:spcBef>
              <a:spcAft>
                <a:spcPts val="160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1"/>
                </a:solidFill>
                <a:latin typeface="Old Standard TT"/>
                <a:ea typeface="Old Standard TT"/>
                <a:cs typeface="Old Standard TT"/>
                <a:sym typeface="Old Standard TT"/>
              </a:defRPr>
            </a:lvl1pPr>
            <a:lvl2pPr lvl="1" algn="r">
              <a:buNone/>
              <a:defRPr sz="1000">
                <a:solidFill>
                  <a:schemeClr val="dk1"/>
                </a:solidFill>
                <a:latin typeface="Old Standard TT"/>
                <a:ea typeface="Old Standard TT"/>
                <a:cs typeface="Old Standard TT"/>
                <a:sym typeface="Old Standard TT"/>
              </a:defRPr>
            </a:lvl2pPr>
            <a:lvl3pPr lvl="2" algn="r">
              <a:buNone/>
              <a:defRPr sz="1000">
                <a:solidFill>
                  <a:schemeClr val="dk1"/>
                </a:solidFill>
                <a:latin typeface="Old Standard TT"/>
                <a:ea typeface="Old Standard TT"/>
                <a:cs typeface="Old Standard TT"/>
                <a:sym typeface="Old Standard TT"/>
              </a:defRPr>
            </a:lvl3pPr>
            <a:lvl4pPr lvl="3" algn="r">
              <a:buNone/>
              <a:defRPr sz="1000">
                <a:solidFill>
                  <a:schemeClr val="dk1"/>
                </a:solidFill>
                <a:latin typeface="Old Standard TT"/>
                <a:ea typeface="Old Standard TT"/>
                <a:cs typeface="Old Standard TT"/>
                <a:sym typeface="Old Standard TT"/>
              </a:defRPr>
            </a:lvl4pPr>
            <a:lvl5pPr lvl="4" algn="r">
              <a:buNone/>
              <a:defRPr sz="1000">
                <a:solidFill>
                  <a:schemeClr val="dk1"/>
                </a:solidFill>
                <a:latin typeface="Old Standard TT"/>
                <a:ea typeface="Old Standard TT"/>
                <a:cs typeface="Old Standard TT"/>
                <a:sym typeface="Old Standard TT"/>
              </a:defRPr>
            </a:lvl5pPr>
            <a:lvl6pPr lvl="5" algn="r">
              <a:buNone/>
              <a:defRPr sz="1000">
                <a:solidFill>
                  <a:schemeClr val="dk1"/>
                </a:solidFill>
                <a:latin typeface="Old Standard TT"/>
                <a:ea typeface="Old Standard TT"/>
                <a:cs typeface="Old Standard TT"/>
                <a:sym typeface="Old Standard TT"/>
              </a:defRPr>
            </a:lvl6pPr>
            <a:lvl7pPr lvl="6" algn="r">
              <a:buNone/>
              <a:defRPr sz="1000">
                <a:solidFill>
                  <a:schemeClr val="dk1"/>
                </a:solidFill>
                <a:latin typeface="Old Standard TT"/>
                <a:ea typeface="Old Standard TT"/>
                <a:cs typeface="Old Standard TT"/>
                <a:sym typeface="Old Standard TT"/>
              </a:defRPr>
            </a:lvl7pPr>
            <a:lvl8pPr lvl="7" algn="r">
              <a:buNone/>
              <a:defRPr sz="1000">
                <a:solidFill>
                  <a:schemeClr val="dk1"/>
                </a:solidFill>
                <a:latin typeface="Old Standard TT"/>
                <a:ea typeface="Old Standard TT"/>
                <a:cs typeface="Old Standard TT"/>
                <a:sym typeface="Old Standard TT"/>
              </a:defRPr>
            </a:lvl8pPr>
            <a:lvl9pPr lvl="8" algn="r">
              <a:buNone/>
              <a:defRPr sz="1000">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hyperlink" Target="https://elpoderdelconsumidor.org/2020/05/todo-lo-que-debes-saber-sobre-el-nuevo-etiquetado-de-advertencia/" TargetMode="External"/><Relationship Id="rId4" Type="http://schemas.openxmlformats.org/officeDocument/2006/relationships/hyperlink" Target="https://etiquetadosclaros.org/wp-content/uploads/2020/12/Hoja-informativa-_Etiquetado-frontal-de-advertencia-en-Me-xico.-Alianza-por-la-Salud-Alimentaria_Octubre-2020..pdf"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hyperlink" Target="https://elpoderdelconsumidor.org/2020/05/todo-lo-que-debes-saber-sobre-el-nuevo-etiquetado-de-advertencia/" TargetMode="External"/><Relationship Id="rId4" Type="http://schemas.openxmlformats.org/officeDocument/2006/relationships/hyperlink" Target="https://etiquetadosclaros.org/wp-content/uploads/2020/12/Hoja-informativa-_Etiquetado-frontal-de-advertencia-en-Me-xico.-Alianza-por-la-Salud-Alimentaria_Octubre-2020..pdf"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14.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13.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hyperlink" Target="https://elpoderdelconsumidor.org/2020/05/todo-lo-que-debes-saber-sobre-el-nuevo-etiquetado-de-advertencia/" TargetMode="External"/><Relationship Id="rId4" Type="http://schemas.openxmlformats.org/officeDocument/2006/relationships/hyperlink" Target="https://etiquetadosclaros.org/wp-content/uploads/2020/12/Hoja-informativa-_Etiquetado-frontal-de-advertencia-en-Me-xico.-Alianza-por-la-Salud-Alimentaria_Octubre-2020..pdf"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19.png"/><Relationship Id="rId4" Type="http://schemas.openxmlformats.org/officeDocument/2006/relationships/image" Target="../media/image18.png"/><Relationship Id="rId5" Type="http://schemas.openxmlformats.org/officeDocument/2006/relationships/image" Target="../media/image21.png"/><Relationship Id="rId6"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23.png"/><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25.jpg"/><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2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3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26.png"/><Relationship Id="rId4" Type="http://schemas.openxmlformats.org/officeDocument/2006/relationships/image" Target="../media/image2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31.png"/><Relationship Id="rId4" Type="http://schemas.openxmlformats.org/officeDocument/2006/relationships/image" Target="../media/image33.png"/><Relationship Id="rId5" Type="http://schemas.openxmlformats.org/officeDocument/2006/relationships/image" Target="../media/image3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hyperlink" Target="https://psicologiadelnuevohumanismo.org/wp-content/uploads/2015/11/Introducci%C3%B3n-a-la-Psicolog%C3%ADa-de-la-im%C3%A1gen.pdf" TargetMode="External"/><Relationship Id="rId4" Type="http://schemas.openxmlformats.org/officeDocument/2006/relationships/hyperlink" Target="https://imborrable.com/blog/psicologia-de-la-forma/"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35.jpg"/><Relationship Id="rId4" Type="http://schemas.openxmlformats.org/officeDocument/2006/relationships/image" Target="../media/image43.png"/><Relationship Id="rId5" Type="http://schemas.openxmlformats.org/officeDocument/2006/relationships/image" Target="../media/image3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37.jpg"/><Relationship Id="rId4" Type="http://schemas.openxmlformats.org/officeDocument/2006/relationships/image" Target="../media/image38.jpg"/><Relationship Id="rId5" Type="http://schemas.openxmlformats.org/officeDocument/2006/relationships/image" Target="../media/image36.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5.xml"/><Relationship Id="rId3" Type="http://schemas.openxmlformats.org/officeDocument/2006/relationships/hyperlink" Target="https://elpoderdelconsumidor.org/2020/05/todo-lo-que-debes-saber-sobre-el-nuevo-etiquetado-de-advertencia/" TargetMode="External"/><Relationship Id="rId4" Type="http://schemas.openxmlformats.org/officeDocument/2006/relationships/hyperlink" Target="https://etiquetadosclaros.org/wp-content/uploads/2020/12/Hoja-informativa-_Etiquetado-frontal-de-advertencia-en-Me-xico.-Alianza-por-la-Salud-Alimentaria_Octubre-2020..pdf"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 Id="rId3" Type="http://schemas.openxmlformats.org/officeDocument/2006/relationships/image" Target="../media/image42.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 Id="rId3" Type="http://schemas.openxmlformats.org/officeDocument/2006/relationships/image" Target="../media/image17.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0.xml"/><Relationship Id="rId3" Type="http://schemas.openxmlformats.org/officeDocument/2006/relationships/image" Target="../media/image3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4.png"/><Relationship Id="rId7" Type="http://schemas.openxmlformats.org/officeDocument/2006/relationships/image" Target="../media/image7.png"/><Relationship Id="rId8"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3"/>
          <p:cNvSpPr txBox="1"/>
          <p:nvPr>
            <p:ph type="ctrTitle"/>
          </p:nvPr>
        </p:nvSpPr>
        <p:spPr>
          <a:xfrm>
            <a:off x="512700" y="1893300"/>
            <a:ext cx="8118600" cy="1522800"/>
          </a:xfrm>
          <a:prstGeom prst="rect">
            <a:avLst/>
          </a:prstGeom>
        </p:spPr>
        <p:txBody>
          <a:bodyPr anchorCtr="0" anchor="b" bIns="91425" lIns="91425" spcFirstLastPara="1" rIns="91425" wrap="square" tIns="91425">
            <a:noAutofit/>
          </a:bodyPr>
          <a:lstStyle/>
          <a:p>
            <a:pPr indent="-6350" lvl="0" marL="0" rtl="0" algn="ctr">
              <a:lnSpc>
                <a:spcPct val="107916"/>
              </a:lnSpc>
              <a:spcBef>
                <a:spcPts val="0"/>
              </a:spcBef>
              <a:spcAft>
                <a:spcPts val="1640"/>
              </a:spcAft>
              <a:buClr>
                <a:schemeClr val="dk1"/>
              </a:buClr>
              <a:buSzPts val="1100"/>
              <a:buFont typeface="Arial"/>
              <a:buNone/>
            </a:pPr>
            <a:r>
              <a:rPr lang="es" sz="2100">
                <a:solidFill>
                  <a:schemeClr val="lt1"/>
                </a:solidFill>
              </a:rPr>
              <a:t> El impacto en los adolescentes ante las nuevas disposiciones de  etiquetado en los alimentos</a:t>
            </a:r>
            <a:endParaRPr sz="5200">
              <a:solidFill>
                <a:schemeClr val="lt1"/>
              </a:solidFill>
            </a:endParaRPr>
          </a:p>
        </p:txBody>
      </p:sp>
      <p:sp>
        <p:nvSpPr>
          <p:cNvPr id="60" name="Google Shape;60;p13"/>
          <p:cNvSpPr txBox="1"/>
          <p:nvPr>
            <p:ph idx="1" type="subTitle"/>
          </p:nvPr>
        </p:nvSpPr>
        <p:spPr>
          <a:xfrm>
            <a:off x="512700" y="3840639"/>
            <a:ext cx="8118600" cy="78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5° año de preparatoria</a:t>
            </a:r>
            <a:endParaRPr/>
          </a:p>
        </p:txBody>
      </p:sp>
      <p:pic>
        <p:nvPicPr>
          <p:cNvPr id="61" name="Google Shape;61;p13"/>
          <p:cNvPicPr preferRelativeResize="0"/>
          <p:nvPr/>
        </p:nvPicPr>
        <p:blipFill>
          <a:blip r:embed="rId3">
            <a:alphaModFix/>
          </a:blip>
          <a:stretch>
            <a:fillRect/>
          </a:stretch>
        </p:blipFill>
        <p:spPr>
          <a:xfrm>
            <a:off x="152400" y="152400"/>
            <a:ext cx="3038300" cy="10283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2"/>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10. Producto Final Interdisciplinario</a:t>
            </a:r>
            <a:endParaRPr/>
          </a:p>
        </p:txBody>
      </p:sp>
      <p:sp>
        <p:nvSpPr>
          <p:cNvPr id="137" name="Google Shape;137;p22"/>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t>Descripción.</a:t>
            </a:r>
            <a:endParaRPr/>
          </a:p>
          <a:p>
            <a:pPr indent="0" lvl="0" marL="0" rtl="0" algn="l">
              <a:spcBef>
                <a:spcPts val="1600"/>
              </a:spcBef>
              <a:spcAft>
                <a:spcPts val="0"/>
              </a:spcAft>
              <a:buClr>
                <a:schemeClr val="dk1"/>
              </a:buClr>
              <a:buSzPts val="1100"/>
              <a:buFont typeface="Arial"/>
              <a:buNone/>
            </a:pPr>
            <a:r>
              <a:rPr lang="es"/>
              <a:t>¿En qué consiste?</a:t>
            </a:r>
            <a:endParaRPr/>
          </a:p>
          <a:p>
            <a:pPr indent="0" lvl="0" marL="0" rtl="0" algn="l">
              <a:spcBef>
                <a:spcPts val="1600"/>
              </a:spcBef>
              <a:spcAft>
                <a:spcPts val="0"/>
              </a:spcAft>
              <a:buClr>
                <a:schemeClr val="dk1"/>
              </a:buClr>
              <a:buSzPts val="1100"/>
              <a:buFont typeface="Arial"/>
              <a:buNone/>
            </a:pPr>
            <a:r>
              <a:rPr lang="es"/>
              <a:t>¿Qué se hará con él?</a:t>
            </a:r>
            <a:endParaRPr/>
          </a:p>
          <a:p>
            <a:pPr indent="0" lvl="0" marL="0" rtl="0" algn="l">
              <a:lnSpc>
                <a:spcPct val="100000"/>
              </a:lnSpc>
              <a:spcBef>
                <a:spcPts val="1600"/>
              </a:spcBef>
              <a:spcAft>
                <a:spcPts val="0"/>
              </a:spcAft>
              <a:buClr>
                <a:schemeClr val="dk1"/>
              </a:buClr>
              <a:buSzPts val="1100"/>
              <a:buFont typeface="Arial"/>
              <a:buNone/>
            </a:pPr>
            <a:r>
              <a:rPr lang="es" sz="1100">
                <a:solidFill>
                  <a:srgbClr val="1B4487"/>
                </a:solidFill>
                <a:latin typeface="Century Gothic"/>
                <a:ea typeface="Century Gothic"/>
                <a:cs typeface="Century Gothic"/>
                <a:sym typeface="Century Gothic"/>
              </a:rPr>
              <a:t> 1 Infografías</a:t>
            </a:r>
            <a:endParaRPr sz="1100">
              <a:solidFill>
                <a:srgbClr val="1B4487"/>
              </a:solidFill>
              <a:latin typeface="Century Gothic"/>
              <a:ea typeface="Century Gothic"/>
              <a:cs typeface="Century Gothic"/>
              <a:sym typeface="Century Gothic"/>
            </a:endParaRPr>
          </a:p>
          <a:p>
            <a:pPr indent="0" lvl="0" marL="0" rtl="0" algn="l">
              <a:lnSpc>
                <a:spcPct val="100000"/>
              </a:lnSpc>
              <a:spcBef>
                <a:spcPts val="125"/>
              </a:spcBef>
              <a:spcAft>
                <a:spcPts val="0"/>
              </a:spcAft>
              <a:buClr>
                <a:schemeClr val="dk1"/>
              </a:buClr>
              <a:buSzPts val="1100"/>
              <a:buFont typeface="Arial"/>
              <a:buNone/>
            </a:pPr>
            <a:r>
              <a:rPr lang="es" sz="1100">
                <a:solidFill>
                  <a:srgbClr val="1B4487"/>
                </a:solidFill>
                <a:latin typeface="Century Gothic"/>
                <a:ea typeface="Century Gothic"/>
                <a:cs typeface="Century Gothic"/>
                <a:sym typeface="Century Gothic"/>
              </a:rPr>
              <a:t>2  Del 2 de mayol al 6 de mayo del 2022</a:t>
            </a:r>
            <a:endParaRPr sz="1100">
              <a:solidFill>
                <a:srgbClr val="1B4487"/>
              </a:solidFill>
              <a:latin typeface="Century Gothic"/>
              <a:ea typeface="Century Gothic"/>
              <a:cs typeface="Century Gothic"/>
              <a:sym typeface="Century Gothic"/>
            </a:endParaRPr>
          </a:p>
          <a:p>
            <a:pPr indent="0" lvl="0" marL="0" rtl="0" algn="l">
              <a:lnSpc>
                <a:spcPct val="100000"/>
              </a:lnSpc>
              <a:spcBef>
                <a:spcPts val="125"/>
              </a:spcBef>
              <a:spcAft>
                <a:spcPts val="0"/>
              </a:spcAft>
              <a:buClr>
                <a:schemeClr val="dk1"/>
              </a:buClr>
              <a:buSzPts val="1100"/>
              <a:buFont typeface="Arial"/>
              <a:buNone/>
            </a:pPr>
            <a:r>
              <a:rPr lang="es" sz="1100">
                <a:solidFill>
                  <a:srgbClr val="1B4487"/>
                </a:solidFill>
                <a:latin typeface="Century Gothic"/>
                <a:ea typeface="Century Gothic"/>
                <a:cs typeface="Century Gothic"/>
                <a:sym typeface="Century Gothic"/>
              </a:rPr>
              <a:t>3. De ser presencial los alumnos colocarán las infografías en distintos puntos del colegio para compartir la información con la comunidad estudiantil; de ser en línea se vería la manera de difundirlo a través de las redes sociales</a:t>
            </a:r>
            <a:endParaRPr sz="1100">
              <a:solidFill>
                <a:srgbClr val="1B4487"/>
              </a:solidFill>
              <a:latin typeface="Century Gothic"/>
              <a:ea typeface="Century Gothic"/>
              <a:cs typeface="Century Gothic"/>
              <a:sym typeface="Century Gothic"/>
            </a:endParaRPr>
          </a:p>
          <a:p>
            <a:pPr indent="0" lvl="0" marL="0" rtl="0" algn="l">
              <a:lnSpc>
                <a:spcPct val="100000"/>
              </a:lnSpc>
              <a:spcBef>
                <a:spcPts val="125"/>
              </a:spcBef>
              <a:spcAft>
                <a:spcPts val="0"/>
              </a:spcAft>
              <a:buClr>
                <a:schemeClr val="dk1"/>
              </a:buClr>
              <a:buSzPts val="1100"/>
              <a:buFont typeface="Arial"/>
              <a:buNone/>
            </a:pPr>
            <a:r>
              <a:rPr lang="es" sz="1100">
                <a:solidFill>
                  <a:srgbClr val="1B4487"/>
                </a:solidFill>
                <a:latin typeface="Century Gothic"/>
                <a:ea typeface="Century Gothic"/>
                <a:cs typeface="Century Gothic"/>
                <a:sym typeface="Century Gothic"/>
              </a:rPr>
              <a:t>4.- Presencial infografías impresas, si es digital a través de redes sociales</a:t>
            </a:r>
            <a:endParaRPr sz="1100">
              <a:solidFill>
                <a:srgbClr val="1B4487"/>
              </a:solidFill>
              <a:latin typeface="Century Gothic"/>
              <a:ea typeface="Century Gothic"/>
              <a:cs typeface="Century Gothic"/>
              <a:sym typeface="Century Gothic"/>
            </a:endParaRPr>
          </a:p>
          <a:p>
            <a:pPr indent="0" lvl="0" marL="0" rtl="0" algn="l">
              <a:lnSpc>
                <a:spcPct val="100000"/>
              </a:lnSpc>
              <a:spcBef>
                <a:spcPts val="125"/>
              </a:spcBef>
              <a:spcAft>
                <a:spcPts val="0"/>
              </a:spcAft>
              <a:buClr>
                <a:schemeClr val="dk1"/>
              </a:buClr>
              <a:buSzPts val="1100"/>
              <a:buFont typeface="Arial"/>
              <a:buNone/>
            </a:pPr>
            <a:r>
              <a:rPr lang="es" sz="1100">
                <a:solidFill>
                  <a:srgbClr val="1B4487"/>
                </a:solidFill>
                <a:latin typeface="Century Gothic"/>
                <a:ea typeface="Century Gothic"/>
                <a:cs typeface="Century Gothic"/>
                <a:sym typeface="Century Gothic"/>
              </a:rPr>
              <a:t>5.-Se presentará a  la comunidad escolar ya que consideramos que la información tendrá repercusiones benéficas. </a:t>
            </a:r>
            <a:endParaRPr sz="1100">
              <a:solidFill>
                <a:srgbClr val="1B4487"/>
              </a:solidFill>
              <a:latin typeface="Century Gothic"/>
              <a:ea typeface="Century Gothic"/>
              <a:cs typeface="Century Gothic"/>
              <a:sym typeface="Century Gothic"/>
            </a:endParaRPr>
          </a:p>
          <a:p>
            <a:pPr indent="0" lvl="0" marL="0" rtl="0" algn="l">
              <a:spcBef>
                <a:spcPts val="125"/>
              </a:spcBef>
              <a:spcAft>
                <a:spcPts val="160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3"/>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2700"/>
              <a:t>11.1 Actividad Interdisciplinaria para iniciar el proyecto</a:t>
            </a:r>
            <a:endParaRPr sz="2700"/>
          </a:p>
        </p:txBody>
      </p:sp>
      <p:sp>
        <p:nvSpPr>
          <p:cNvPr id="143" name="Google Shape;143;p23"/>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t>Nombre de la actividad: Averiguando lo que comemos</a:t>
            </a:r>
            <a:endParaRPr/>
          </a:p>
          <a:p>
            <a:pPr indent="0" lvl="0" marL="0" rtl="0" algn="l">
              <a:spcBef>
                <a:spcPts val="1600"/>
              </a:spcBef>
              <a:spcAft>
                <a:spcPts val="0"/>
              </a:spcAft>
              <a:buClr>
                <a:schemeClr val="dk1"/>
              </a:buClr>
              <a:buSzPts val="1100"/>
              <a:buFont typeface="Arial"/>
              <a:buNone/>
            </a:pPr>
            <a:r>
              <a:rPr lang="es"/>
              <a:t>b. Objetivo: indagar entre la población estudiantil qué tanto conocen sobre el nuevo etiquetado de alimentos </a:t>
            </a:r>
            <a:endParaRPr/>
          </a:p>
          <a:p>
            <a:pPr indent="0" lvl="0" marL="0" rtl="0" algn="l">
              <a:spcBef>
                <a:spcPts val="1600"/>
              </a:spcBef>
              <a:spcAft>
                <a:spcPts val="0"/>
              </a:spcAft>
              <a:buClr>
                <a:schemeClr val="dk1"/>
              </a:buClr>
              <a:buSzPts val="1100"/>
              <a:buFont typeface="Arial"/>
              <a:buNone/>
            </a:pPr>
            <a:r>
              <a:rPr lang="es"/>
              <a:t>c. Grado: 5° de preparatoria</a:t>
            </a:r>
            <a:endParaRPr/>
          </a:p>
          <a:p>
            <a:pPr indent="0" lvl="0" marL="0" rtl="0" algn="l">
              <a:spcBef>
                <a:spcPts val="1600"/>
              </a:spcBef>
              <a:spcAft>
                <a:spcPts val="0"/>
              </a:spcAft>
              <a:buClr>
                <a:schemeClr val="dk1"/>
              </a:buClr>
              <a:buSzPts val="1100"/>
              <a:buFont typeface="Arial"/>
              <a:buNone/>
            </a:pPr>
            <a:r>
              <a:rPr lang="es"/>
              <a:t>d. Fecha en que se llevará a cabo la actividad: Del 28 de marzo al 1° de abril del 2022</a:t>
            </a:r>
            <a:endParaRPr/>
          </a:p>
          <a:p>
            <a:pPr indent="0" lvl="0" marL="0" rtl="0" algn="l">
              <a:spcBef>
                <a:spcPts val="1600"/>
              </a:spcBef>
              <a:spcAft>
                <a:spcPts val="160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4"/>
          <p:cNvSpPr txBox="1"/>
          <p:nvPr>
            <p:ph type="title"/>
          </p:nvPr>
        </p:nvSpPr>
        <p:spPr>
          <a:xfrm>
            <a:off x="311700" y="1402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11.2 </a:t>
            </a:r>
            <a:endParaRPr/>
          </a:p>
        </p:txBody>
      </p:sp>
      <p:graphicFrame>
        <p:nvGraphicFramePr>
          <p:cNvPr id="149" name="Google Shape;149;p24"/>
          <p:cNvGraphicFramePr/>
          <p:nvPr/>
        </p:nvGraphicFramePr>
        <p:xfrm>
          <a:off x="608025" y="400050"/>
          <a:ext cx="3000000" cy="3000000"/>
        </p:xfrm>
        <a:graphic>
          <a:graphicData uri="http://schemas.openxmlformats.org/drawingml/2006/table">
            <a:tbl>
              <a:tblPr>
                <a:noFill/>
                <a:tableStyleId>{8D25AB1E-C812-497E-AC0B-D32788A44BFD}</a:tableStyleId>
              </a:tblPr>
              <a:tblGrid>
                <a:gridCol w="2702450"/>
                <a:gridCol w="2702450"/>
                <a:gridCol w="2702450"/>
              </a:tblGrid>
              <a:tr h="348125">
                <a:tc>
                  <a:txBody>
                    <a:bodyPr/>
                    <a:lstStyle/>
                    <a:p>
                      <a:pPr indent="0" lvl="0" marL="0" rtl="0" algn="ctr">
                        <a:spcBef>
                          <a:spcPts val="0"/>
                        </a:spcBef>
                        <a:spcAft>
                          <a:spcPts val="0"/>
                        </a:spcAft>
                        <a:buNone/>
                      </a:pPr>
                      <a:r>
                        <a:rPr lang="es"/>
                        <a:t>Materia</a:t>
                      </a:r>
                      <a:endParaRPr/>
                    </a:p>
                  </a:txBody>
                  <a:tcPr marT="91425" marB="91425" marR="91425" marL="91425"/>
                </a:tc>
                <a:tc>
                  <a:txBody>
                    <a:bodyPr/>
                    <a:lstStyle/>
                    <a:p>
                      <a:pPr indent="0" lvl="0" marL="0" rtl="0" algn="ctr">
                        <a:spcBef>
                          <a:spcPts val="0"/>
                        </a:spcBef>
                        <a:spcAft>
                          <a:spcPts val="0"/>
                        </a:spcAft>
                        <a:buNone/>
                      </a:pPr>
                      <a:r>
                        <a:rPr lang="es"/>
                        <a:t>Temas</a:t>
                      </a:r>
                      <a:endParaRPr/>
                    </a:p>
                  </a:txBody>
                  <a:tcPr marT="91425" marB="91425" marR="91425" marL="91425"/>
                </a:tc>
                <a:tc>
                  <a:txBody>
                    <a:bodyPr/>
                    <a:lstStyle/>
                    <a:p>
                      <a:pPr indent="0" lvl="0" marL="0" rtl="0" algn="ctr">
                        <a:spcBef>
                          <a:spcPts val="0"/>
                        </a:spcBef>
                        <a:spcAft>
                          <a:spcPts val="0"/>
                        </a:spcAft>
                        <a:buNone/>
                      </a:pPr>
                      <a:r>
                        <a:rPr lang="es"/>
                        <a:t>Fuentes de Apoyo</a:t>
                      </a:r>
                      <a:endParaRPr/>
                    </a:p>
                  </a:txBody>
                  <a:tcPr marT="91425" marB="91425" marR="91425" marL="91425"/>
                </a:tc>
              </a:tr>
              <a:tr h="910525">
                <a:tc>
                  <a:txBody>
                    <a:bodyPr/>
                    <a:lstStyle/>
                    <a:p>
                      <a:pPr indent="0" lvl="0" marL="0" rtl="0" algn="l">
                        <a:spcBef>
                          <a:spcPts val="0"/>
                        </a:spcBef>
                        <a:spcAft>
                          <a:spcPts val="0"/>
                        </a:spcAft>
                        <a:buNone/>
                      </a:pPr>
                      <a:r>
                        <a:rPr lang="es"/>
                        <a:t>Biología</a:t>
                      </a:r>
                      <a:endParaRPr/>
                    </a:p>
                  </a:txBody>
                  <a:tcPr marT="91425" marB="91425" marR="91425" marL="91425"/>
                </a:tc>
                <a:tc>
                  <a:txBody>
                    <a:bodyPr/>
                    <a:lstStyle/>
                    <a:p>
                      <a:pPr indent="0" lvl="0" marL="0" rtl="0" algn="l">
                        <a:spcBef>
                          <a:spcPts val="0"/>
                        </a:spcBef>
                        <a:spcAft>
                          <a:spcPts val="0"/>
                        </a:spcAft>
                        <a:buNone/>
                      </a:pPr>
                      <a:r>
                        <a:rPr lang="es" sz="800"/>
                        <a:t>Secuencia 3.2Origen de alteraciones celulares metabòlicas y genèticas precursoras de cáncer, diabetes y miopatías mitocondriales </a:t>
                      </a:r>
                      <a:endParaRPr sz="800"/>
                    </a:p>
                    <a:p>
                      <a:pPr indent="0" lvl="0" marL="0" rtl="0" algn="l">
                        <a:spcBef>
                          <a:spcPts val="0"/>
                        </a:spcBef>
                        <a:spcAft>
                          <a:spcPts val="0"/>
                        </a:spcAft>
                        <a:buNone/>
                      </a:pPr>
                      <a:r>
                        <a:rPr lang="es" sz="800"/>
                        <a:t>Secuencia 3.5 Bioelementos y biomoleculas</a:t>
                      </a:r>
                      <a:endParaRPr sz="800"/>
                    </a:p>
                    <a:p>
                      <a:pPr indent="0" lvl="0" marL="0" rtl="0" algn="l">
                        <a:spcBef>
                          <a:spcPts val="0"/>
                        </a:spcBef>
                        <a:spcAft>
                          <a:spcPts val="0"/>
                        </a:spcAft>
                        <a:buNone/>
                      </a:pPr>
                      <a:r>
                        <a:rPr lang="es" sz="800"/>
                        <a:t>Secuencia 3.6 Estructura y funciones celulares</a:t>
                      </a:r>
                      <a:endParaRPr sz="800"/>
                    </a:p>
                    <a:p>
                      <a:pPr indent="0" lvl="0" marL="0" rtl="0" algn="l">
                        <a:spcBef>
                          <a:spcPts val="0"/>
                        </a:spcBef>
                        <a:spcAft>
                          <a:spcPts val="0"/>
                        </a:spcAft>
                        <a:buNone/>
                      </a:pPr>
                      <a:r>
                        <a:rPr lang="es" sz="800"/>
                        <a:t>Secuenci 3.7 Respiraciòn celular como proceso metabòlico productor de energìa</a:t>
                      </a:r>
                      <a:endParaRPr sz="800"/>
                    </a:p>
                  </a:txBody>
                  <a:tcPr marT="91425" marB="91425" marR="91425" marL="91425"/>
                </a:tc>
                <a:tc>
                  <a:txBody>
                    <a:bodyPr/>
                    <a:lstStyle/>
                    <a:p>
                      <a:pPr indent="0" lvl="0" marL="0" rtl="0" algn="just">
                        <a:spcBef>
                          <a:spcPts val="0"/>
                        </a:spcBef>
                        <a:spcAft>
                          <a:spcPts val="0"/>
                        </a:spcAft>
                        <a:buNone/>
                      </a:pPr>
                      <a:r>
                        <a:rPr lang="es" sz="800"/>
                        <a:t>Contreras Hernandez., Arnaiz,M.G.(2005). Alimentaciòn y cultura.Perspectivas Antropológicas.Barcelona, Ariel. </a:t>
                      </a:r>
                      <a:endParaRPr sz="800"/>
                    </a:p>
                    <a:p>
                      <a:pPr indent="0" lvl="0" marL="0" rtl="0" algn="just">
                        <a:spcBef>
                          <a:spcPts val="0"/>
                        </a:spcBef>
                        <a:spcAft>
                          <a:spcPts val="0"/>
                        </a:spcAft>
                        <a:buNone/>
                      </a:pPr>
                      <a:r>
                        <a:t/>
                      </a:r>
                      <a:endParaRPr sz="800"/>
                    </a:p>
                    <a:p>
                      <a:pPr indent="0" lvl="0" marL="0" rtl="0" algn="just">
                        <a:spcBef>
                          <a:spcPts val="0"/>
                        </a:spcBef>
                        <a:spcAft>
                          <a:spcPts val="0"/>
                        </a:spcAft>
                        <a:buNone/>
                      </a:pPr>
                      <a:r>
                        <a:rPr lang="es" sz="800"/>
                        <a:t>Stern D,Tolentino.(2011).Reviciòn del etiquetado frontal:análisis de las guías diarias de alimentaciòn y su comprensiòn por estudiantes denytriciòn. Mèxico</a:t>
                      </a:r>
                      <a:endParaRPr sz="800"/>
                    </a:p>
                  </a:txBody>
                  <a:tcPr marT="91425" marB="91425" marR="91425" marL="91425"/>
                </a:tc>
              </a:tr>
              <a:tr h="803400">
                <a:tc>
                  <a:txBody>
                    <a:bodyPr/>
                    <a:lstStyle/>
                    <a:p>
                      <a:pPr indent="0" lvl="0" marL="0" rtl="0" algn="l">
                        <a:spcBef>
                          <a:spcPts val="0"/>
                        </a:spcBef>
                        <a:spcAft>
                          <a:spcPts val="0"/>
                        </a:spcAft>
                        <a:buNone/>
                      </a:pPr>
                      <a:r>
                        <a:rPr lang="es"/>
                        <a:t>Ed.para la Salud</a:t>
                      </a:r>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b="1" lang="es" sz="800"/>
                        <a:t> Unidad 2</a:t>
                      </a:r>
                      <a:r>
                        <a:rPr lang="es" sz="800"/>
                        <a:t>. Estilos de vida como medida de prevención de las principales causas de morbilidad y mortalidad en México</a:t>
                      </a:r>
                      <a:endParaRPr sz="800"/>
                    </a:p>
                    <a:p>
                      <a:pPr indent="0" lvl="0" marL="0" rtl="0" algn="l">
                        <a:spcBef>
                          <a:spcPts val="0"/>
                        </a:spcBef>
                        <a:spcAft>
                          <a:spcPts val="0"/>
                        </a:spcAft>
                        <a:buClr>
                          <a:schemeClr val="dk1"/>
                        </a:buClr>
                        <a:buSzPts val="1100"/>
                        <a:buFont typeface="Arial"/>
                        <a:buNone/>
                      </a:pPr>
                      <a:r>
                        <a:rPr b="1" lang="es" sz="800"/>
                        <a:t>Unidad 3.</a:t>
                      </a:r>
                      <a:r>
                        <a:rPr lang="es" sz="800"/>
                        <a:t> Prácticas saludables como medida de prevención de los principales problemas de salud en la adolescencia en México</a:t>
                      </a:r>
                      <a:endParaRPr/>
                    </a:p>
                  </a:txBody>
                  <a:tcPr marT="91425" marB="91425" marR="91425" marL="91425"/>
                </a:tc>
                <a:tc>
                  <a:txBody>
                    <a:bodyPr/>
                    <a:lstStyle/>
                    <a:p>
                      <a:pPr indent="0" lvl="0" marL="0" rtl="0" algn="l">
                        <a:spcBef>
                          <a:spcPts val="0"/>
                        </a:spcBef>
                        <a:spcAft>
                          <a:spcPts val="0"/>
                        </a:spcAft>
                        <a:buNone/>
                      </a:pPr>
                      <a:r>
                        <a:rPr lang="es" sz="600"/>
                        <a:t>S/A. (2020). Todo lo que debes saber sobre el nuevo etiquetado de advertencia. 5 de abril del 2022, de El Poder del Consumidor Sitio web: </a:t>
                      </a:r>
                      <a:r>
                        <a:rPr lang="es" sz="600" u="sng">
                          <a:solidFill>
                            <a:schemeClr val="hlink"/>
                          </a:solidFill>
                          <a:hlinkClick r:id="rId3"/>
                        </a:rPr>
                        <a:t>https://elpoderdelconsumidor.org/2020/05/todo-lo-que-debes-saber-sobre-el-nuevo-etiquetado-de-advertencia/</a:t>
                      </a:r>
                      <a:endParaRPr sz="600"/>
                    </a:p>
                    <a:p>
                      <a:pPr indent="0" lvl="0" marL="0" rtl="0" algn="l">
                        <a:spcBef>
                          <a:spcPts val="0"/>
                        </a:spcBef>
                        <a:spcAft>
                          <a:spcPts val="0"/>
                        </a:spcAft>
                        <a:buNone/>
                      </a:pPr>
                      <a:r>
                        <a:rPr lang="es" sz="600"/>
                        <a:t>S/A. (2021). Etiquetado frontal de advertencia en México: un paso adelante para combatir la epidemia de obesidad y diabetes y fortalecer nuestro sistema inmune. 5 de abril del 2021, de Alianza por la salud alimentaria Sitio web: </a:t>
                      </a:r>
                      <a:r>
                        <a:rPr lang="es" sz="600" u="sng">
                          <a:solidFill>
                            <a:schemeClr val="hlink"/>
                          </a:solidFill>
                          <a:hlinkClick r:id="rId4"/>
                        </a:rPr>
                        <a:t>https://etiquetadosclaros.org/wp-content/uploads/2020/12/Hoja-informativa-_Etiquetado-frontal-de-advertencia-en-Me-xico.-Alianza-por-la-Salud-Alimentaria_Octubre-2020..pdf</a:t>
                      </a:r>
                      <a:endParaRPr sz="600"/>
                    </a:p>
                    <a:p>
                      <a:pPr indent="0" lvl="0" marL="0" rtl="0" algn="l">
                        <a:spcBef>
                          <a:spcPts val="0"/>
                        </a:spcBef>
                        <a:spcAft>
                          <a:spcPts val="0"/>
                        </a:spcAft>
                        <a:buNone/>
                      </a:pPr>
                      <a:r>
                        <a:rPr lang="es" sz="600"/>
                        <a:t>S/A. (2021). Etiquetado de advertencia. Abril 5, 2022, de Alianza por la salud alimentaria Sitio web: https://etiquetadosclaros.org/corta-por-lo-sano/</a:t>
                      </a:r>
                      <a:endParaRPr sz="600"/>
                    </a:p>
                    <a:p>
                      <a:pPr indent="0" lvl="0" marL="0" rtl="0" algn="l">
                        <a:spcBef>
                          <a:spcPts val="0"/>
                        </a:spcBef>
                        <a:spcAft>
                          <a:spcPts val="0"/>
                        </a:spcAft>
                        <a:buNone/>
                      </a:pPr>
                      <a:r>
                        <a:t/>
                      </a:r>
                      <a:endParaRPr sz="600"/>
                    </a:p>
                  </a:txBody>
                  <a:tcPr marT="91425" marB="91425" marR="91425" marL="91425"/>
                </a:tc>
              </a:tr>
              <a:tr h="589150">
                <a:tc>
                  <a:txBody>
                    <a:bodyPr/>
                    <a:lstStyle/>
                    <a:p>
                      <a:pPr indent="0" lvl="0" marL="0" rtl="0" algn="l">
                        <a:spcBef>
                          <a:spcPts val="0"/>
                        </a:spcBef>
                        <a:spcAft>
                          <a:spcPts val="0"/>
                        </a:spcAft>
                        <a:buNone/>
                      </a:pPr>
                      <a:r>
                        <a:rPr lang="es"/>
                        <a:t>Química</a:t>
                      </a:r>
                      <a:endParaRPr/>
                    </a:p>
                  </a:txBody>
                  <a:tcPr marT="91425" marB="91425" marR="91425" marL="91425"/>
                </a:tc>
                <a:tc>
                  <a:txBody>
                    <a:bodyPr/>
                    <a:lstStyle/>
                    <a:p>
                      <a:pPr indent="0" lvl="0" marL="0" rtl="0" algn="l">
                        <a:spcBef>
                          <a:spcPts val="0"/>
                        </a:spcBef>
                        <a:spcAft>
                          <a:spcPts val="0"/>
                        </a:spcAft>
                        <a:buNone/>
                      </a:pPr>
                      <a:r>
                        <a:rPr lang="es" sz="800"/>
                        <a:t>Unidad I La Química en la vida cotidiana.</a:t>
                      </a:r>
                      <a:endParaRPr sz="800"/>
                    </a:p>
                    <a:p>
                      <a:pPr indent="0" lvl="0" marL="0" rtl="0" algn="l">
                        <a:spcBef>
                          <a:spcPts val="0"/>
                        </a:spcBef>
                        <a:spcAft>
                          <a:spcPts val="0"/>
                        </a:spcAft>
                        <a:buNone/>
                      </a:pPr>
                      <a:r>
                        <a:rPr lang="es" sz="800"/>
                        <a:t>              Características de los procesos químicos.</a:t>
                      </a:r>
                      <a:endParaRPr sz="800"/>
                    </a:p>
                    <a:p>
                      <a:pPr indent="0" lvl="0" marL="0" rtl="0" algn="l">
                        <a:spcBef>
                          <a:spcPts val="0"/>
                        </a:spcBef>
                        <a:spcAft>
                          <a:spcPts val="0"/>
                        </a:spcAft>
                        <a:buNone/>
                      </a:pPr>
                      <a:r>
                        <a:rPr lang="es" sz="800"/>
                        <a:t>              Reacciones químicas y la tecnología.</a:t>
                      </a:r>
                      <a:endParaRPr sz="800"/>
                    </a:p>
                    <a:p>
                      <a:pPr indent="0" lvl="0" marL="0" rtl="0" algn="l">
                        <a:spcBef>
                          <a:spcPts val="0"/>
                        </a:spcBef>
                        <a:spcAft>
                          <a:spcPts val="0"/>
                        </a:spcAft>
                        <a:buNone/>
                      </a:pPr>
                      <a:r>
                        <a:rPr lang="es" sz="800"/>
                        <a:t>Unidad III Procesos químicos en sistemas biológicos.</a:t>
                      </a:r>
                      <a:endParaRPr sz="800"/>
                    </a:p>
                  </a:txBody>
                  <a:tcPr marT="91425" marB="91425" marR="91425" marL="91425"/>
                </a:tc>
                <a:tc>
                  <a:txBody>
                    <a:bodyPr/>
                    <a:lstStyle/>
                    <a:p>
                      <a:pPr indent="0" lvl="0" marL="3175" rtl="0" algn="l">
                        <a:spcBef>
                          <a:spcPts val="0"/>
                        </a:spcBef>
                        <a:spcAft>
                          <a:spcPts val="0"/>
                        </a:spcAft>
                        <a:buClr>
                          <a:schemeClr val="dk1"/>
                        </a:buClr>
                        <a:buSzPts val="1100"/>
                        <a:buFont typeface="Arial"/>
                        <a:buNone/>
                      </a:pPr>
                      <a:r>
                        <a:rPr lang="es" sz="1000">
                          <a:solidFill>
                            <a:schemeClr val="dk1"/>
                          </a:solidFill>
                          <a:latin typeface="Century Gothic"/>
                          <a:ea typeface="Century Gothic"/>
                          <a:cs typeface="Century Gothic"/>
                          <a:sym typeface="Century Gothic"/>
                        </a:rPr>
                        <a:t>1  </a:t>
                      </a:r>
                      <a:r>
                        <a:rPr lang="es" sz="800">
                          <a:solidFill>
                            <a:schemeClr val="dk1"/>
                          </a:solidFill>
                          <a:latin typeface="Century Gothic"/>
                          <a:ea typeface="Century Gothic"/>
                          <a:cs typeface="Century Gothic"/>
                          <a:sym typeface="Century Gothic"/>
                        </a:rPr>
                        <a:t>Alonso, L. Lombardi, D. (2021). ¿Qué impacto ha tenido el etiquetado en el consumo de botanas en México?. 2021, de forbes Sitio web: </a:t>
                      </a:r>
                      <a:r>
                        <a:rPr i="1" lang="es" sz="800" u="sng">
                          <a:solidFill>
                            <a:srgbClr val="1155CC"/>
                          </a:solidFill>
                          <a:highlight>
                            <a:srgbClr val="FFFFFF"/>
                          </a:highlight>
                          <a:latin typeface="Century Gothic"/>
                          <a:ea typeface="Century Gothic"/>
                          <a:cs typeface="Century Gothic"/>
                          <a:sym typeface="Century Gothic"/>
                        </a:rPr>
                        <a:t>https://www.forbes.com.mx/red-forbes-que-impacto-ha-tenido-el-etiquetado-en-el-consumo-de-botanas-en-mexico/</a:t>
                      </a:r>
                      <a:endParaRPr i="1" sz="800" u="sng">
                        <a:solidFill>
                          <a:srgbClr val="1155CC"/>
                        </a:solidFill>
                        <a:highlight>
                          <a:srgbClr val="FFFFFF"/>
                        </a:highlight>
                        <a:latin typeface="Century Gothic"/>
                        <a:ea typeface="Century Gothic"/>
                        <a:cs typeface="Century Gothic"/>
                        <a:sym typeface="Century Gothic"/>
                      </a:endParaRPr>
                    </a:p>
                    <a:p>
                      <a:pPr indent="0" lvl="0" marL="0" rtl="0" algn="l">
                        <a:spcBef>
                          <a:spcPts val="0"/>
                        </a:spcBef>
                        <a:spcAft>
                          <a:spcPts val="0"/>
                        </a:spcAft>
                        <a:buNone/>
                      </a:pPr>
                      <a:r>
                        <a:t/>
                      </a:r>
                      <a:endParaRPr sz="800"/>
                    </a:p>
                  </a:txBody>
                  <a:tcPr marT="91425" marB="91425" marR="91425" marL="91425"/>
                </a:tc>
              </a:tr>
              <a:tr h="922575">
                <a:tc>
                  <a:txBody>
                    <a:bodyPr/>
                    <a:lstStyle/>
                    <a:p>
                      <a:pPr indent="0" lvl="0" marL="0" rtl="0" algn="l">
                        <a:lnSpc>
                          <a:spcPct val="150000"/>
                        </a:lnSpc>
                        <a:spcBef>
                          <a:spcPts val="0"/>
                        </a:spcBef>
                        <a:spcAft>
                          <a:spcPts val="0"/>
                        </a:spcAft>
                        <a:buClr>
                          <a:schemeClr val="dk1"/>
                        </a:buClr>
                        <a:buSzPts val="1100"/>
                        <a:buFont typeface="Arial"/>
                        <a:buNone/>
                      </a:pPr>
                      <a:r>
                        <a:rPr lang="es" sz="1300">
                          <a:solidFill>
                            <a:srgbClr val="1B3D56"/>
                          </a:solidFill>
                        </a:rPr>
                        <a:t>Educación estética y artística</a:t>
                      </a:r>
                      <a:endParaRPr sz="1300">
                        <a:solidFill>
                          <a:srgbClr val="1B3D56"/>
                        </a:solidFill>
                      </a:endParaRPr>
                    </a:p>
                    <a:p>
                      <a:pPr indent="0" lvl="0" marL="0" rtl="0" algn="l">
                        <a:spcBef>
                          <a:spcPts val="40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lang="es" sz="800"/>
                        <a:t>Unidad 1. Elementos plàsticos: Caracterìsticas relevantes de las formas. Cualidades expresivas de las figuras. Estrategias de composiciòn.</a:t>
                      </a:r>
                      <a:endParaRPr sz="800"/>
                    </a:p>
                    <a:p>
                      <a:pPr indent="0" lvl="0" marL="0" rtl="0" algn="l">
                        <a:spcBef>
                          <a:spcPts val="0"/>
                        </a:spcBef>
                        <a:spcAft>
                          <a:spcPts val="0"/>
                        </a:spcAft>
                        <a:buNone/>
                      </a:pPr>
                      <a:r>
                        <a:rPr lang="es" sz="800"/>
                        <a:t>Unidad 2. El color: Cualidades relevantes del color.</a:t>
                      </a:r>
                      <a:endParaRPr sz="800"/>
                    </a:p>
                  </a:txBody>
                  <a:tcPr marT="91425" marB="91425" marR="91425" marL="91425"/>
                </a:tc>
                <a:tc>
                  <a:txBody>
                    <a:bodyPr/>
                    <a:lstStyle/>
                    <a:p>
                      <a:pPr indent="0" lvl="0" marL="0" rtl="0" algn="l">
                        <a:lnSpc>
                          <a:spcPct val="115000"/>
                        </a:lnSpc>
                        <a:spcBef>
                          <a:spcPts val="800"/>
                        </a:spcBef>
                        <a:spcAft>
                          <a:spcPts val="0"/>
                        </a:spcAft>
                        <a:buNone/>
                      </a:pPr>
                      <a:r>
                        <a:rPr lang="es" sz="900">
                          <a:solidFill>
                            <a:schemeClr val="dk1"/>
                          </a:solidFill>
                          <a:highlight>
                            <a:srgbClr val="FFFFFF"/>
                          </a:highlight>
                        </a:rPr>
                        <a:t>Acha, Juan, </a:t>
                      </a:r>
                      <a:r>
                        <a:rPr i="1" lang="es" sz="800">
                          <a:solidFill>
                            <a:schemeClr val="dk1"/>
                          </a:solidFill>
                          <a:highlight>
                            <a:srgbClr val="FFFFFF"/>
                          </a:highlight>
                        </a:rPr>
                        <a:t>Expresión y Apreciación Artísticas. </a:t>
                      </a:r>
                      <a:r>
                        <a:rPr lang="es" sz="900">
                          <a:solidFill>
                            <a:schemeClr val="dk1"/>
                          </a:solidFill>
                          <a:highlight>
                            <a:srgbClr val="FFFFFF"/>
                          </a:highlight>
                        </a:rPr>
                        <a:t>México, Trillas.</a:t>
                      </a:r>
                      <a:endParaRPr sz="900">
                        <a:solidFill>
                          <a:schemeClr val="dk1"/>
                        </a:solidFill>
                        <a:highlight>
                          <a:srgbClr val="FFFFFF"/>
                        </a:highlight>
                      </a:endParaRPr>
                    </a:p>
                    <a:p>
                      <a:pPr indent="0" lvl="0" marL="0" rtl="0" algn="l">
                        <a:lnSpc>
                          <a:spcPct val="115000"/>
                        </a:lnSpc>
                        <a:spcBef>
                          <a:spcPts val="800"/>
                        </a:spcBef>
                        <a:spcAft>
                          <a:spcPts val="800"/>
                        </a:spcAft>
                        <a:buNone/>
                      </a:pPr>
                      <a:r>
                        <a:rPr lang="es" sz="800">
                          <a:solidFill>
                            <a:schemeClr val="dk1"/>
                          </a:solidFill>
                          <a:highlight>
                            <a:srgbClr val="FFFFFF"/>
                          </a:highlight>
                        </a:rPr>
                        <a:t>Lowenfeld, Viktor, </a:t>
                      </a:r>
                      <a:r>
                        <a:rPr i="1" lang="es" sz="800">
                          <a:solidFill>
                            <a:schemeClr val="dk1"/>
                          </a:solidFill>
                          <a:highlight>
                            <a:srgbClr val="FFFFFF"/>
                          </a:highlight>
                        </a:rPr>
                        <a:t>Desarrollo de la Capacidad Creadora. </a:t>
                      </a:r>
                      <a:r>
                        <a:rPr lang="es" sz="800">
                          <a:solidFill>
                            <a:schemeClr val="dk1"/>
                          </a:solidFill>
                          <a:highlight>
                            <a:srgbClr val="FFFFFF"/>
                          </a:highlight>
                        </a:rPr>
                        <a:t>Argentina, Kapelusz, ú.e.</a:t>
                      </a:r>
                      <a:endParaRPr sz="800"/>
                    </a:p>
                  </a:txBody>
                  <a:tcPr marT="91425" marB="91425" marR="91425" marL="91425"/>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5"/>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11.3 Justificación de la Actividad</a:t>
            </a:r>
            <a:endParaRPr/>
          </a:p>
        </p:txBody>
      </p:sp>
      <p:sp>
        <p:nvSpPr>
          <p:cNvPr id="155" name="Google Shape;155;p25"/>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lang="es"/>
              <a:t>En función del actual etiquetado de alimentos, nos interesa conocer qué tanto está informada la gente sobre el significado de los octágonos negros y si ello ha repercutido en su consumo.</a:t>
            </a:r>
            <a:endParaRPr/>
          </a:p>
          <a:p>
            <a:pPr indent="0" lvl="0" marL="0" rtl="0" algn="just">
              <a:spcBef>
                <a:spcPts val="1600"/>
              </a:spcBef>
              <a:spcAft>
                <a:spcPts val="0"/>
              </a:spcAft>
              <a:buClr>
                <a:schemeClr val="dk1"/>
              </a:buClr>
              <a:buSzPts val="1100"/>
              <a:buFont typeface="Arial"/>
              <a:buNone/>
            </a:pPr>
            <a:r>
              <a:rPr lang="es"/>
              <a:t>Es esencial conocer las características de las materias primas utilizadas en la elaboración de alimentos, para hacer elecciones razonadas acerca de su consumo.</a:t>
            </a:r>
            <a:endParaRPr/>
          </a:p>
          <a:p>
            <a:pPr indent="0" lvl="0" marL="0" rtl="0" algn="l">
              <a:spcBef>
                <a:spcPts val="1600"/>
              </a:spcBef>
              <a:spcAft>
                <a:spcPts val="0"/>
              </a:spcAft>
              <a:buClr>
                <a:schemeClr val="dk1"/>
              </a:buClr>
              <a:buSzPts val="1100"/>
              <a:buFont typeface="Arial"/>
              <a:buNone/>
            </a:pPr>
            <a:r>
              <a:rPr lang="es"/>
              <a:t>Investigar entre la comunidad escolar, si los conceptos son claros en cada una de las etiquetas que portan en la actualidad los alimentos y  bebidas.</a:t>
            </a:r>
            <a:endParaRPr/>
          </a:p>
          <a:p>
            <a:pPr indent="0" lvl="0" marL="0" rtl="0" algn="l">
              <a:spcBef>
                <a:spcPts val="1600"/>
              </a:spcBef>
              <a:spcAft>
                <a:spcPts val="160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6"/>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11.4 Descripción de Apertura de la Actividad</a:t>
            </a:r>
            <a:endParaRPr/>
          </a:p>
        </p:txBody>
      </p:sp>
      <p:sp>
        <p:nvSpPr>
          <p:cNvPr id="161" name="Google Shape;161;p26"/>
          <p:cNvSpPr txBox="1"/>
          <p:nvPr>
            <p:ph idx="1" type="body"/>
          </p:nvPr>
        </p:nvSpPr>
        <p:spPr>
          <a:xfrm>
            <a:off x="311700" y="1185400"/>
            <a:ext cx="8341800" cy="33972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AutoNum type="arabicPeriod"/>
            </a:pPr>
            <a:r>
              <a:rPr lang="es"/>
              <a:t>Los alumnos, bajo la </a:t>
            </a:r>
            <a:r>
              <a:rPr lang="es"/>
              <a:t>supervisión</a:t>
            </a:r>
            <a:r>
              <a:rPr lang="es"/>
              <a:t> de los profesores que forman parte del proyecto, propondrán preguntas que formarán parte del cuestionario a aplicar en la comunidad estudiantil</a:t>
            </a:r>
            <a:endParaRPr/>
          </a:p>
          <a:p>
            <a:pPr indent="0" lvl="0" marL="0" rtl="0" algn="l">
              <a:spcBef>
                <a:spcPts val="1600"/>
              </a:spcBef>
              <a:spcAft>
                <a:spcPts val="0"/>
              </a:spcAft>
              <a:buNone/>
            </a:pPr>
            <a:r>
              <a:rPr lang="es"/>
              <a:t>Material y herramientas:</a:t>
            </a:r>
            <a:endParaRPr/>
          </a:p>
          <a:p>
            <a:pPr indent="-317500" lvl="0" marL="457200" rtl="0" algn="l">
              <a:spcBef>
                <a:spcPts val="1600"/>
              </a:spcBef>
              <a:spcAft>
                <a:spcPts val="0"/>
              </a:spcAft>
              <a:buSzPts val="1400"/>
              <a:buChar char="●"/>
            </a:pPr>
            <a:r>
              <a:rPr lang="es"/>
              <a:t>cuaderno y pluma</a:t>
            </a:r>
            <a:endParaRPr/>
          </a:p>
          <a:p>
            <a:pPr indent="0" lvl="0" marL="457200" rtl="0" algn="l">
              <a:spcBef>
                <a:spcPts val="1600"/>
              </a:spcBef>
              <a:spcAft>
                <a:spcPts val="0"/>
              </a:spcAft>
              <a:buNone/>
            </a:pPr>
            <a:r>
              <a:t/>
            </a:r>
            <a:endParaRPr/>
          </a:p>
          <a:p>
            <a:pPr indent="0" lvl="0" marL="45720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7"/>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11.5 Descripción del Desarrollo de la Actividad</a:t>
            </a:r>
            <a:endParaRPr/>
          </a:p>
        </p:txBody>
      </p:sp>
      <p:sp>
        <p:nvSpPr>
          <p:cNvPr id="167" name="Google Shape;167;p27"/>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 1.- Los alumnos redactarán el cuestionario, de manera comprensible y sencilla para procurar que toda la comunidad participe. </a:t>
            </a:r>
            <a:endParaRPr/>
          </a:p>
          <a:p>
            <a:pPr indent="0" lvl="0" marL="0" rtl="0" algn="l">
              <a:spcBef>
                <a:spcPts val="1600"/>
              </a:spcBef>
              <a:spcAft>
                <a:spcPts val="1600"/>
              </a:spcAft>
              <a:buNone/>
            </a:pPr>
            <a:r>
              <a:rPr lang="es"/>
              <a:t>2. Dado que estamos trabajando en sistema híbrido, algunos alumnos la contestarán de manera digital y otros por escrito, para ello se  sacarán las copias necesarias para aplicarlas en la comunidad escolar en aquellos alumnos que sí asisten a presencial.</a:t>
            </a:r>
            <a:endParaRPr/>
          </a:p>
        </p:txBody>
      </p:sp>
      <p:pic>
        <p:nvPicPr>
          <p:cNvPr id="168" name="Google Shape;168;p27"/>
          <p:cNvPicPr preferRelativeResize="0"/>
          <p:nvPr/>
        </p:nvPicPr>
        <p:blipFill>
          <a:blip r:embed="rId3">
            <a:alphaModFix/>
          </a:blip>
          <a:stretch>
            <a:fillRect/>
          </a:stretch>
        </p:blipFill>
        <p:spPr>
          <a:xfrm>
            <a:off x="3522929" y="2889177"/>
            <a:ext cx="2731575" cy="18548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8"/>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11.6 Descripción del Cierre de la Actividad</a:t>
            </a:r>
            <a:endParaRPr/>
          </a:p>
        </p:txBody>
      </p:sp>
      <p:sp>
        <p:nvSpPr>
          <p:cNvPr id="174" name="Google Shape;174;p28"/>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 Los alumnos elaborarán un rol de v</a:t>
            </a:r>
            <a:r>
              <a:rPr lang="es"/>
              <a:t>isit</a:t>
            </a:r>
            <a:r>
              <a:rPr lang="es"/>
              <a:t>as a los diferentes grupos que asistan de manera presencial</a:t>
            </a:r>
            <a:endParaRPr/>
          </a:p>
          <a:p>
            <a:pPr indent="0" lvl="0" marL="0" rtl="0" algn="l">
              <a:spcBef>
                <a:spcPts val="1600"/>
              </a:spcBef>
              <a:spcAft>
                <a:spcPts val="0"/>
              </a:spcAft>
              <a:buNone/>
            </a:pPr>
            <a:r>
              <a:rPr lang="es"/>
              <a:t>2. A aquellos alumnos que estén en línea se les aplicará de manera digital.</a:t>
            </a:r>
            <a:endParaRPr/>
          </a:p>
          <a:p>
            <a:pPr indent="0" lvl="0" marL="0" rtl="0" algn="l">
              <a:spcBef>
                <a:spcPts val="1600"/>
              </a:spcBef>
              <a:spcAft>
                <a:spcPts val="0"/>
              </a:spcAft>
              <a:buNone/>
            </a:pPr>
            <a:r>
              <a:rPr lang="es"/>
              <a:t>3. Se recopilarán todos los cuestionarios para analizar las respuestas obtenidas.</a:t>
            </a:r>
            <a:endParaRPr/>
          </a:p>
          <a:p>
            <a:pPr indent="0" lvl="0" marL="0" rtl="0" algn="l">
              <a:spcBef>
                <a:spcPts val="1600"/>
              </a:spcBef>
              <a:spcAft>
                <a:spcPts val="1600"/>
              </a:spcAft>
              <a:buNone/>
            </a:pPr>
            <a:r>
              <a:t/>
            </a:r>
            <a:endParaRPr/>
          </a:p>
        </p:txBody>
      </p:sp>
      <p:pic>
        <p:nvPicPr>
          <p:cNvPr id="175" name="Google Shape;175;p28"/>
          <p:cNvPicPr preferRelativeResize="0"/>
          <p:nvPr/>
        </p:nvPicPr>
        <p:blipFill>
          <a:blip r:embed="rId3">
            <a:alphaModFix/>
          </a:blip>
          <a:stretch>
            <a:fillRect/>
          </a:stretch>
        </p:blipFill>
        <p:spPr>
          <a:xfrm>
            <a:off x="1344175" y="2647950"/>
            <a:ext cx="2341801" cy="2106924"/>
          </a:xfrm>
          <a:prstGeom prst="rect">
            <a:avLst/>
          </a:prstGeom>
          <a:noFill/>
          <a:ln>
            <a:noFill/>
          </a:ln>
        </p:spPr>
      </p:pic>
      <p:pic>
        <p:nvPicPr>
          <p:cNvPr id="176" name="Google Shape;176;p28"/>
          <p:cNvPicPr preferRelativeResize="0"/>
          <p:nvPr/>
        </p:nvPicPr>
        <p:blipFill>
          <a:blip r:embed="rId4">
            <a:alphaModFix/>
          </a:blip>
          <a:stretch>
            <a:fillRect/>
          </a:stretch>
        </p:blipFill>
        <p:spPr>
          <a:xfrm>
            <a:off x="3959350" y="2686425"/>
            <a:ext cx="2706625" cy="20299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9"/>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2200"/>
              <a:t>11.7 Descripción de lo que se hará con los resultados de la actividad</a:t>
            </a:r>
            <a:endParaRPr sz="2200"/>
          </a:p>
        </p:txBody>
      </p:sp>
      <p:sp>
        <p:nvSpPr>
          <p:cNvPr id="182" name="Google Shape;182;p29"/>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1600"/>
              </a:spcAft>
              <a:buNone/>
            </a:pPr>
            <a:r>
              <a:rPr lang="es"/>
              <a:t>1.- Los alumnos elaborarán cuadros con las preguntas planteadas y las colocarán a la vista en el colegio para interesar a la comunidad sobre el tema.</a:t>
            </a:r>
            <a:endParaRPr/>
          </a:p>
        </p:txBody>
      </p:sp>
      <p:pic>
        <p:nvPicPr>
          <p:cNvPr id="183" name="Google Shape;183;p29"/>
          <p:cNvPicPr preferRelativeResize="0"/>
          <p:nvPr/>
        </p:nvPicPr>
        <p:blipFill>
          <a:blip r:embed="rId3">
            <a:alphaModFix/>
          </a:blip>
          <a:stretch>
            <a:fillRect/>
          </a:stretch>
        </p:blipFill>
        <p:spPr>
          <a:xfrm>
            <a:off x="4572000" y="2571750"/>
            <a:ext cx="3630174" cy="22729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0"/>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2600"/>
              <a:t>11.8 Análisis. Contrastación de lo Esperado y lo Sucedido</a:t>
            </a:r>
            <a:endParaRPr sz="2600"/>
          </a:p>
        </p:txBody>
      </p:sp>
      <p:sp>
        <p:nvSpPr>
          <p:cNvPr id="189" name="Google Shape;189;p30"/>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s"/>
              <a:t>Dado que estábamos en sistema híbrido pensamos que sería complicado aplicar las encuestas unas de manera presencial y otras en línea, sin embargo hubo una muy buena organización por parte de los alumnos tanto los que llevan a cabo el proyecto, como los compañeros de la escuela, habiendo participado satisfactoriamente la gran mayoría, en ambas modalidades.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1"/>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11.9 Toma de Decisiones</a:t>
            </a:r>
            <a:endParaRPr/>
          </a:p>
        </p:txBody>
      </p:sp>
      <p:sp>
        <p:nvSpPr>
          <p:cNvPr id="195" name="Google Shape;195;p31"/>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t>Se tuvo que implementar la elaboración de encuestas tanto impresas como digitales ya que estábamos en sistema híbrido</a:t>
            </a:r>
            <a:endParaRPr/>
          </a:p>
          <a:p>
            <a:pPr indent="0" lvl="0" marL="0" rtl="0" algn="l">
              <a:spcBef>
                <a:spcPts val="1600"/>
              </a:spcBef>
              <a:spcAft>
                <a:spcPts val="0"/>
              </a:spcAft>
              <a:buClr>
                <a:schemeClr val="dk1"/>
              </a:buClr>
              <a:buSzPts val="1100"/>
              <a:buFont typeface="Arial"/>
              <a:buNone/>
            </a:pPr>
            <a:r>
              <a:t/>
            </a:r>
            <a:endParaRPr/>
          </a:p>
          <a:p>
            <a:pPr indent="0" lvl="0" marL="0" rtl="0" algn="l">
              <a:spcBef>
                <a:spcPts val="1600"/>
              </a:spcBef>
              <a:spcAft>
                <a:spcPts val="0"/>
              </a:spcAft>
              <a:buClr>
                <a:schemeClr val="dk1"/>
              </a:buClr>
              <a:buSzPts val="1100"/>
              <a:buFont typeface="Arial"/>
              <a:buNone/>
            </a:pPr>
            <a:r>
              <a:t/>
            </a:r>
            <a:endParaRPr/>
          </a:p>
          <a:p>
            <a:pPr indent="0" lvl="0" marL="0" rtl="0" algn="l">
              <a:spcBef>
                <a:spcPts val="1600"/>
              </a:spcBef>
              <a:spcAft>
                <a:spcPts val="160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4"/>
          <p:cNvSpPr txBox="1"/>
          <p:nvPr>
            <p:ph type="title"/>
          </p:nvPr>
        </p:nvSpPr>
        <p:spPr>
          <a:xfrm>
            <a:off x="490250" y="526350"/>
            <a:ext cx="80175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sz="2500"/>
              <a:t>Equipo #2</a:t>
            </a:r>
            <a:endParaRPr sz="2500"/>
          </a:p>
          <a:p>
            <a:pPr indent="0" lvl="0" marL="0" rtl="0" algn="l">
              <a:spcBef>
                <a:spcPts val="0"/>
              </a:spcBef>
              <a:spcAft>
                <a:spcPts val="0"/>
              </a:spcAft>
              <a:buNone/>
            </a:pPr>
            <a:r>
              <a:rPr lang="es" sz="2500"/>
              <a:t>Asignaturas que participan:</a:t>
            </a:r>
            <a:endParaRPr sz="2500"/>
          </a:p>
          <a:p>
            <a:pPr indent="-387350" lvl="0" marL="457200" rtl="0" algn="l">
              <a:spcBef>
                <a:spcPts val="0"/>
              </a:spcBef>
              <a:spcAft>
                <a:spcPts val="0"/>
              </a:spcAft>
              <a:buSzPts val="2500"/>
              <a:buChar char="●"/>
            </a:pPr>
            <a:r>
              <a:rPr lang="es" sz="2500"/>
              <a:t>Biología (1502) Marìa Eugenia Reyes Pèrez</a:t>
            </a:r>
            <a:endParaRPr sz="2500"/>
          </a:p>
          <a:p>
            <a:pPr indent="-387350" lvl="0" marL="457200" rtl="0" algn="l">
              <a:spcBef>
                <a:spcPts val="0"/>
              </a:spcBef>
              <a:spcAft>
                <a:spcPts val="0"/>
              </a:spcAft>
              <a:buSzPts val="2500"/>
              <a:buChar char="●"/>
            </a:pPr>
            <a:r>
              <a:rPr lang="es" sz="2500"/>
              <a:t>Educación para la Salud (1503) Ivette Muñoz Ávalos</a:t>
            </a:r>
            <a:endParaRPr sz="2500"/>
          </a:p>
          <a:p>
            <a:pPr indent="-387350" lvl="0" marL="457200" rtl="0" algn="l">
              <a:spcBef>
                <a:spcPts val="0"/>
              </a:spcBef>
              <a:spcAft>
                <a:spcPts val="0"/>
              </a:spcAft>
              <a:buSzPts val="2500"/>
              <a:buChar char="●"/>
            </a:pPr>
            <a:r>
              <a:rPr lang="es" sz="2500"/>
              <a:t>Estéticas ( 1514) Lidia Corina Ríos Trujillo</a:t>
            </a:r>
            <a:endParaRPr sz="2500"/>
          </a:p>
          <a:p>
            <a:pPr indent="-387350" lvl="0" marL="457200" rtl="0" algn="l">
              <a:spcBef>
                <a:spcPts val="0"/>
              </a:spcBef>
              <a:spcAft>
                <a:spcPts val="0"/>
              </a:spcAft>
              <a:buSzPts val="2500"/>
              <a:buChar char="●"/>
            </a:pPr>
            <a:r>
              <a:rPr lang="es" sz="2500"/>
              <a:t>Química ( 1501 )  Lucía García Muñoz</a:t>
            </a:r>
            <a:endParaRPr sz="25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2"/>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2000"/>
              <a:t>12.1 Actividad Interdisciplinaria A de la Fase de Desarrollo del Proyecto </a:t>
            </a:r>
            <a:endParaRPr sz="2000"/>
          </a:p>
        </p:txBody>
      </p:sp>
      <p:sp>
        <p:nvSpPr>
          <p:cNvPr id="201" name="Google Shape;201;p32"/>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t>a. Nombre de la actividad.- “Indagando”</a:t>
            </a:r>
            <a:endParaRPr/>
          </a:p>
          <a:p>
            <a:pPr indent="0" lvl="0" marL="0" rtl="0" algn="l">
              <a:spcBef>
                <a:spcPts val="1600"/>
              </a:spcBef>
              <a:spcAft>
                <a:spcPts val="0"/>
              </a:spcAft>
              <a:buClr>
                <a:schemeClr val="dk1"/>
              </a:buClr>
              <a:buSzPts val="1100"/>
              <a:buFont typeface="Arial"/>
              <a:buNone/>
            </a:pPr>
            <a:r>
              <a:rPr lang="es"/>
              <a:t>b. Objetivo.- Conocer mediante aplicación de cuestionarios, si los hábitos de consumo de alimentos ha cambiado en nuestra población adolescente, a raíz del cambio del etiquetado </a:t>
            </a:r>
            <a:endParaRPr/>
          </a:p>
          <a:p>
            <a:pPr indent="0" lvl="0" marL="0" rtl="0" algn="l">
              <a:spcBef>
                <a:spcPts val="1600"/>
              </a:spcBef>
              <a:spcAft>
                <a:spcPts val="0"/>
              </a:spcAft>
              <a:buClr>
                <a:schemeClr val="dk1"/>
              </a:buClr>
              <a:buSzPts val="1100"/>
              <a:buFont typeface="Arial"/>
              <a:buNone/>
            </a:pPr>
            <a:r>
              <a:rPr lang="es"/>
              <a:t>c. Grado. 5° grado de preparatoria.</a:t>
            </a:r>
            <a:endParaRPr/>
          </a:p>
          <a:p>
            <a:pPr indent="0" lvl="0" marL="0" rtl="0" algn="l">
              <a:spcBef>
                <a:spcPts val="1600"/>
              </a:spcBef>
              <a:spcAft>
                <a:spcPts val="0"/>
              </a:spcAft>
              <a:buClr>
                <a:schemeClr val="dk1"/>
              </a:buClr>
              <a:buSzPts val="1100"/>
              <a:buFont typeface="Arial"/>
              <a:buNone/>
            </a:pPr>
            <a:r>
              <a:rPr lang="es"/>
              <a:t>d.  Del 04 al 08 de abril del 2022</a:t>
            </a:r>
            <a:endParaRPr/>
          </a:p>
          <a:p>
            <a:pPr indent="0" lvl="0" marL="0" rtl="0" algn="l">
              <a:spcBef>
                <a:spcPts val="1600"/>
              </a:spcBef>
              <a:spcAft>
                <a:spcPts val="0"/>
              </a:spcAft>
              <a:buClr>
                <a:schemeClr val="dk1"/>
              </a:buClr>
              <a:buSzPts val="1100"/>
              <a:buFont typeface="Arial"/>
              <a:buNone/>
            </a:pPr>
            <a:r>
              <a:t/>
            </a:r>
            <a:endParaRPr/>
          </a:p>
          <a:p>
            <a:pPr indent="0" lvl="0" marL="0" rtl="0" algn="l">
              <a:spcBef>
                <a:spcPts val="1600"/>
              </a:spcBef>
              <a:spcAft>
                <a:spcPts val="0"/>
              </a:spcAft>
              <a:buClr>
                <a:schemeClr val="dk1"/>
              </a:buClr>
              <a:buSzPts val="1100"/>
              <a:buFont typeface="Arial"/>
              <a:buNone/>
            </a:pPr>
            <a:r>
              <a:t/>
            </a:r>
            <a:endParaRPr/>
          </a:p>
          <a:p>
            <a:pPr indent="0" lvl="0" marL="0" rtl="0" algn="l">
              <a:spcBef>
                <a:spcPts val="1600"/>
              </a:spcBef>
              <a:spcAft>
                <a:spcPts val="160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graphicFrame>
        <p:nvGraphicFramePr>
          <p:cNvPr id="206" name="Google Shape;206;p33"/>
          <p:cNvGraphicFramePr/>
          <p:nvPr/>
        </p:nvGraphicFramePr>
        <p:xfrm>
          <a:off x="608025" y="400050"/>
          <a:ext cx="3000000" cy="3000000"/>
        </p:xfrm>
        <a:graphic>
          <a:graphicData uri="http://schemas.openxmlformats.org/drawingml/2006/table">
            <a:tbl>
              <a:tblPr>
                <a:noFill/>
                <a:tableStyleId>{8D25AB1E-C812-497E-AC0B-D32788A44BFD}</a:tableStyleId>
              </a:tblPr>
              <a:tblGrid>
                <a:gridCol w="2702450"/>
                <a:gridCol w="2702450"/>
                <a:gridCol w="2702450"/>
              </a:tblGrid>
              <a:tr h="348125">
                <a:tc>
                  <a:txBody>
                    <a:bodyPr/>
                    <a:lstStyle/>
                    <a:p>
                      <a:pPr indent="0" lvl="0" marL="0" rtl="0" algn="ctr">
                        <a:spcBef>
                          <a:spcPts val="0"/>
                        </a:spcBef>
                        <a:spcAft>
                          <a:spcPts val="0"/>
                        </a:spcAft>
                        <a:buNone/>
                      </a:pPr>
                      <a:r>
                        <a:rPr lang="es"/>
                        <a:t>Materia</a:t>
                      </a:r>
                      <a:endParaRPr/>
                    </a:p>
                  </a:txBody>
                  <a:tcPr marT="91425" marB="91425" marR="91425" marL="91425"/>
                </a:tc>
                <a:tc>
                  <a:txBody>
                    <a:bodyPr/>
                    <a:lstStyle/>
                    <a:p>
                      <a:pPr indent="0" lvl="0" marL="0" rtl="0" algn="ctr">
                        <a:spcBef>
                          <a:spcPts val="0"/>
                        </a:spcBef>
                        <a:spcAft>
                          <a:spcPts val="0"/>
                        </a:spcAft>
                        <a:buNone/>
                      </a:pPr>
                      <a:r>
                        <a:rPr lang="es"/>
                        <a:t>Temas</a:t>
                      </a:r>
                      <a:endParaRPr/>
                    </a:p>
                  </a:txBody>
                  <a:tcPr marT="91425" marB="91425" marR="91425" marL="91425"/>
                </a:tc>
                <a:tc>
                  <a:txBody>
                    <a:bodyPr/>
                    <a:lstStyle/>
                    <a:p>
                      <a:pPr indent="0" lvl="0" marL="0" rtl="0" algn="ctr">
                        <a:spcBef>
                          <a:spcPts val="0"/>
                        </a:spcBef>
                        <a:spcAft>
                          <a:spcPts val="0"/>
                        </a:spcAft>
                        <a:buNone/>
                      </a:pPr>
                      <a:r>
                        <a:rPr lang="es"/>
                        <a:t>Fuentes de Apoyo</a:t>
                      </a:r>
                      <a:endParaRPr/>
                    </a:p>
                  </a:txBody>
                  <a:tcPr marT="91425" marB="91425" marR="91425" marL="91425"/>
                </a:tc>
              </a:tr>
              <a:tr h="910525">
                <a:tc>
                  <a:txBody>
                    <a:bodyPr/>
                    <a:lstStyle/>
                    <a:p>
                      <a:pPr indent="0" lvl="0" marL="0" rtl="0" algn="l">
                        <a:spcBef>
                          <a:spcPts val="0"/>
                        </a:spcBef>
                        <a:spcAft>
                          <a:spcPts val="0"/>
                        </a:spcAft>
                        <a:buNone/>
                      </a:pPr>
                      <a:r>
                        <a:rPr lang="es"/>
                        <a:t>Biología</a:t>
                      </a:r>
                      <a:endParaRPr/>
                    </a:p>
                  </a:txBody>
                  <a:tcPr marT="91425" marB="91425" marR="91425" marL="91425"/>
                </a:tc>
                <a:tc>
                  <a:txBody>
                    <a:bodyPr/>
                    <a:lstStyle/>
                    <a:p>
                      <a:pPr indent="0" lvl="0" marL="0" rtl="0" algn="l">
                        <a:spcBef>
                          <a:spcPts val="0"/>
                        </a:spcBef>
                        <a:spcAft>
                          <a:spcPts val="0"/>
                        </a:spcAft>
                        <a:buNone/>
                      </a:pPr>
                      <a:r>
                        <a:rPr lang="es" sz="800"/>
                        <a:t>Secuencia 3.2Origen de alteraciones celulares metabòlicas y genèticas precursoras de cáncer, diabetes y miopatías mitocondriales </a:t>
                      </a:r>
                      <a:endParaRPr sz="800"/>
                    </a:p>
                    <a:p>
                      <a:pPr indent="0" lvl="0" marL="0" rtl="0" algn="l">
                        <a:spcBef>
                          <a:spcPts val="0"/>
                        </a:spcBef>
                        <a:spcAft>
                          <a:spcPts val="0"/>
                        </a:spcAft>
                        <a:buNone/>
                      </a:pPr>
                      <a:r>
                        <a:rPr lang="es" sz="800"/>
                        <a:t>Secuencia 3.5 Bioelementos y biomoleculas</a:t>
                      </a:r>
                      <a:endParaRPr sz="800"/>
                    </a:p>
                    <a:p>
                      <a:pPr indent="0" lvl="0" marL="0" rtl="0" algn="l">
                        <a:spcBef>
                          <a:spcPts val="0"/>
                        </a:spcBef>
                        <a:spcAft>
                          <a:spcPts val="0"/>
                        </a:spcAft>
                        <a:buNone/>
                      </a:pPr>
                      <a:r>
                        <a:rPr lang="es" sz="800"/>
                        <a:t>Secuencia 3.6 Estructura y funciones celulares</a:t>
                      </a:r>
                      <a:endParaRPr sz="800"/>
                    </a:p>
                    <a:p>
                      <a:pPr indent="0" lvl="0" marL="0" rtl="0" algn="l">
                        <a:spcBef>
                          <a:spcPts val="0"/>
                        </a:spcBef>
                        <a:spcAft>
                          <a:spcPts val="0"/>
                        </a:spcAft>
                        <a:buNone/>
                      </a:pPr>
                      <a:r>
                        <a:rPr lang="es" sz="800"/>
                        <a:t>Secuenci 3.7 Respiraciòn celular como proceso metabòlico productor de energìa</a:t>
                      </a:r>
                      <a:endParaRPr sz="800"/>
                    </a:p>
                  </a:txBody>
                  <a:tcPr marT="91425" marB="91425" marR="91425" marL="91425"/>
                </a:tc>
                <a:tc>
                  <a:txBody>
                    <a:bodyPr/>
                    <a:lstStyle/>
                    <a:p>
                      <a:pPr indent="0" lvl="0" marL="0" rtl="0" algn="just">
                        <a:spcBef>
                          <a:spcPts val="0"/>
                        </a:spcBef>
                        <a:spcAft>
                          <a:spcPts val="0"/>
                        </a:spcAft>
                        <a:buNone/>
                      </a:pPr>
                      <a:r>
                        <a:rPr lang="es" sz="800"/>
                        <a:t>Contreras Hernandez., Arnaiz,M.G.(2005). Alimentaciòn y cultura.Perspectivas Antropológicas.Barcelona, Ariel. </a:t>
                      </a:r>
                      <a:endParaRPr sz="800"/>
                    </a:p>
                    <a:p>
                      <a:pPr indent="0" lvl="0" marL="0" rtl="0" algn="just">
                        <a:spcBef>
                          <a:spcPts val="0"/>
                        </a:spcBef>
                        <a:spcAft>
                          <a:spcPts val="0"/>
                        </a:spcAft>
                        <a:buNone/>
                      </a:pPr>
                      <a:r>
                        <a:t/>
                      </a:r>
                      <a:endParaRPr sz="800"/>
                    </a:p>
                    <a:p>
                      <a:pPr indent="0" lvl="0" marL="0" rtl="0" algn="just">
                        <a:spcBef>
                          <a:spcPts val="0"/>
                        </a:spcBef>
                        <a:spcAft>
                          <a:spcPts val="0"/>
                        </a:spcAft>
                        <a:buNone/>
                      </a:pPr>
                      <a:r>
                        <a:rPr lang="es" sz="800"/>
                        <a:t>Stern D,Tolentino.(2011).Reviciòn del etiquetado frontal:análisis de las guías diarias de alimentaciòn y su comprensiòn por estudiantes denytriciòn. Mèxico</a:t>
                      </a:r>
                      <a:endParaRPr sz="800"/>
                    </a:p>
                  </a:txBody>
                  <a:tcPr marT="91425" marB="91425" marR="91425" marL="91425"/>
                </a:tc>
              </a:tr>
              <a:tr h="803400">
                <a:tc>
                  <a:txBody>
                    <a:bodyPr/>
                    <a:lstStyle/>
                    <a:p>
                      <a:pPr indent="0" lvl="0" marL="0" rtl="0" algn="l">
                        <a:spcBef>
                          <a:spcPts val="0"/>
                        </a:spcBef>
                        <a:spcAft>
                          <a:spcPts val="0"/>
                        </a:spcAft>
                        <a:buNone/>
                      </a:pPr>
                      <a:r>
                        <a:rPr lang="es"/>
                        <a:t>Ed.para la Salud</a:t>
                      </a:r>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b="1" lang="es" sz="800"/>
                        <a:t> Unidad 2</a:t>
                      </a:r>
                      <a:r>
                        <a:rPr lang="es" sz="800"/>
                        <a:t>. Estilos de vida como medida de prevención de las principales causas de morbilidad y mortalidad en México</a:t>
                      </a:r>
                      <a:endParaRPr sz="800"/>
                    </a:p>
                    <a:p>
                      <a:pPr indent="0" lvl="0" marL="0" rtl="0" algn="l">
                        <a:spcBef>
                          <a:spcPts val="0"/>
                        </a:spcBef>
                        <a:spcAft>
                          <a:spcPts val="0"/>
                        </a:spcAft>
                        <a:buClr>
                          <a:schemeClr val="dk1"/>
                        </a:buClr>
                        <a:buSzPts val="1100"/>
                        <a:buFont typeface="Arial"/>
                        <a:buNone/>
                      </a:pPr>
                      <a:r>
                        <a:rPr b="1" lang="es" sz="800"/>
                        <a:t>Unidad 3.</a:t>
                      </a:r>
                      <a:r>
                        <a:rPr lang="es" sz="800"/>
                        <a:t> Prácticas saludables como medida de prevención de los principales problemas de salud en la adolescencia en México</a:t>
                      </a:r>
                      <a:endParaRPr/>
                    </a:p>
                  </a:txBody>
                  <a:tcPr marT="91425" marB="91425" marR="91425" marL="91425"/>
                </a:tc>
                <a:tc>
                  <a:txBody>
                    <a:bodyPr/>
                    <a:lstStyle/>
                    <a:p>
                      <a:pPr indent="0" lvl="0" marL="0" rtl="0" algn="l">
                        <a:spcBef>
                          <a:spcPts val="0"/>
                        </a:spcBef>
                        <a:spcAft>
                          <a:spcPts val="0"/>
                        </a:spcAft>
                        <a:buNone/>
                      </a:pPr>
                      <a:r>
                        <a:rPr lang="es" sz="600"/>
                        <a:t>S/A. (2020). Todo lo que debes saber sobre el nuevo etiquetado de advertencia. 5 de abril del 2022, de El Poder del Consumidor Sitio web: </a:t>
                      </a:r>
                      <a:r>
                        <a:rPr lang="es" sz="600" u="sng">
                          <a:solidFill>
                            <a:schemeClr val="hlink"/>
                          </a:solidFill>
                          <a:hlinkClick r:id="rId3"/>
                        </a:rPr>
                        <a:t>https://elpoderdelconsumidor.org/2020/05/todo-lo-que-debes-saber-sobre-el-nuevo-etiquetado-de-advertencia/</a:t>
                      </a:r>
                      <a:endParaRPr sz="600"/>
                    </a:p>
                    <a:p>
                      <a:pPr indent="0" lvl="0" marL="0" rtl="0" algn="l">
                        <a:spcBef>
                          <a:spcPts val="0"/>
                        </a:spcBef>
                        <a:spcAft>
                          <a:spcPts val="0"/>
                        </a:spcAft>
                        <a:buNone/>
                      </a:pPr>
                      <a:r>
                        <a:rPr lang="es" sz="600"/>
                        <a:t>S/A. (2021). Etiquetado frontal de advertencia en México: un paso adelante para combatir la epidemia de obesidad y diabetes y fortalecer nuestro sistema inmune. 5 de abril del 2021, de Alianza por la salud alimentaria Sitio web: </a:t>
                      </a:r>
                      <a:r>
                        <a:rPr lang="es" sz="600" u="sng">
                          <a:solidFill>
                            <a:schemeClr val="hlink"/>
                          </a:solidFill>
                          <a:hlinkClick r:id="rId4"/>
                        </a:rPr>
                        <a:t>https://etiquetadosclaros.org/wp-content/uploads/2020/12/Hoja-informativa-_Etiquetado-frontal-de-advertencia-en-Me-xico.-Alianza-por-la-Salud-Alimentaria_Octubre-2020..pdf</a:t>
                      </a:r>
                      <a:endParaRPr sz="600"/>
                    </a:p>
                    <a:p>
                      <a:pPr indent="0" lvl="0" marL="0" rtl="0" algn="l">
                        <a:spcBef>
                          <a:spcPts val="0"/>
                        </a:spcBef>
                        <a:spcAft>
                          <a:spcPts val="0"/>
                        </a:spcAft>
                        <a:buNone/>
                      </a:pPr>
                      <a:r>
                        <a:rPr lang="es" sz="600"/>
                        <a:t>S/A. (2021). Etiquetado de advertencia. Abril 5, 2022, de Alianza por la salud alimentaria Sitio web: https://etiquetadosclaros.org/corta-por-lo-sano/</a:t>
                      </a:r>
                      <a:endParaRPr sz="600"/>
                    </a:p>
                    <a:p>
                      <a:pPr indent="0" lvl="0" marL="0" rtl="0" algn="l">
                        <a:spcBef>
                          <a:spcPts val="0"/>
                        </a:spcBef>
                        <a:spcAft>
                          <a:spcPts val="0"/>
                        </a:spcAft>
                        <a:buNone/>
                      </a:pPr>
                      <a:r>
                        <a:t/>
                      </a:r>
                      <a:endParaRPr sz="600"/>
                    </a:p>
                  </a:txBody>
                  <a:tcPr marT="91425" marB="91425" marR="91425" marL="91425"/>
                </a:tc>
              </a:tr>
              <a:tr h="589150">
                <a:tc>
                  <a:txBody>
                    <a:bodyPr/>
                    <a:lstStyle/>
                    <a:p>
                      <a:pPr indent="0" lvl="0" marL="0" rtl="0" algn="l">
                        <a:spcBef>
                          <a:spcPts val="0"/>
                        </a:spcBef>
                        <a:spcAft>
                          <a:spcPts val="0"/>
                        </a:spcAft>
                        <a:buNone/>
                      </a:pPr>
                      <a:r>
                        <a:rPr lang="es"/>
                        <a:t>Química</a:t>
                      </a:r>
                      <a:endParaRPr/>
                    </a:p>
                  </a:txBody>
                  <a:tcPr marT="91425" marB="91425" marR="91425" marL="91425"/>
                </a:tc>
                <a:tc>
                  <a:txBody>
                    <a:bodyPr/>
                    <a:lstStyle/>
                    <a:p>
                      <a:pPr indent="0" lvl="0" marL="0" rtl="0" algn="l">
                        <a:spcBef>
                          <a:spcPts val="0"/>
                        </a:spcBef>
                        <a:spcAft>
                          <a:spcPts val="0"/>
                        </a:spcAft>
                        <a:buNone/>
                      </a:pPr>
                      <a:r>
                        <a:rPr lang="es" sz="800"/>
                        <a:t>Unidad I La Química en la vida cotidiana.</a:t>
                      </a:r>
                      <a:endParaRPr sz="800"/>
                    </a:p>
                    <a:p>
                      <a:pPr indent="0" lvl="0" marL="0" rtl="0" algn="l">
                        <a:spcBef>
                          <a:spcPts val="0"/>
                        </a:spcBef>
                        <a:spcAft>
                          <a:spcPts val="0"/>
                        </a:spcAft>
                        <a:buNone/>
                      </a:pPr>
                      <a:r>
                        <a:rPr lang="es" sz="800"/>
                        <a:t>              Características de los procesos químicos.</a:t>
                      </a:r>
                      <a:endParaRPr sz="800"/>
                    </a:p>
                    <a:p>
                      <a:pPr indent="0" lvl="0" marL="0" rtl="0" algn="l">
                        <a:spcBef>
                          <a:spcPts val="0"/>
                        </a:spcBef>
                        <a:spcAft>
                          <a:spcPts val="0"/>
                        </a:spcAft>
                        <a:buNone/>
                      </a:pPr>
                      <a:r>
                        <a:rPr lang="es" sz="800"/>
                        <a:t>              Reacciones químicas y la tecnología.</a:t>
                      </a:r>
                      <a:endParaRPr sz="800"/>
                    </a:p>
                    <a:p>
                      <a:pPr indent="0" lvl="0" marL="0" rtl="0" algn="l">
                        <a:spcBef>
                          <a:spcPts val="0"/>
                        </a:spcBef>
                        <a:spcAft>
                          <a:spcPts val="0"/>
                        </a:spcAft>
                        <a:buNone/>
                      </a:pPr>
                      <a:r>
                        <a:rPr lang="es" sz="800"/>
                        <a:t>Unidad III Procesos químicos en sistemas biológicos.</a:t>
                      </a:r>
                      <a:endParaRPr sz="800"/>
                    </a:p>
                  </a:txBody>
                  <a:tcPr marT="91425" marB="91425" marR="91425" marL="91425"/>
                </a:tc>
                <a:tc>
                  <a:txBody>
                    <a:bodyPr/>
                    <a:lstStyle/>
                    <a:p>
                      <a:pPr indent="0" lvl="0" marL="3175" rtl="0" algn="l">
                        <a:spcBef>
                          <a:spcPts val="0"/>
                        </a:spcBef>
                        <a:spcAft>
                          <a:spcPts val="0"/>
                        </a:spcAft>
                        <a:buClr>
                          <a:schemeClr val="dk1"/>
                        </a:buClr>
                        <a:buSzPts val="1100"/>
                        <a:buFont typeface="Arial"/>
                        <a:buNone/>
                      </a:pPr>
                      <a:r>
                        <a:rPr lang="es" sz="900">
                          <a:solidFill>
                            <a:schemeClr val="dk1"/>
                          </a:solidFill>
                          <a:latin typeface="Century Gothic"/>
                          <a:ea typeface="Century Gothic"/>
                          <a:cs typeface="Century Gothic"/>
                          <a:sym typeface="Century Gothic"/>
                        </a:rPr>
                        <a:t>1  </a:t>
                      </a:r>
                      <a:r>
                        <a:rPr lang="es" sz="700">
                          <a:solidFill>
                            <a:schemeClr val="dk1"/>
                          </a:solidFill>
                          <a:latin typeface="Century Gothic"/>
                          <a:ea typeface="Century Gothic"/>
                          <a:cs typeface="Century Gothic"/>
                          <a:sym typeface="Century Gothic"/>
                        </a:rPr>
                        <a:t>Alonso, L. Lombardi, D. (2021). ¿Qué impacto ha tenido el etiquetado en el consumo de botanas en México?. 2021, de forbes Sitio web: </a:t>
                      </a:r>
                      <a:r>
                        <a:rPr i="1" lang="es" sz="700" u="sng">
                          <a:solidFill>
                            <a:srgbClr val="1155CC"/>
                          </a:solidFill>
                          <a:highlight>
                            <a:srgbClr val="FFFFFF"/>
                          </a:highlight>
                          <a:latin typeface="Century Gothic"/>
                          <a:ea typeface="Century Gothic"/>
                          <a:cs typeface="Century Gothic"/>
                          <a:sym typeface="Century Gothic"/>
                        </a:rPr>
                        <a:t>https://www.forbes.com.mx/red-forbes-que-impacto-ha-tenido-el-etiquetado-en-el-consumo-de-botanas-en-mexico/</a:t>
                      </a:r>
                      <a:endParaRPr i="1" sz="700" u="sng">
                        <a:solidFill>
                          <a:srgbClr val="1155CC"/>
                        </a:solidFill>
                        <a:highlight>
                          <a:srgbClr val="FFFFFF"/>
                        </a:highlight>
                        <a:latin typeface="Century Gothic"/>
                        <a:ea typeface="Century Gothic"/>
                        <a:cs typeface="Century Gothic"/>
                        <a:sym typeface="Century Gothic"/>
                      </a:endParaRPr>
                    </a:p>
                    <a:p>
                      <a:pPr indent="0" lvl="0" marL="0" rtl="0" algn="l">
                        <a:spcBef>
                          <a:spcPts val="0"/>
                        </a:spcBef>
                        <a:spcAft>
                          <a:spcPts val="0"/>
                        </a:spcAft>
                        <a:buNone/>
                      </a:pPr>
                      <a:r>
                        <a:t/>
                      </a:r>
                      <a:endParaRPr sz="800"/>
                    </a:p>
                  </a:txBody>
                  <a:tcPr marT="91425" marB="91425" marR="91425" marL="91425"/>
                </a:tc>
              </a:tr>
              <a:tr h="922575">
                <a:tc>
                  <a:txBody>
                    <a:bodyPr/>
                    <a:lstStyle/>
                    <a:p>
                      <a:pPr indent="0" lvl="0" marL="0" rtl="0" algn="l">
                        <a:lnSpc>
                          <a:spcPct val="150000"/>
                        </a:lnSpc>
                        <a:spcBef>
                          <a:spcPts val="0"/>
                        </a:spcBef>
                        <a:spcAft>
                          <a:spcPts val="0"/>
                        </a:spcAft>
                        <a:buClr>
                          <a:schemeClr val="dk1"/>
                        </a:buClr>
                        <a:buSzPts val="1100"/>
                        <a:buFont typeface="Arial"/>
                        <a:buNone/>
                      </a:pPr>
                      <a:r>
                        <a:rPr lang="es" sz="1300">
                          <a:solidFill>
                            <a:srgbClr val="1B3D56"/>
                          </a:solidFill>
                        </a:rPr>
                        <a:t>Educación estética y artística</a:t>
                      </a:r>
                      <a:endParaRPr sz="1300">
                        <a:solidFill>
                          <a:srgbClr val="1B3D56"/>
                        </a:solidFill>
                      </a:endParaRPr>
                    </a:p>
                    <a:p>
                      <a:pPr indent="0" lvl="0" marL="0" rtl="0" algn="l">
                        <a:spcBef>
                          <a:spcPts val="40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lang="es" sz="800"/>
                        <a:t>Unidad 1. Elementos plàsticos: Caracterìsticas relevantes de las formas. Cualidades expresivas de las figuras. Estrategias de composiciòn.</a:t>
                      </a:r>
                      <a:endParaRPr sz="800"/>
                    </a:p>
                    <a:p>
                      <a:pPr indent="0" lvl="0" marL="0" rtl="0" algn="l">
                        <a:spcBef>
                          <a:spcPts val="0"/>
                        </a:spcBef>
                        <a:spcAft>
                          <a:spcPts val="0"/>
                        </a:spcAft>
                        <a:buNone/>
                      </a:pPr>
                      <a:r>
                        <a:rPr lang="es" sz="800"/>
                        <a:t>Unidad 2. El color: Cualidades relevantes del color.</a:t>
                      </a:r>
                      <a:endParaRPr sz="800"/>
                    </a:p>
                  </a:txBody>
                  <a:tcPr marT="91425" marB="91425" marR="91425" marL="91425"/>
                </a:tc>
                <a:tc>
                  <a:txBody>
                    <a:bodyPr/>
                    <a:lstStyle/>
                    <a:p>
                      <a:pPr indent="0" lvl="0" marL="0" rtl="0" algn="l">
                        <a:lnSpc>
                          <a:spcPct val="115000"/>
                        </a:lnSpc>
                        <a:spcBef>
                          <a:spcPts val="800"/>
                        </a:spcBef>
                        <a:spcAft>
                          <a:spcPts val="0"/>
                        </a:spcAft>
                        <a:buNone/>
                      </a:pPr>
                      <a:r>
                        <a:rPr lang="es" sz="900">
                          <a:solidFill>
                            <a:schemeClr val="dk1"/>
                          </a:solidFill>
                          <a:highlight>
                            <a:srgbClr val="FFFFFF"/>
                          </a:highlight>
                        </a:rPr>
                        <a:t>Acha, Juan, </a:t>
                      </a:r>
                      <a:r>
                        <a:rPr i="1" lang="es" sz="800">
                          <a:solidFill>
                            <a:schemeClr val="dk1"/>
                          </a:solidFill>
                          <a:highlight>
                            <a:srgbClr val="FFFFFF"/>
                          </a:highlight>
                        </a:rPr>
                        <a:t>Expresión y Apreciación Artísticas. </a:t>
                      </a:r>
                      <a:r>
                        <a:rPr lang="es" sz="900">
                          <a:solidFill>
                            <a:schemeClr val="dk1"/>
                          </a:solidFill>
                          <a:highlight>
                            <a:srgbClr val="FFFFFF"/>
                          </a:highlight>
                        </a:rPr>
                        <a:t>México, Trillas.</a:t>
                      </a:r>
                      <a:endParaRPr sz="900">
                        <a:solidFill>
                          <a:schemeClr val="dk1"/>
                        </a:solidFill>
                        <a:highlight>
                          <a:srgbClr val="FFFFFF"/>
                        </a:highlight>
                      </a:endParaRPr>
                    </a:p>
                    <a:p>
                      <a:pPr indent="0" lvl="0" marL="0" rtl="0" algn="l">
                        <a:lnSpc>
                          <a:spcPct val="115000"/>
                        </a:lnSpc>
                        <a:spcBef>
                          <a:spcPts val="800"/>
                        </a:spcBef>
                        <a:spcAft>
                          <a:spcPts val="800"/>
                        </a:spcAft>
                        <a:buNone/>
                      </a:pPr>
                      <a:r>
                        <a:rPr lang="es" sz="800">
                          <a:solidFill>
                            <a:schemeClr val="dk1"/>
                          </a:solidFill>
                          <a:highlight>
                            <a:srgbClr val="FFFFFF"/>
                          </a:highlight>
                        </a:rPr>
                        <a:t>Lowenfeld, Viktor, </a:t>
                      </a:r>
                      <a:r>
                        <a:rPr i="1" lang="es" sz="800">
                          <a:solidFill>
                            <a:schemeClr val="dk1"/>
                          </a:solidFill>
                          <a:highlight>
                            <a:srgbClr val="FFFFFF"/>
                          </a:highlight>
                        </a:rPr>
                        <a:t>Desarrollo de la Capacidad Creadora. </a:t>
                      </a:r>
                      <a:r>
                        <a:rPr lang="es" sz="800">
                          <a:solidFill>
                            <a:schemeClr val="dk1"/>
                          </a:solidFill>
                          <a:highlight>
                            <a:srgbClr val="FFFFFF"/>
                          </a:highlight>
                        </a:rPr>
                        <a:t>Argentina, Kapelusz, ú.e.</a:t>
                      </a:r>
                      <a:endParaRPr sz="800"/>
                    </a:p>
                  </a:txBody>
                  <a:tcPr marT="91425" marB="91425" marR="91425" marL="91425"/>
                </a:tc>
              </a:tr>
            </a:tbl>
          </a:graphicData>
        </a:graphic>
      </p:graphicFrame>
      <p:sp>
        <p:nvSpPr>
          <p:cNvPr id="207" name="Google Shape;207;p33"/>
          <p:cNvSpPr txBox="1"/>
          <p:nvPr/>
        </p:nvSpPr>
        <p:spPr>
          <a:xfrm>
            <a:off x="205750" y="39625"/>
            <a:ext cx="850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a:latin typeface="Old Standard TT"/>
                <a:ea typeface="Old Standard TT"/>
                <a:cs typeface="Old Standard TT"/>
                <a:sym typeface="Old Standard TT"/>
              </a:rPr>
              <a:t>12.2 </a:t>
            </a:r>
            <a:r>
              <a:rPr lang="es">
                <a:solidFill>
                  <a:schemeClr val="dk1"/>
                </a:solidFill>
                <a:latin typeface="Old Standard TT"/>
                <a:ea typeface="Old Standard TT"/>
                <a:cs typeface="Old Standard TT"/>
                <a:sym typeface="Old Standard TT"/>
              </a:rPr>
              <a:t>Asignaturas participantes, temas o conceptos de cada una.</a:t>
            </a:r>
            <a:endParaRPr>
              <a:latin typeface="Old Standard TT"/>
              <a:ea typeface="Old Standard TT"/>
              <a:cs typeface="Old Standard TT"/>
              <a:sym typeface="Old Standard T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4"/>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12.3 Justificación de la Actividad </a:t>
            </a:r>
            <a:endParaRPr/>
          </a:p>
        </p:txBody>
      </p:sp>
      <p:sp>
        <p:nvSpPr>
          <p:cNvPr id="213" name="Google Shape;213;p34"/>
          <p:cNvSpPr txBox="1"/>
          <p:nvPr>
            <p:ph idx="1" type="body"/>
          </p:nvPr>
        </p:nvSpPr>
        <p:spPr>
          <a:xfrm>
            <a:off x="311700" y="1324075"/>
            <a:ext cx="83418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t>A pesar de que hace año y medio entró en vigor el nuevo etiquetado, consideramos que no ha sido claro el significado de estos símbolos y de la misma manera, creemos que no ha habido un cambio en el consumo de dichos productos. Por ello decidimos elaborar una encuesta, para poder medir qué tan informada está la población y si ha repercutido en su decisión de consumir algún determinado alimento o bebida.</a:t>
            </a:r>
            <a:endParaRPr/>
          </a:p>
          <a:p>
            <a:pPr indent="0" lvl="0" marL="0" rtl="0" algn="l">
              <a:spcBef>
                <a:spcPts val="1600"/>
              </a:spcBef>
              <a:spcAft>
                <a:spcPts val="160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5"/>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12.4 Descripción de Apertura de la Actividad</a:t>
            </a:r>
            <a:endParaRPr/>
          </a:p>
        </p:txBody>
      </p:sp>
      <p:sp>
        <p:nvSpPr>
          <p:cNvPr id="219" name="Google Shape;219;p35"/>
          <p:cNvSpPr txBox="1"/>
          <p:nvPr>
            <p:ph idx="1" type="body"/>
          </p:nvPr>
        </p:nvSpPr>
        <p:spPr>
          <a:xfrm>
            <a:off x="311700" y="1143100"/>
            <a:ext cx="83418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 Una vez elaborado el cuestionario será aplicado a la comunidad escolar, previo a ello se les dará una breve explicación sobre el tema</a:t>
            </a:r>
            <a:endParaRPr/>
          </a:p>
          <a:p>
            <a:pPr indent="0" lvl="0" marL="0" rtl="0" algn="l">
              <a:spcBef>
                <a:spcPts val="1600"/>
              </a:spcBef>
              <a:spcAft>
                <a:spcPts val="0"/>
              </a:spcAft>
              <a:buNone/>
            </a:pPr>
            <a:r>
              <a:rPr lang="es"/>
              <a:t>Materiales: cuestionarios, carteles elaborados en la materia de Biología</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220" name="Google Shape;220;p35"/>
          <p:cNvPicPr preferRelativeResize="0"/>
          <p:nvPr/>
        </p:nvPicPr>
        <p:blipFill>
          <a:blip r:embed="rId3">
            <a:alphaModFix/>
          </a:blip>
          <a:stretch>
            <a:fillRect/>
          </a:stretch>
        </p:blipFill>
        <p:spPr>
          <a:xfrm>
            <a:off x="462343" y="2313362"/>
            <a:ext cx="1800776" cy="2401049"/>
          </a:xfrm>
          <a:prstGeom prst="rect">
            <a:avLst/>
          </a:prstGeom>
          <a:noFill/>
          <a:ln>
            <a:noFill/>
          </a:ln>
        </p:spPr>
      </p:pic>
      <p:pic>
        <p:nvPicPr>
          <p:cNvPr id="221" name="Google Shape;221;p35"/>
          <p:cNvPicPr preferRelativeResize="0"/>
          <p:nvPr/>
        </p:nvPicPr>
        <p:blipFill>
          <a:blip r:embed="rId4">
            <a:alphaModFix/>
          </a:blip>
          <a:stretch>
            <a:fillRect/>
          </a:stretch>
        </p:blipFill>
        <p:spPr>
          <a:xfrm>
            <a:off x="2412500" y="2420877"/>
            <a:ext cx="3009900" cy="2185985"/>
          </a:xfrm>
          <a:prstGeom prst="rect">
            <a:avLst/>
          </a:prstGeom>
          <a:noFill/>
          <a:ln>
            <a:noFill/>
          </a:ln>
        </p:spPr>
      </p:pic>
      <p:pic>
        <p:nvPicPr>
          <p:cNvPr id="222" name="Google Shape;222;p35"/>
          <p:cNvPicPr preferRelativeResize="0"/>
          <p:nvPr/>
        </p:nvPicPr>
        <p:blipFill>
          <a:blip r:embed="rId5">
            <a:alphaModFix/>
          </a:blip>
          <a:stretch>
            <a:fillRect/>
          </a:stretch>
        </p:blipFill>
        <p:spPr>
          <a:xfrm>
            <a:off x="5695750" y="2407925"/>
            <a:ext cx="2833501" cy="21259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6"/>
          <p:cNvSpPr txBox="1"/>
          <p:nvPr>
            <p:ph type="title"/>
          </p:nvPr>
        </p:nvSpPr>
        <p:spPr>
          <a:xfrm>
            <a:off x="311700" y="2164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12.5 Descripción del Desarrollo de la Actividad</a:t>
            </a:r>
            <a:endParaRPr/>
          </a:p>
        </p:txBody>
      </p:sp>
      <p:sp>
        <p:nvSpPr>
          <p:cNvPr id="228" name="Google Shape;228;p36"/>
          <p:cNvSpPr txBox="1"/>
          <p:nvPr>
            <p:ph idx="1" type="body"/>
          </p:nvPr>
        </p:nvSpPr>
        <p:spPr>
          <a:xfrm>
            <a:off x="311700" y="943075"/>
            <a:ext cx="83418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t>Pasos y organización del grupo. Incluir materiales, herramientas, y evidencias de aprendizaje.</a:t>
            </a:r>
            <a:endParaRPr/>
          </a:p>
          <a:p>
            <a:pPr indent="0" lvl="0" marL="0" rtl="0" algn="l">
              <a:spcBef>
                <a:spcPts val="1600"/>
              </a:spcBef>
              <a:spcAft>
                <a:spcPts val="0"/>
              </a:spcAft>
              <a:buClr>
                <a:schemeClr val="dk1"/>
              </a:buClr>
              <a:buSzPts val="1100"/>
              <a:buFont typeface="Arial"/>
              <a:buNone/>
            </a:pPr>
            <a:r>
              <a:rPr lang="es"/>
              <a:t>1.- Los alumnos recopilarán los cuestionarios y se los dividirán equitativamente.</a:t>
            </a:r>
            <a:endParaRPr/>
          </a:p>
          <a:p>
            <a:pPr indent="0" lvl="0" marL="0" rtl="0" algn="l">
              <a:spcBef>
                <a:spcPts val="1600"/>
              </a:spcBef>
              <a:spcAft>
                <a:spcPts val="0"/>
              </a:spcAft>
              <a:buClr>
                <a:schemeClr val="dk1"/>
              </a:buClr>
              <a:buSzPts val="1100"/>
              <a:buFont typeface="Arial"/>
              <a:buNone/>
            </a:pPr>
            <a:r>
              <a:rPr lang="es"/>
              <a:t>2.- Analizarán las respuestas y las priorizarán de acuerdo con las que demuestren mayor información al respecto del tema. </a:t>
            </a:r>
            <a:endParaRPr/>
          </a:p>
          <a:p>
            <a:pPr indent="0" lvl="0" marL="0" rtl="0" algn="l">
              <a:spcBef>
                <a:spcPts val="1600"/>
              </a:spcBef>
              <a:spcAft>
                <a:spcPts val="0"/>
              </a:spcAft>
              <a:buClr>
                <a:schemeClr val="dk1"/>
              </a:buClr>
              <a:buSzPts val="1100"/>
              <a:buFont typeface="Arial"/>
              <a:buNone/>
            </a:pPr>
            <a:r>
              <a:rPr lang="es"/>
              <a:t>Materiales: cuestionarios respondidos</a:t>
            </a:r>
            <a:endParaRPr/>
          </a:p>
          <a:p>
            <a:pPr indent="0" lvl="0" marL="0" rtl="0" algn="l">
              <a:spcBef>
                <a:spcPts val="1600"/>
              </a:spcBef>
              <a:spcAft>
                <a:spcPts val="0"/>
              </a:spcAft>
              <a:buClr>
                <a:schemeClr val="dk1"/>
              </a:buClr>
              <a:buSzPts val="1100"/>
              <a:buFont typeface="Arial"/>
              <a:buNone/>
            </a:pPr>
            <a:r>
              <a:t/>
            </a:r>
            <a:endParaRPr/>
          </a:p>
          <a:p>
            <a:pPr indent="0" lvl="0" marL="0" rtl="0" algn="l">
              <a:spcBef>
                <a:spcPts val="1600"/>
              </a:spcBef>
              <a:spcAft>
                <a:spcPts val="0"/>
              </a:spcAft>
              <a:buClr>
                <a:schemeClr val="dk1"/>
              </a:buClr>
              <a:buSzPts val="1100"/>
              <a:buFont typeface="Arial"/>
              <a:buNone/>
            </a:pPr>
            <a:r>
              <a:t/>
            </a:r>
            <a:endParaRPr/>
          </a:p>
          <a:p>
            <a:pPr indent="0" lvl="0" marL="0" rtl="0" algn="l">
              <a:spcBef>
                <a:spcPts val="1600"/>
              </a:spcBef>
              <a:spcAft>
                <a:spcPts val="0"/>
              </a:spcAft>
              <a:buClr>
                <a:schemeClr val="dk1"/>
              </a:buClr>
              <a:buSzPts val="1100"/>
              <a:buFont typeface="Arial"/>
              <a:buNone/>
            </a:pPr>
            <a:r>
              <a:t/>
            </a:r>
            <a:endParaRPr/>
          </a:p>
          <a:p>
            <a:pPr indent="0" lvl="0" marL="0" rtl="0" algn="l">
              <a:spcBef>
                <a:spcPts val="1600"/>
              </a:spcBef>
              <a:spcAft>
                <a:spcPts val="1600"/>
              </a:spcAft>
              <a:buNone/>
            </a:pPr>
            <a:r>
              <a:t/>
            </a:r>
            <a:endParaRPr/>
          </a:p>
        </p:txBody>
      </p:sp>
      <p:pic>
        <p:nvPicPr>
          <p:cNvPr id="229" name="Google Shape;229;p36"/>
          <p:cNvPicPr preferRelativeResize="0"/>
          <p:nvPr/>
        </p:nvPicPr>
        <p:blipFill>
          <a:blip r:embed="rId3">
            <a:alphaModFix/>
          </a:blip>
          <a:stretch>
            <a:fillRect/>
          </a:stretch>
        </p:blipFill>
        <p:spPr>
          <a:xfrm>
            <a:off x="3926600" y="2832938"/>
            <a:ext cx="2122176" cy="1931325"/>
          </a:xfrm>
          <a:prstGeom prst="rect">
            <a:avLst/>
          </a:prstGeom>
          <a:noFill/>
          <a:ln>
            <a:noFill/>
          </a:ln>
        </p:spPr>
      </p:pic>
      <p:pic>
        <p:nvPicPr>
          <p:cNvPr id="230" name="Google Shape;230;p36"/>
          <p:cNvPicPr preferRelativeResize="0"/>
          <p:nvPr/>
        </p:nvPicPr>
        <p:blipFill>
          <a:blip r:embed="rId4">
            <a:alphaModFix/>
          </a:blip>
          <a:stretch>
            <a:fillRect/>
          </a:stretch>
        </p:blipFill>
        <p:spPr>
          <a:xfrm>
            <a:off x="6710125" y="2832788"/>
            <a:ext cx="2122175" cy="193161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7"/>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12.6 Descripción del Cierre de la Actividad</a:t>
            </a:r>
            <a:endParaRPr/>
          </a:p>
        </p:txBody>
      </p:sp>
      <p:sp>
        <p:nvSpPr>
          <p:cNvPr id="236" name="Google Shape;236;p37"/>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t>Pasos y organización del grupo. Incluir materiales,herramientas, y evidencias de aprendizaje.</a:t>
            </a:r>
            <a:endParaRPr/>
          </a:p>
          <a:p>
            <a:pPr indent="0" lvl="0" marL="0" rtl="0" algn="l">
              <a:spcBef>
                <a:spcPts val="1600"/>
              </a:spcBef>
              <a:spcAft>
                <a:spcPts val="0"/>
              </a:spcAft>
              <a:buClr>
                <a:schemeClr val="dk1"/>
              </a:buClr>
              <a:buSzPts val="1100"/>
              <a:buFont typeface="Arial"/>
              <a:buNone/>
            </a:pPr>
            <a:r>
              <a:rPr lang="es"/>
              <a:t>1.- Los alumnos elaborarán cuadros que </a:t>
            </a:r>
            <a:r>
              <a:rPr lang="es"/>
              <a:t>muestran</a:t>
            </a:r>
            <a:r>
              <a:rPr lang="es"/>
              <a:t> de mayor a menor el conocimiento del tema.</a:t>
            </a:r>
            <a:endParaRPr/>
          </a:p>
          <a:p>
            <a:pPr indent="0" lvl="0" marL="0" rtl="0" algn="l">
              <a:spcBef>
                <a:spcPts val="1600"/>
              </a:spcBef>
              <a:spcAft>
                <a:spcPts val="0"/>
              </a:spcAft>
              <a:buClr>
                <a:schemeClr val="dk1"/>
              </a:buClr>
              <a:buSzPts val="1100"/>
              <a:buFont typeface="Arial"/>
              <a:buNone/>
            </a:pPr>
            <a:r>
              <a:rPr lang="es"/>
              <a:t>2.- Con esta información harán una lista de los conceptos más importantes que deba contener la infografía a elaborar.</a:t>
            </a:r>
            <a:endParaRPr/>
          </a:p>
          <a:p>
            <a:pPr indent="0" lvl="0" marL="0" rtl="0" algn="l">
              <a:spcBef>
                <a:spcPts val="1600"/>
              </a:spcBef>
              <a:spcAft>
                <a:spcPts val="0"/>
              </a:spcAft>
              <a:buClr>
                <a:schemeClr val="dk1"/>
              </a:buClr>
              <a:buSzPts val="1100"/>
              <a:buFont typeface="Arial"/>
              <a:buNone/>
            </a:pPr>
            <a:r>
              <a:t/>
            </a:r>
            <a:endParaRPr/>
          </a:p>
          <a:p>
            <a:pPr indent="0" lvl="0" marL="0" rtl="0" algn="l">
              <a:spcBef>
                <a:spcPts val="1600"/>
              </a:spcBef>
              <a:spcAft>
                <a:spcPts val="0"/>
              </a:spcAft>
              <a:buClr>
                <a:schemeClr val="dk1"/>
              </a:buClr>
              <a:buSzPts val="1100"/>
              <a:buFont typeface="Arial"/>
              <a:buNone/>
            </a:pPr>
            <a:r>
              <a:t/>
            </a:r>
            <a:endParaRPr/>
          </a:p>
          <a:p>
            <a:pPr indent="0" lvl="0" marL="0" rtl="0" algn="l">
              <a:spcBef>
                <a:spcPts val="1600"/>
              </a:spcBef>
              <a:spcAft>
                <a:spcPts val="0"/>
              </a:spcAft>
              <a:buClr>
                <a:schemeClr val="dk1"/>
              </a:buClr>
              <a:buSzPts val="1100"/>
              <a:buFont typeface="Arial"/>
              <a:buNone/>
            </a:pPr>
            <a:r>
              <a:t/>
            </a:r>
            <a:endParaRPr/>
          </a:p>
          <a:p>
            <a:pPr indent="0" lvl="0" marL="0" rtl="0" algn="l">
              <a:spcBef>
                <a:spcPts val="1600"/>
              </a:spcBef>
              <a:spcAft>
                <a:spcPts val="0"/>
              </a:spcAft>
              <a:buClr>
                <a:schemeClr val="dk1"/>
              </a:buClr>
              <a:buSzPts val="1100"/>
              <a:buFont typeface="Arial"/>
              <a:buNone/>
            </a:pPr>
            <a:r>
              <a:t/>
            </a:r>
            <a:endParaRPr/>
          </a:p>
          <a:p>
            <a:pPr indent="0" lvl="0" marL="0" rtl="0" algn="l">
              <a:spcBef>
                <a:spcPts val="1600"/>
              </a:spcBef>
              <a:spcAft>
                <a:spcPts val="1600"/>
              </a:spcAft>
              <a:buNone/>
            </a:pPr>
            <a:r>
              <a:t/>
            </a:r>
            <a:endParaRPr/>
          </a:p>
        </p:txBody>
      </p:sp>
      <p:pic>
        <p:nvPicPr>
          <p:cNvPr id="237" name="Google Shape;237;p37"/>
          <p:cNvPicPr preferRelativeResize="0"/>
          <p:nvPr/>
        </p:nvPicPr>
        <p:blipFill>
          <a:blip r:embed="rId3">
            <a:alphaModFix/>
          </a:blip>
          <a:stretch>
            <a:fillRect/>
          </a:stretch>
        </p:blipFill>
        <p:spPr>
          <a:xfrm>
            <a:off x="425200" y="2779226"/>
            <a:ext cx="4375400" cy="2175174"/>
          </a:xfrm>
          <a:prstGeom prst="rect">
            <a:avLst/>
          </a:prstGeom>
          <a:noFill/>
          <a:ln>
            <a:noFill/>
          </a:ln>
        </p:spPr>
      </p:pic>
      <p:pic>
        <p:nvPicPr>
          <p:cNvPr id="238" name="Google Shape;238;p37"/>
          <p:cNvPicPr preferRelativeResize="0"/>
          <p:nvPr/>
        </p:nvPicPr>
        <p:blipFill>
          <a:blip r:embed="rId4">
            <a:alphaModFix/>
          </a:blip>
          <a:stretch>
            <a:fillRect/>
          </a:stretch>
        </p:blipFill>
        <p:spPr>
          <a:xfrm>
            <a:off x="5464300" y="2748962"/>
            <a:ext cx="2742525" cy="22357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8"/>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2300"/>
              <a:t>12.7 Descripción de lo que hará con los resultados de la actividad</a:t>
            </a:r>
            <a:endParaRPr sz="2300"/>
          </a:p>
        </p:txBody>
      </p:sp>
      <p:sp>
        <p:nvSpPr>
          <p:cNvPr id="244" name="Google Shape;244;p38"/>
          <p:cNvSpPr txBox="1"/>
          <p:nvPr>
            <p:ph idx="1" type="body"/>
          </p:nvPr>
        </p:nvSpPr>
        <p:spPr>
          <a:xfrm>
            <a:off x="488950" y="1382250"/>
            <a:ext cx="7852800" cy="340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1600"/>
              </a:spcAft>
              <a:buNone/>
            </a:pPr>
            <a:r>
              <a:rPr lang="es"/>
              <a:t>1.- Los resultados obtenidos en la encuesta serán utilizados para la elaboración del producto final que será  una infografía que deberá tener como contenido tanto información del nuevo etiquetado como gráficas sobre los datos que hayan arrojado las encuestas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9"/>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2600"/>
              <a:t>12.8 Análisis. Contrastación de lo Esperado y lo Sucedido</a:t>
            </a:r>
            <a:endParaRPr sz="2600"/>
          </a:p>
        </p:txBody>
      </p:sp>
      <p:sp>
        <p:nvSpPr>
          <p:cNvPr id="250" name="Google Shape;250;p39"/>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t>A pesar de que se atravesaron las vacaciones, los alumnos trabajaron arduamente, analizando cada una de las encuestas aplicadas.</a:t>
            </a:r>
            <a:endParaRPr/>
          </a:p>
          <a:p>
            <a:pPr indent="0" lvl="0" marL="0" rtl="0" algn="l">
              <a:spcBef>
                <a:spcPts val="1600"/>
              </a:spcBef>
              <a:spcAft>
                <a:spcPts val="160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40"/>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12.9 Toma de Decisiones</a:t>
            </a:r>
            <a:endParaRPr/>
          </a:p>
        </p:txBody>
      </p:sp>
      <p:sp>
        <p:nvSpPr>
          <p:cNvPr id="256" name="Google Shape;256;p40"/>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t>No hubo</a:t>
            </a:r>
            <a:endParaRPr/>
          </a:p>
          <a:p>
            <a:pPr indent="0" lvl="0" marL="0" rtl="0" algn="l">
              <a:spcBef>
                <a:spcPts val="1600"/>
              </a:spcBef>
              <a:spcAft>
                <a:spcPts val="160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41"/>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2000"/>
              <a:t>13.1 Actividad Interdisciplinaria B de la Fase de Desarrollo del Proyecto</a:t>
            </a:r>
            <a:endParaRPr sz="2000"/>
          </a:p>
        </p:txBody>
      </p:sp>
      <p:sp>
        <p:nvSpPr>
          <p:cNvPr id="262" name="Google Shape;262;p41"/>
          <p:cNvSpPr txBox="1"/>
          <p:nvPr>
            <p:ph idx="1" type="body"/>
          </p:nvPr>
        </p:nvSpPr>
        <p:spPr>
          <a:xfrm>
            <a:off x="254550" y="1543150"/>
            <a:ext cx="83418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t>Nombre de la actividad:  Recopilando información</a:t>
            </a:r>
            <a:endParaRPr/>
          </a:p>
          <a:p>
            <a:pPr indent="0" lvl="0" marL="0" rtl="0" algn="l">
              <a:spcBef>
                <a:spcPts val="1600"/>
              </a:spcBef>
              <a:spcAft>
                <a:spcPts val="0"/>
              </a:spcAft>
              <a:buClr>
                <a:schemeClr val="dk1"/>
              </a:buClr>
              <a:buSzPts val="1100"/>
              <a:buFont typeface="Arial"/>
              <a:buNone/>
            </a:pPr>
            <a:r>
              <a:rPr lang="es"/>
              <a:t>b. Objetivo.- Recopilar la información más significativa a partir del análisis de lecturas y datos obtenidos de las encuestas aplicadas a la comunidad estudiantil para la elaboración del producto final</a:t>
            </a:r>
            <a:endParaRPr/>
          </a:p>
          <a:p>
            <a:pPr indent="0" lvl="0" marL="0" rtl="0" algn="l">
              <a:spcBef>
                <a:spcPts val="1600"/>
              </a:spcBef>
              <a:spcAft>
                <a:spcPts val="0"/>
              </a:spcAft>
              <a:buClr>
                <a:schemeClr val="dk1"/>
              </a:buClr>
              <a:buSzPts val="1100"/>
              <a:buFont typeface="Arial"/>
              <a:buNone/>
            </a:pPr>
            <a:r>
              <a:rPr lang="es"/>
              <a:t>c. Grado.- 5° preparatoria</a:t>
            </a:r>
            <a:endParaRPr/>
          </a:p>
          <a:p>
            <a:pPr indent="0" lvl="0" marL="0" rtl="0" algn="l">
              <a:spcBef>
                <a:spcPts val="1600"/>
              </a:spcBef>
              <a:spcAft>
                <a:spcPts val="0"/>
              </a:spcAft>
              <a:buClr>
                <a:schemeClr val="dk1"/>
              </a:buClr>
              <a:buSzPts val="1100"/>
              <a:buFont typeface="Arial"/>
              <a:buNone/>
            </a:pPr>
            <a:r>
              <a:rPr lang="es"/>
              <a:t>d. Del 2 al 6 de mayo del 2022</a:t>
            </a:r>
            <a:endParaRPr/>
          </a:p>
          <a:p>
            <a:pPr indent="0" lvl="0" marL="0" rtl="0" algn="l">
              <a:spcBef>
                <a:spcPts val="1600"/>
              </a:spcBef>
              <a:spcAft>
                <a:spcPts val="0"/>
              </a:spcAft>
              <a:buClr>
                <a:schemeClr val="dk1"/>
              </a:buClr>
              <a:buSzPts val="1100"/>
              <a:buFont typeface="Arial"/>
              <a:buNone/>
            </a:pPr>
            <a:r>
              <a:t/>
            </a:r>
            <a:endParaRPr/>
          </a:p>
          <a:p>
            <a:pPr indent="0" lvl="0" marL="0" rtl="0" algn="l">
              <a:spcBef>
                <a:spcPts val="1600"/>
              </a:spcBef>
              <a:spcAft>
                <a:spcPts val="0"/>
              </a:spcAft>
              <a:buClr>
                <a:schemeClr val="dk1"/>
              </a:buClr>
              <a:buSzPts val="1100"/>
              <a:buFont typeface="Arial"/>
              <a:buNone/>
            </a:pPr>
            <a:r>
              <a:t/>
            </a:r>
            <a:endParaRPr/>
          </a:p>
          <a:p>
            <a:pPr indent="0" lvl="0" marL="0" rtl="0" algn="l">
              <a:spcBef>
                <a:spcPts val="1600"/>
              </a:spcBef>
              <a:spcAft>
                <a:spcPts val="160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5"/>
          <p:cNvSpPr txBox="1"/>
          <p:nvPr>
            <p:ph type="title"/>
          </p:nvPr>
        </p:nvSpPr>
        <p:spPr>
          <a:xfrm>
            <a:off x="265500" y="2525350"/>
            <a:ext cx="4045200" cy="1333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s" sz="2800"/>
              <a:t>Proyecto que se realizará en el ciclo escolar 2021-2022</a:t>
            </a:r>
            <a:endParaRPr sz="2800"/>
          </a:p>
          <a:p>
            <a:pPr indent="0" lvl="0" marL="0" rtl="0" algn="ctr">
              <a:spcBef>
                <a:spcPts val="0"/>
              </a:spcBef>
              <a:spcAft>
                <a:spcPts val="0"/>
              </a:spcAft>
              <a:buClr>
                <a:schemeClr val="dk1"/>
              </a:buClr>
              <a:buSzPts val="1100"/>
              <a:buFont typeface="Arial"/>
              <a:buNone/>
            </a:pPr>
            <a:r>
              <a:t/>
            </a:r>
            <a:endParaRPr sz="2800"/>
          </a:p>
          <a:p>
            <a:pPr indent="0" lvl="0" marL="0" rtl="0" algn="ctr">
              <a:spcBef>
                <a:spcPts val="0"/>
              </a:spcBef>
              <a:spcAft>
                <a:spcPts val="0"/>
              </a:spcAft>
              <a:buNone/>
            </a:pPr>
            <a:r>
              <a:t/>
            </a:r>
            <a:endParaRPr sz="2800"/>
          </a:p>
        </p:txBody>
      </p:sp>
      <p:sp>
        <p:nvSpPr>
          <p:cNvPr id="72" name="Google Shape;72;p15"/>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457200" rtl="0" algn="l">
              <a:spcBef>
                <a:spcPts val="0"/>
              </a:spcBef>
              <a:spcAft>
                <a:spcPts val="0"/>
              </a:spcAft>
              <a:buClr>
                <a:schemeClr val="dk1"/>
              </a:buClr>
              <a:buSzPts val="1100"/>
              <a:buFont typeface="Arial"/>
              <a:buNone/>
            </a:pPr>
            <a:r>
              <a:rPr lang="es"/>
              <a:t>Inicio: 28 de marzo del 2022</a:t>
            </a:r>
            <a:endParaRPr/>
          </a:p>
          <a:p>
            <a:pPr indent="0" lvl="0" marL="457200" rtl="0" algn="l">
              <a:spcBef>
                <a:spcPts val="1600"/>
              </a:spcBef>
              <a:spcAft>
                <a:spcPts val="0"/>
              </a:spcAft>
              <a:buClr>
                <a:schemeClr val="dk1"/>
              </a:buClr>
              <a:buSzPts val="1100"/>
              <a:buFont typeface="Arial"/>
              <a:buNone/>
            </a:pPr>
            <a:r>
              <a:rPr lang="es"/>
              <a:t>Término: 13 de mayo del 2022</a:t>
            </a:r>
            <a:endParaRPr/>
          </a:p>
          <a:p>
            <a:pPr indent="0" lvl="0" marL="457200" rtl="0" algn="l">
              <a:spcBef>
                <a:spcPts val="1600"/>
              </a:spcBef>
              <a:spcAft>
                <a:spcPts val="0"/>
              </a:spcAft>
              <a:buClr>
                <a:schemeClr val="dk1"/>
              </a:buClr>
              <a:buSzPts val="1100"/>
              <a:buFont typeface="Arial"/>
              <a:buNone/>
            </a:pPr>
            <a:r>
              <a:t/>
            </a:r>
            <a:endParaRPr/>
          </a:p>
          <a:p>
            <a:pPr indent="0" lvl="0" marL="457200" rtl="0" algn="l">
              <a:spcBef>
                <a:spcPts val="1600"/>
              </a:spcBef>
              <a:spcAft>
                <a:spcPts val="160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42"/>
          <p:cNvSpPr txBox="1"/>
          <p:nvPr>
            <p:ph type="title"/>
          </p:nvPr>
        </p:nvSpPr>
        <p:spPr>
          <a:xfrm>
            <a:off x="-69300" y="-8837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13.2 </a:t>
            </a:r>
            <a:endParaRPr/>
          </a:p>
        </p:txBody>
      </p:sp>
      <p:graphicFrame>
        <p:nvGraphicFramePr>
          <p:cNvPr id="268" name="Google Shape;268;p42"/>
          <p:cNvGraphicFramePr/>
          <p:nvPr/>
        </p:nvGraphicFramePr>
        <p:xfrm>
          <a:off x="608025" y="400050"/>
          <a:ext cx="3000000" cy="3000000"/>
        </p:xfrm>
        <a:graphic>
          <a:graphicData uri="http://schemas.openxmlformats.org/drawingml/2006/table">
            <a:tbl>
              <a:tblPr>
                <a:noFill/>
                <a:tableStyleId>{8D25AB1E-C812-497E-AC0B-D32788A44BFD}</a:tableStyleId>
              </a:tblPr>
              <a:tblGrid>
                <a:gridCol w="2702450"/>
                <a:gridCol w="2702450"/>
                <a:gridCol w="2702450"/>
              </a:tblGrid>
              <a:tr h="348125">
                <a:tc>
                  <a:txBody>
                    <a:bodyPr/>
                    <a:lstStyle/>
                    <a:p>
                      <a:pPr indent="0" lvl="0" marL="0" rtl="0" algn="ctr">
                        <a:spcBef>
                          <a:spcPts val="0"/>
                        </a:spcBef>
                        <a:spcAft>
                          <a:spcPts val="0"/>
                        </a:spcAft>
                        <a:buNone/>
                      </a:pPr>
                      <a:r>
                        <a:rPr lang="es"/>
                        <a:t>Materia</a:t>
                      </a:r>
                      <a:endParaRPr/>
                    </a:p>
                  </a:txBody>
                  <a:tcPr marT="91425" marB="91425" marR="91425" marL="91425"/>
                </a:tc>
                <a:tc>
                  <a:txBody>
                    <a:bodyPr/>
                    <a:lstStyle/>
                    <a:p>
                      <a:pPr indent="0" lvl="0" marL="0" rtl="0" algn="ctr">
                        <a:spcBef>
                          <a:spcPts val="0"/>
                        </a:spcBef>
                        <a:spcAft>
                          <a:spcPts val="0"/>
                        </a:spcAft>
                        <a:buNone/>
                      </a:pPr>
                      <a:r>
                        <a:rPr lang="es"/>
                        <a:t>Temas</a:t>
                      </a:r>
                      <a:endParaRPr/>
                    </a:p>
                  </a:txBody>
                  <a:tcPr marT="91425" marB="91425" marR="91425" marL="91425"/>
                </a:tc>
                <a:tc>
                  <a:txBody>
                    <a:bodyPr/>
                    <a:lstStyle/>
                    <a:p>
                      <a:pPr indent="0" lvl="0" marL="0" rtl="0" algn="ctr">
                        <a:spcBef>
                          <a:spcPts val="0"/>
                        </a:spcBef>
                        <a:spcAft>
                          <a:spcPts val="0"/>
                        </a:spcAft>
                        <a:buNone/>
                      </a:pPr>
                      <a:r>
                        <a:rPr lang="es"/>
                        <a:t>Fuentes de Apoyo</a:t>
                      </a:r>
                      <a:endParaRPr/>
                    </a:p>
                  </a:txBody>
                  <a:tcPr marT="91425" marB="91425" marR="91425" marL="91425"/>
                </a:tc>
              </a:tr>
              <a:tr h="910525">
                <a:tc>
                  <a:txBody>
                    <a:bodyPr/>
                    <a:lstStyle/>
                    <a:p>
                      <a:pPr indent="0" lvl="0" marL="0" rtl="0" algn="l">
                        <a:spcBef>
                          <a:spcPts val="0"/>
                        </a:spcBef>
                        <a:spcAft>
                          <a:spcPts val="0"/>
                        </a:spcAft>
                        <a:buNone/>
                      </a:pPr>
                      <a:r>
                        <a:rPr lang="es"/>
                        <a:t>Biología</a:t>
                      </a:r>
                      <a:endParaRPr/>
                    </a:p>
                  </a:txBody>
                  <a:tcPr marT="91425" marB="91425" marR="91425" marL="91425"/>
                </a:tc>
                <a:tc>
                  <a:txBody>
                    <a:bodyPr/>
                    <a:lstStyle/>
                    <a:p>
                      <a:pPr indent="0" lvl="0" marL="0" rtl="0" algn="l">
                        <a:spcBef>
                          <a:spcPts val="0"/>
                        </a:spcBef>
                        <a:spcAft>
                          <a:spcPts val="0"/>
                        </a:spcAft>
                        <a:buNone/>
                      </a:pPr>
                      <a:r>
                        <a:rPr lang="es" sz="800"/>
                        <a:t>Secuencia 3.2Origen de alteraciones celulares metabòlicas y genèticas precursoras de cáncer, diabetes y miopatías mitocondriales </a:t>
                      </a:r>
                      <a:endParaRPr sz="800"/>
                    </a:p>
                    <a:p>
                      <a:pPr indent="0" lvl="0" marL="0" rtl="0" algn="l">
                        <a:spcBef>
                          <a:spcPts val="0"/>
                        </a:spcBef>
                        <a:spcAft>
                          <a:spcPts val="0"/>
                        </a:spcAft>
                        <a:buNone/>
                      </a:pPr>
                      <a:r>
                        <a:rPr lang="es" sz="800"/>
                        <a:t>Secuencia 3.5 Bioelementos y biomoleculas</a:t>
                      </a:r>
                      <a:endParaRPr sz="800"/>
                    </a:p>
                    <a:p>
                      <a:pPr indent="0" lvl="0" marL="0" rtl="0" algn="l">
                        <a:spcBef>
                          <a:spcPts val="0"/>
                        </a:spcBef>
                        <a:spcAft>
                          <a:spcPts val="0"/>
                        </a:spcAft>
                        <a:buNone/>
                      </a:pPr>
                      <a:r>
                        <a:rPr lang="es" sz="800"/>
                        <a:t>Secuencia 3.6 Estructura y funciones celulares</a:t>
                      </a:r>
                      <a:endParaRPr sz="800"/>
                    </a:p>
                    <a:p>
                      <a:pPr indent="0" lvl="0" marL="0" rtl="0" algn="l">
                        <a:spcBef>
                          <a:spcPts val="0"/>
                        </a:spcBef>
                        <a:spcAft>
                          <a:spcPts val="0"/>
                        </a:spcAft>
                        <a:buNone/>
                      </a:pPr>
                      <a:r>
                        <a:rPr lang="es" sz="800"/>
                        <a:t>Secuenci 3.7 Respiraciòn celular como proceso metabòlico productor de energìa</a:t>
                      </a:r>
                      <a:endParaRPr sz="800"/>
                    </a:p>
                  </a:txBody>
                  <a:tcPr marT="91425" marB="91425" marR="91425" marL="91425"/>
                </a:tc>
                <a:tc>
                  <a:txBody>
                    <a:bodyPr/>
                    <a:lstStyle/>
                    <a:p>
                      <a:pPr indent="0" lvl="0" marL="0" rtl="0" algn="just">
                        <a:spcBef>
                          <a:spcPts val="0"/>
                        </a:spcBef>
                        <a:spcAft>
                          <a:spcPts val="0"/>
                        </a:spcAft>
                        <a:buNone/>
                      </a:pPr>
                      <a:r>
                        <a:rPr lang="es" sz="800"/>
                        <a:t>Contreras Hernandez., Arnaiz,M.G.(2005). Alimentaciòn y cultura.Perspectivas Antropológicas.Barcelona, Ariel. </a:t>
                      </a:r>
                      <a:endParaRPr sz="800"/>
                    </a:p>
                    <a:p>
                      <a:pPr indent="0" lvl="0" marL="0" rtl="0" algn="just">
                        <a:spcBef>
                          <a:spcPts val="0"/>
                        </a:spcBef>
                        <a:spcAft>
                          <a:spcPts val="0"/>
                        </a:spcAft>
                        <a:buNone/>
                      </a:pPr>
                      <a:r>
                        <a:t/>
                      </a:r>
                      <a:endParaRPr sz="800"/>
                    </a:p>
                    <a:p>
                      <a:pPr indent="0" lvl="0" marL="0" rtl="0" algn="just">
                        <a:spcBef>
                          <a:spcPts val="0"/>
                        </a:spcBef>
                        <a:spcAft>
                          <a:spcPts val="0"/>
                        </a:spcAft>
                        <a:buNone/>
                      </a:pPr>
                      <a:r>
                        <a:rPr lang="es" sz="800"/>
                        <a:t>Stern D,Tolentino.(2011).Reviciòn del etiquetado frontal:análisis de las guías diarias de alimentaciòn y su comprensiòn por estudiantes denytriciòn. Mèxico</a:t>
                      </a:r>
                      <a:endParaRPr sz="800"/>
                    </a:p>
                  </a:txBody>
                  <a:tcPr marT="91425" marB="91425" marR="91425" marL="91425"/>
                </a:tc>
              </a:tr>
              <a:tr h="803400">
                <a:tc>
                  <a:txBody>
                    <a:bodyPr/>
                    <a:lstStyle/>
                    <a:p>
                      <a:pPr indent="0" lvl="0" marL="0" rtl="0" algn="l">
                        <a:spcBef>
                          <a:spcPts val="0"/>
                        </a:spcBef>
                        <a:spcAft>
                          <a:spcPts val="0"/>
                        </a:spcAft>
                        <a:buNone/>
                      </a:pPr>
                      <a:r>
                        <a:rPr lang="es"/>
                        <a:t>Ed.para la Salud</a:t>
                      </a:r>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b="1" lang="es" sz="800"/>
                        <a:t> Unidad 2</a:t>
                      </a:r>
                      <a:r>
                        <a:rPr lang="es" sz="800"/>
                        <a:t>. Estilos de vida como medida de prevención de las principales causas de morbilidad y mortalidad en México</a:t>
                      </a:r>
                      <a:endParaRPr sz="800"/>
                    </a:p>
                    <a:p>
                      <a:pPr indent="0" lvl="0" marL="0" rtl="0" algn="l">
                        <a:spcBef>
                          <a:spcPts val="0"/>
                        </a:spcBef>
                        <a:spcAft>
                          <a:spcPts val="0"/>
                        </a:spcAft>
                        <a:buClr>
                          <a:schemeClr val="dk1"/>
                        </a:buClr>
                        <a:buSzPts val="1100"/>
                        <a:buFont typeface="Arial"/>
                        <a:buNone/>
                      </a:pPr>
                      <a:r>
                        <a:rPr b="1" lang="es" sz="800"/>
                        <a:t>Unidad 3.</a:t>
                      </a:r>
                      <a:r>
                        <a:rPr lang="es" sz="800"/>
                        <a:t> Prácticas saludables como medida de prevención de los principales problemas de salud en la adolescencia en México</a:t>
                      </a:r>
                      <a:endParaRPr/>
                    </a:p>
                  </a:txBody>
                  <a:tcPr marT="91425" marB="91425" marR="91425" marL="91425"/>
                </a:tc>
                <a:tc>
                  <a:txBody>
                    <a:bodyPr/>
                    <a:lstStyle/>
                    <a:p>
                      <a:pPr indent="0" lvl="0" marL="0" rtl="0" algn="l">
                        <a:spcBef>
                          <a:spcPts val="0"/>
                        </a:spcBef>
                        <a:spcAft>
                          <a:spcPts val="0"/>
                        </a:spcAft>
                        <a:buNone/>
                      </a:pPr>
                      <a:r>
                        <a:rPr lang="es" sz="600"/>
                        <a:t>S/A. (2020). Todo lo que debes saber sobre el nuevo etiquetado de advertencia. 5 de abril del 2022, de El Poder del Consumidor Sitio web: </a:t>
                      </a:r>
                      <a:r>
                        <a:rPr lang="es" sz="600" u="sng">
                          <a:solidFill>
                            <a:schemeClr val="hlink"/>
                          </a:solidFill>
                          <a:hlinkClick r:id="rId3"/>
                        </a:rPr>
                        <a:t>https://elpoderdelconsumidor.org/2020/05/todo-lo-que-debes-saber-sobre-el-nuevo-etiquetado-de-advertencia/</a:t>
                      </a:r>
                      <a:endParaRPr sz="600"/>
                    </a:p>
                    <a:p>
                      <a:pPr indent="0" lvl="0" marL="0" rtl="0" algn="l">
                        <a:spcBef>
                          <a:spcPts val="0"/>
                        </a:spcBef>
                        <a:spcAft>
                          <a:spcPts val="0"/>
                        </a:spcAft>
                        <a:buNone/>
                      </a:pPr>
                      <a:r>
                        <a:rPr lang="es" sz="600"/>
                        <a:t>S/A. (2021). Etiquetado frontal de advertencia en México: un paso adelante para combatir la epidemia de obesidad y diabetes y fortalecer nuestro sistema inmune. 5 de abril del 2021, de Alianza por la salud alimentaria Sitio web: </a:t>
                      </a:r>
                      <a:r>
                        <a:rPr lang="es" sz="600" u="sng">
                          <a:solidFill>
                            <a:schemeClr val="hlink"/>
                          </a:solidFill>
                          <a:hlinkClick r:id="rId4"/>
                        </a:rPr>
                        <a:t>https://etiquetadosclaros.org/wp-content/uploads/2020/12/Hoja-informativa-_Etiquetado-frontal-de-advertencia-en-Me-xico.-Alianza-por-la-Salud-Alimentaria_Octubre-2020..pdf</a:t>
                      </a:r>
                      <a:endParaRPr sz="600"/>
                    </a:p>
                    <a:p>
                      <a:pPr indent="0" lvl="0" marL="0" rtl="0" algn="l">
                        <a:spcBef>
                          <a:spcPts val="0"/>
                        </a:spcBef>
                        <a:spcAft>
                          <a:spcPts val="0"/>
                        </a:spcAft>
                        <a:buNone/>
                      </a:pPr>
                      <a:r>
                        <a:rPr lang="es" sz="600"/>
                        <a:t>S/A. (2021). Etiquetado de advertencia. Abril 5, 2022, de Alianza por la salud alimentaria Sitio web: https://etiquetadosclaros.org/corta-por-lo-sano/</a:t>
                      </a:r>
                      <a:endParaRPr sz="600"/>
                    </a:p>
                    <a:p>
                      <a:pPr indent="0" lvl="0" marL="0" rtl="0" algn="l">
                        <a:spcBef>
                          <a:spcPts val="0"/>
                        </a:spcBef>
                        <a:spcAft>
                          <a:spcPts val="0"/>
                        </a:spcAft>
                        <a:buNone/>
                      </a:pPr>
                      <a:r>
                        <a:t/>
                      </a:r>
                      <a:endParaRPr sz="600"/>
                    </a:p>
                  </a:txBody>
                  <a:tcPr marT="91425" marB="91425" marR="91425" marL="91425"/>
                </a:tc>
              </a:tr>
              <a:tr h="589150">
                <a:tc>
                  <a:txBody>
                    <a:bodyPr/>
                    <a:lstStyle/>
                    <a:p>
                      <a:pPr indent="0" lvl="0" marL="0" rtl="0" algn="l">
                        <a:spcBef>
                          <a:spcPts val="0"/>
                        </a:spcBef>
                        <a:spcAft>
                          <a:spcPts val="0"/>
                        </a:spcAft>
                        <a:buNone/>
                      </a:pPr>
                      <a:r>
                        <a:rPr lang="es"/>
                        <a:t>Química</a:t>
                      </a:r>
                      <a:endParaRPr/>
                    </a:p>
                  </a:txBody>
                  <a:tcPr marT="91425" marB="91425" marR="91425" marL="91425"/>
                </a:tc>
                <a:tc>
                  <a:txBody>
                    <a:bodyPr/>
                    <a:lstStyle/>
                    <a:p>
                      <a:pPr indent="0" lvl="0" marL="0" rtl="0" algn="l">
                        <a:spcBef>
                          <a:spcPts val="0"/>
                        </a:spcBef>
                        <a:spcAft>
                          <a:spcPts val="0"/>
                        </a:spcAft>
                        <a:buNone/>
                      </a:pPr>
                      <a:r>
                        <a:rPr lang="es" sz="800"/>
                        <a:t>Unidad I La Química en la vida cotidiana.</a:t>
                      </a:r>
                      <a:endParaRPr sz="800"/>
                    </a:p>
                    <a:p>
                      <a:pPr indent="0" lvl="0" marL="0" rtl="0" algn="l">
                        <a:spcBef>
                          <a:spcPts val="0"/>
                        </a:spcBef>
                        <a:spcAft>
                          <a:spcPts val="0"/>
                        </a:spcAft>
                        <a:buNone/>
                      </a:pPr>
                      <a:r>
                        <a:rPr lang="es" sz="800"/>
                        <a:t>              Características de los procesos químicos.</a:t>
                      </a:r>
                      <a:endParaRPr sz="800"/>
                    </a:p>
                    <a:p>
                      <a:pPr indent="0" lvl="0" marL="0" rtl="0" algn="l">
                        <a:spcBef>
                          <a:spcPts val="0"/>
                        </a:spcBef>
                        <a:spcAft>
                          <a:spcPts val="0"/>
                        </a:spcAft>
                        <a:buNone/>
                      </a:pPr>
                      <a:r>
                        <a:rPr lang="es" sz="800"/>
                        <a:t>              Reacciones químicas y la tecnología.</a:t>
                      </a:r>
                      <a:endParaRPr sz="800"/>
                    </a:p>
                    <a:p>
                      <a:pPr indent="0" lvl="0" marL="0" rtl="0" algn="l">
                        <a:spcBef>
                          <a:spcPts val="0"/>
                        </a:spcBef>
                        <a:spcAft>
                          <a:spcPts val="0"/>
                        </a:spcAft>
                        <a:buNone/>
                      </a:pPr>
                      <a:r>
                        <a:rPr lang="es" sz="800"/>
                        <a:t>Unidad III Procesos químicos en sistemas biológicos.</a:t>
                      </a:r>
                      <a:endParaRPr sz="800"/>
                    </a:p>
                  </a:txBody>
                  <a:tcPr marT="91425" marB="91425" marR="91425" marL="91425"/>
                </a:tc>
                <a:tc>
                  <a:txBody>
                    <a:bodyPr/>
                    <a:lstStyle/>
                    <a:p>
                      <a:pPr indent="0" lvl="0" marL="3175" rtl="0" algn="l">
                        <a:spcBef>
                          <a:spcPts val="0"/>
                        </a:spcBef>
                        <a:spcAft>
                          <a:spcPts val="0"/>
                        </a:spcAft>
                        <a:buClr>
                          <a:schemeClr val="dk1"/>
                        </a:buClr>
                        <a:buSzPts val="1100"/>
                        <a:buFont typeface="Arial"/>
                        <a:buNone/>
                      </a:pPr>
                      <a:r>
                        <a:rPr lang="es" sz="900">
                          <a:solidFill>
                            <a:schemeClr val="dk1"/>
                          </a:solidFill>
                          <a:latin typeface="Century Gothic"/>
                          <a:ea typeface="Century Gothic"/>
                          <a:cs typeface="Century Gothic"/>
                          <a:sym typeface="Century Gothic"/>
                        </a:rPr>
                        <a:t>1  </a:t>
                      </a:r>
                      <a:r>
                        <a:rPr lang="es" sz="700">
                          <a:solidFill>
                            <a:schemeClr val="dk1"/>
                          </a:solidFill>
                          <a:latin typeface="Century Gothic"/>
                          <a:ea typeface="Century Gothic"/>
                          <a:cs typeface="Century Gothic"/>
                          <a:sym typeface="Century Gothic"/>
                        </a:rPr>
                        <a:t>Alonso, L. Lombardi, D. (2021). ¿Qué impacto ha tenido el etiquetado en el consumo de botanas en México?. 2021, de forbes Sitio web: </a:t>
                      </a:r>
                      <a:r>
                        <a:rPr i="1" lang="es" sz="700" u="sng">
                          <a:solidFill>
                            <a:srgbClr val="1155CC"/>
                          </a:solidFill>
                          <a:highlight>
                            <a:srgbClr val="FFFFFF"/>
                          </a:highlight>
                          <a:latin typeface="Century Gothic"/>
                          <a:ea typeface="Century Gothic"/>
                          <a:cs typeface="Century Gothic"/>
                          <a:sym typeface="Century Gothic"/>
                        </a:rPr>
                        <a:t>https://www.forbes.com.mx/red-forbes-que-impacto-ha-tenido-el-etiquetado-en-el-consumo-de-botanas-en-mexico/</a:t>
                      </a:r>
                      <a:endParaRPr i="1" sz="700" u="sng">
                        <a:solidFill>
                          <a:srgbClr val="1155CC"/>
                        </a:solidFill>
                        <a:highlight>
                          <a:srgbClr val="FFFFFF"/>
                        </a:highlight>
                        <a:latin typeface="Century Gothic"/>
                        <a:ea typeface="Century Gothic"/>
                        <a:cs typeface="Century Gothic"/>
                        <a:sym typeface="Century Gothic"/>
                      </a:endParaRPr>
                    </a:p>
                    <a:p>
                      <a:pPr indent="0" lvl="0" marL="0" rtl="0" algn="l">
                        <a:spcBef>
                          <a:spcPts val="0"/>
                        </a:spcBef>
                        <a:spcAft>
                          <a:spcPts val="0"/>
                        </a:spcAft>
                        <a:buNone/>
                      </a:pPr>
                      <a:r>
                        <a:t/>
                      </a:r>
                      <a:endParaRPr sz="700"/>
                    </a:p>
                  </a:txBody>
                  <a:tcPr marT="91425" marB="91425" marR="91425" marL="91425"/>
                </a:tc>
              </a:tr>
              <a:tr h="922575">
                <a:tc>
                  <a:txBody>
                    <a:bodyPr/>
                    <a:lstStyle/>
                    <a:p>
                      <a:pPr indent="0" lvl="0" marL="0" rtl="0" algn="l">
                        <a:lnSpc>
                          <a:spcPct val="150000"/>
                        </a:lnSpc>
                        <a:spcBef>
                          <a:spcPts val="0"/>
                        </a:spcBef>
                        <a:spcAft>
                          <a:spcPts val="0"/>
                        </a:spcAft>
                        <a:buClr>
                          <a:schemeClr val="dk1"/>
                        </a:buClr>
                        <a:buSzPts val="1100"/>
                        <a:buFont typeface="Arial"/>
                        <a:buNone/>
                      </a:pPr>
                      <a:r>
                        <a:rPr lang="es" sz="1300">
                          <a:solidFill>
                            <a:srgbClr val="1B3D56"/>
                          </a:solidFill>
                        </a:rPr>
                        <a:t>Educación estética y artística</a:t>
                      </a:r>
                      <a:endParaRPr sz="1300">
                        <a:solidFill>
                          <a:srgbClr val="1B3D56"/>
                        </a:solidFill>
                      </a:endParaRPr>
                    </a:p>
                    <a:p>
                      <a:pPr indent="0" lvl="0" marL="0" rtl="0" algn="l">
                        <a:spcBef>
                          <a:spcPts val="40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lang="es" sz="800"/>
                        <a:t>Unidad 1. Elementos plàsticos: Caracterìsticas relevantes de las formas. Cualidades expresivas de las figuras. Estrategias de composiciòn.</a:t>
                      </a:r>
                      <a:endParaRPr sz="800"/>
                    </a:p>
                    <a:p>
                      <a:pPr indent="0" lvl="0" marL="0" rtl="0" algn="l">
                        <a:spcBef>
                          <a:spcPts val="0"/>
                        </a:spcBef>
                        <a:spcAft>
                          <a:spcPts val="0"/>
                        </a:spcAft>
                        <a:buNone/>
                      </a:pPr>
                      <a:r>
                        <a:rPr lang="es" sz="800"/>
                        <a:t>Unidad 2. El color: Cualidades relevantes del color.</a:t>
                      </a:r>
                      <a:endParaRPr sz="800"/>
                    </a:p>
                  </a:txBody>
                  <a:tcPr marT="91425" marB="91425" marR="91425" marL="91425"/>
                </a:tc>
                <a:tc>
                  <a:txBody>
                    <a:bodyPr/>
                    <a:lstStyle/>
                    <a:p>
                      <a:pPr indent="0" lvl="0" marL="0" rtl="0" algn="l">
                        <a:lnSpc>
                          <a:spcPct val="115000"/>
                        </a:lnSpc>
                        <a:spcBef>
                          <a:spcPts val="800"/>
                        </a:spcBef>
                        <a:spcAft>
                          <a:spcPts val="0"/>
                        </a:spcAft>
                        <a:buNone/>
                      </a:pPr>
                      <a:r>
                        <a:rPr lang="es" sz="900">
                          <a:solidFill>
                            <a:schemeClr val="dk1"/>
                          </a:solidFill>
                          <a:highlight>
                            <a:srgbClr val="FFFFFF"/>
                          </a:highlight>
                        </a:rPr>
                        <a:t>Acha, Juan, </a:t>
                      </a:r>
                      <a:r>
                        <a:rPr i="1" lang="es" sz="800">
                          <a:solidFill>
                            <a:schemeClr val="dk1"/>
                          </a:solidFill>
                          <a:highlight>
                            <a:srgbClr val="FFFFFF"/>
                          </a:highlight>
                        </a:rPr>
                        <a:t>Expresión y Apreciación Artísticas. </a:t>
                      </a:r>
                      <a:r>
                        <a:rPr lang="es" sz="900">
                          <a:solidFill>
                            <a:schemeClr val="dk1"/>
                          </a:solidFill>
                          <a:highlight>
                            <a:srgbClr val="FFFFFF"/>
                          </a:highlight>
                        </a:rPr>
                        <a:t>México, Trillas.</a:t>
                      </a:r>
                      <a:endParaRPr sz="900">
                        <a:solidFill>
                          <a:schemeClr val="dk1"/>
                        </a:solidFill>
                        <a:highlight>
                          <a:srgbClr val="FFFFFF"/>
                        </a:highlight>
                      </a:endParaRPr>
                    </a:p>
                    <a:p>
                      <a:pPr indent="0" lvl="0" marL="0" rtl="0" algn="l">
                        <a:lnSpc>
                          <a:spcPct val="115000"/>
                        </a:lnSpc>
                        <a:spcBef>
                          <a:spcPts val="800"/>
                        </a:spcBef>
                        <a:spcAft>
                          <a:spcPts val="800"/>
                        </a:spcAft>
                        <a:buNone/>
                      </a:pPr>
                      <a:r>
                        <a:rPr lang="es" sz="800">
                          <a:solidFill>
                            <a:schemeClr val="dk1"/>
                          </a:solidFill>
                          <a:highlight>
                            <a:srgbClr val="FFFFFF"/>
                          </a:highlight>
                        </a:rPr>
                        <a:t>Lowenfeld, Viktor, </a:t>
                      </a:r>
                      <a:r>
                        <a:rPr i="1" lang="es" sz="800">
                          <a:solidFill>
                            <a:schemeClr val="dk1"/>
                          </a:solidFill>
                          <a:highlight>
                            <a:srgbClr val="FFFFFF"/>
                          </a:highlight>
                        </a:rPr>
                        <a:t>Desarrollo de la Capacidad Creadora. </a:t>
                      </a:r>
                      <a:r>
                        <a:rPr lang="es" sz="800">
                          <a:solidFill>
                            <a:schemeClr val="dk1"/>
                          </a:solidFill>
                          <a:highlight>
                            <a:srgbClr val="FFFFFF"/>
                          </a:highlight>
                        </a:rPr>
                        <a:t>Argentina, Kapelusz, ú.e.</a:t>
                      </a:r>
                      <a:endParaRPr sz="800"/>
                    </a:p>
                  </a:txBody>
                  <a:tcPr marT="91425" marB="91425" marR="91425" marL="91425"/>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43"/>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13.3 Justificación de la Actividad</a:t>
            </a:r>
            <a:endParaRPr/>
          </a:p>
        </p:txBody>
      </p:sp>
      <p:sp>
        <p:nvSpPr>
          <p:cNvPr id="274" name="Google Shape;274;p43"/>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s"/>
              <a:t>Al analizar los resultados obtenidos de las encuestas, nos pudimos percatar que muchos de los adolescentes de nuestra comunidad escolar, desconocen el significado real del nuevo etiquetado. Por ello decidimos elaborar infografías tanto con la información investigada a lo largo del proyecto así como darles a conocer los datos que arrojaron las encuestas que les aplicamos.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44"/>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13.4 Descripción de la Apertura de la Actividad </a:t>
            </a:r>
            <a:endParaRPr/>
          </a:p>
        </p:txBody>
      </p:sp>
      <p:sp>
        <p:nvSpPr>
          <p:cNvPr id="280" name="Google Shape;280;p44"/>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t>Los chicos elaborarán sus infografías basándose en las lecturas previas hechas en cada asignatura, y con las especificaciones dadas en la materia de estéticas.  Ya que aún su asistencia es de manera híbrida, serán elaboradas en formato digital y como el grupo es reducido, sólamente serán seleccionadas las 2 mejores para ser impresas y colocadas en el plantel para que puedan ser consultadas por la comunidad escolar.</a:t>
            </a:r>
            <a:endParaRPr/>
          </a:p>
          <a:p>
            <a:pPr indent="0" lvl="0" marL="0" rtl="0" algn="l">
              <a:spcBef>
                <a:spcPts val="1600"/>
              </a:spcBef>
              <a:spcAft>
                <a:spcPts val="0"/>
              </a:spcAft>
              <a:buClr>
                <a:schemeClr val="dk1"/>
              </a:buClr>
              <a:buSzPts val="1100"/>
              <a:buFont typeface="Arial"/>
              <a:buNone/>
            </a:pPr>
            <a:r>
              <a:rPr lang="es"/>
              <a:t>En este paso de apertura recopilarán toda la información obtenida a lo largo del proyecto (resumen de lecturas, datos y gráficas de encuestas)</a:t>
            </a:r>
            <a:endParaRPr/>
          </a:p>
          <a:p>
            <a:pPr indent="0" lvl="0" marL="0" rtl="0" algn="l">
              <a:spcBef>
                <a:spcPts val="1600"/>
              </a:spcBef>
              <a:spcAft>
                <a:spcPts val="0"/>
              </a:spcAft>
              <a:buClr>
                <a:schemeClr val="dk1"/>
              </a:buClr>
              <a:buSzPts val="1100"/>
              <a:buFont typeface="Arial"/>
              <a:buNone/>
            </a:pPr>
            <a:r>
              <a:rPr lang="es"/>
              <a:t>Materiales: computadoras, cualquier aplicación para diseñar una infografía, recopilación de información de las lecturas realizadas, datos y gráficas de las encuestas</a:t>
            </a:r>
            <a:endParaRPr/>
          </a:p>
          <a:p>
            <a:pPr indent="0" lvl="0" marL="0" rtl="0" algn="l">
              <a:spcBef>
                <a:spcPts val="1600"/>
              </a:spcBef>
              <a:spcAft>
                <a:spcPts val="0"/>
              </a:spcAft>
              <a:buClr>
                <a:schemeClr val="dk1"/>
              </a:buClr>
              <a:buSzPts val="1100"/>
              <a:buFont typeface="Arial"/>
              <a:buNone/>
            </a:pPr>
            <a:r>
              <a:t/>
            </a:r>
            <a:endParaRPr/>
          </a:p>
          <a:p>
            <a:pPr indent="0" lvl="0" marL="0" rtl="0" algn="l">
              <a:spcBef>
                <a:spcPts val="1600"/>
              </a:spcBef>
              <a:spcAft>
                <a:spcPts val="160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45"/>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13.5 Descripción del Desarrollo de la Actividad </a:t>
            </a:r>
            <a:endParaRPr/>
          </a:p>
        </p:txBody>
      </p:sp>
      <p:sp>
        <p:nvSpPr>
          <p:cNvPr id="286" name="Google Shape;286;p45"/>
          <p:cNvSpPr txBox="1"/>
          <p:nvPr>
            <p:ph idx="1" type="body"/>
          </p:nvPr>
        </p:nvSpPr>
        <p:spPr>
          <a:xfrm>
            <a:off x="311700" y="1476475"/>
            <a:ext cx="83418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t>De manera individual se elaborarán las infografías, diseñadas en cualquier aplicación que así lo permita. </a:t>
            </a:r>
            <a:endParaRPr/>
          </a:p>
          <a:p>
            <a:pPr indent="0" lvl="0" marL="0" rtl="0" algn="l">
              <a:spcBef>
                <a:spcPts val="1600"/>
              </a:spcBef>
              <a:spcAft>
                <a:spcPts val="1600"/>
              </a:spcAft>
              <a:buNone/>
            </a:pPr>
            <a:r>
              <a:t/>
            </a:r>
            <a:endParaRPr/>
          </a:p>
        </p:txBody>
      </p:sp>
      <p:pic>
        <p:nvPicPr>
          <p:cNvPr id="287" name="Google Shape;287;p45"/>
          <p:cNvPicPr preferRelativeResize="0"/>
          <p:nvPr/>
        </p:nvPicPr>
        <p:blipFill rotWithShape="1">
          <a:blip r:embed="rId3">
            <a:alphaModFix/>
          </a:blip>
          <a:srcRect b="20785" l="41100" r="40748" t="19452"/>
          <a:stretch/>
        </p:blipFill>
        <p:spPr>
          <a:xfrm>
            <a:off x="3525000" y="1892825"/>
            <a:ext cx="1659649" cy="3072374"/>
          </a:xfrm>
          <a:prstGeom prst="rect">
            <a:avLst/>
          </a:prstGeom>
          <a:noFill/>
          <a:ln>
            <a:noFill/>
          </a:ln>
        </p:spPr>
      </p:pic>
      <p:pic>
        <p:nvPicPr>
          <p:cNvPr id="288" name="Google Shape;288;p45"/>
          <p:cNvPicPr preferRelativeResize="0"/>
          <p:nvPr/>
        </p:nvPicPr>
        <p:blipFill rotWithShape="1">
          <a:blip r:embed="rId4">
            <a:alphaModFix/>
          </a:blip>
          <a:srcRect b="0" l="14684" r="17204" t="0"/>
          <a:stretch/>
        </p:blipFill>
        <p:spPr>
          <a:xfrm>
            <a:off x="1069850" y="2170000"/>
            <a:ext cx="1440175" cy="1190625"/>
          </a:xfrm>
          <a:prstGeom prst="rect">
            <a:avLst/>
          </a:prstGeom>
          <a:noFill/>
          <a:ln>
            <a:noFill/>
          </a:ln>
        </p:spPr>
      </p:pic>
      <p:pic>
        <p:nvPicPr>
          <p:cNvPr id="289" name="Google Shape;289;p45"/>
          <p:cNvPicPr preferRelativeResize="0"/>
          <p:nvPr/>
        </p:nvPicPr>
        <p:blipFill>
          <a:blip r:embed="rId5">
            <a:alphaModFix/>
          </a:blip>
          <a:stretch>
            <a:fillRect/>
          </a:stretch>
        </p:blipFill>
        <p:spPr>
          <a:xfrm>
            <a:off x="990225" y="3641213"/>
            <a:ext cx="1847850" cy="1323975"/>
          </a:xfrm>
          <a:prstGeom prst="rect">
            <a:avLst/>
          </a:prstGeom>
          <a:noFill/>
          <a:ln>
            <a:noFill/>
          </a:ln>
        </p:spPr>
      </p:pic>
      <p:pic>
        <p:nvPicPr>
          <p:cNvPr id="290" name="Google Shape;290;p45"/>
          <p:cNvPicPr preferRelativeResize="0"/>
          <p:nvPr/>
        </p:nvPicPr>
        <p:blipFill>
          <a:blip r:embed="rId6">
            <a:alphaModFix/>
          </a:blip>
          <a:stretch>
            <a:fillRect/>
          </a:stretch>
        </p:blipFill>
        <p:spPr>
          <a:xfrm>
            <a:off x="5947988" y="2236850"/>
            <a:ext cx="2524125" cy="12001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46"/>
          <p:cNvSpPr txBox="1"/>
          <p:nvPr>
            <p:ph type="title"/>
          </p:nvPr>
        </p:nvSpPr>
        <p:spPr>
          <a:xfrm>
            <a:off x="159300" y="216425"/>
            <a:ext cx="38613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2600"/>
              <a:t>13.6 Descripción del Cierre de la Actividad</a:t>
            </a:r>
            <a:endParaRPr sz="2600"/>
          </a:p>
        </p:txBody>
      </p:sp>
      <p:sp>
        <p:nvSpPr>
          <p:cNvPr id="296" name="Google Shape;296;p46"/>
          <p:cNvSpPr txBox="1"/>
          <p:nvPr>
            <p:ph idx="1" type="body"/>
          </p:nvPr>
        </p:nvSpPr>
        <p:spPr>
          <a:xfrm>
            <a:off x="311700" y="1171675"/>
            <a:ext cx="38613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t>Se seleccionaron las 2 mejores que cumplieran con los requisitos tanto de información como de diseño para ser impresas y expuestas en el plantel escolar.</a:t>
            </a:r>
            <a:endParaRPr/>
          </a:p>
          <a:p>
            <a:pPr indent="0" lvl="0" marL="0" rtl="0" algn="l">
              <a:spcBef>
                <a:spcPts val="1600"/>
              </a:spcBef>
              <a:spcAft>
                <a:spcPts val="0"/>
              </a:spcAft>
              <a:buClr>
                <a:schemeClr val="dk1"/>
              </a:buClr>
              <a:buSzPts val="1100"/>
              <a:buFont typeface="Arial"/>
              <a:buNone/>
            </a:pPr>
            <a:r>
              <a:rPr lang="es"/>
              <a:t>Materiales: infografías impresas</a:t>
            </a:r>
            <a:endParaRPr/>
          </a:p>
          <a:p>
            <a:pPr indent="0" lvl="0" marL="0" rtl="0" algn="l">
              <a:spcBef>
                <a:spcPts val="1600"/>
              </a:spcBef>
              <a:spcAft>
                <a:spcPts val="0"/>
              </a:spcAft>
              <a:buClr>
                <a:schemeClr val="dk1"/>
              </a:buClr>
              <a:buSzPts val="1100"/>
              <a:buFont typeface="Arial"/>
              <a:buNone/>
            </a:pPr>
            <a:r>
              <a:t/>
            </a:r>
            <a:endParaRPr/>
          </a:p>
          <a:p>
            <a:pPr indent="0" lvl="0" marL="0" rtl="0" algn="l">
              <a:spcBef>
                <a:spcPts val="1600"/>
              </a:spcBef>
              <a:spcAft>
                <a:spcPts val="1600"/>
              </a:spcAft>
              <a:buNone/>
            </a:pPr>
            <a:r>
              <a:t/>
            </a:r>
            <a:endParaRPr/>
          </a:p>
        </p:txBody>
      </p:sp>
      <p:pic>
        <p:nvPicPr>
          <p:cNvPr id="297" name="Google Shape;297;p46"/>
          <p:cNvPicPr preferRelativeResize="0"/>
          <p:nvPr/>
        </p:nvPicPr>
        <p:blipFill>
          <a:blip r:embed="rId3">
            <a:alphaModFix/>
          </a:blip>
          <a:stretch>
            <a:fillRect/>
          </a:stretch>
        </p:blipFill>
        <p:spPr>
          <a:xfrm>
            <a:off x="6894135" y="152400"/>
            <a:ext cx="1984640" cy="4838700"/>
          </a:xfrm>
          <a:prstGeom prst="rect">
            <a:avLst/>
          </a:prstGeom>
          <a:noFill/>
          <a:ln>
            <a:noFill/>
          </a:ln>
        </p:spPr>
      </p:pic>
      <p:pic>
        <p:nvPicPr>
          <p:cNvPr id="298" name="Google Shape;298;p46"/>
          <p:cNvPicPr preferRelativeResize="0"/>
          <p:nvPr/>
        </p:nvPicPr>
        <p:blipFill>
          <a:blip r:embed="rId4">
            <a:alphaModFix/>
          </a:blip>
          <a:stretch>
            <a:fillRect/>
          </a:stretch>
        </p:blipFill>
        <p:spPr>
          <a:xfrm>
            <a:off x="4325400" y="152400"/>
            <a:ext cx="1927919" cy="48387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47"/>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2200"/>
              <a:t>13.7 Descripción de lo que se hará con los Resultados de la Actividad</a:t>
            </a:r>
            <a:endParaRPr sz="2200"/>
          </a:p>
        </p:txBody>
      </p:sp>
      <p:sp>
        <p:nvSpPr>
          <p:cNvPr id="304" name="Google Shape;304;p47"/>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s"/>
              <a:t>-Una vez elaboradas e impresas las infografías se colocarán a la vista de la comunidad en el colegio.</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48"/>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2600"/>
              <a:t>13.8 Análisis. Contrastación de lo Esperado y lo Sucedido</a:t>
            </a:r>
            <a:endParaRPr sz="2600"/>
          </a:p>
        </p:txBody>
      </p:sp>
      <p:sp>
        <p:nvSpPr>
          <p:cNvPr id="310" name="Google Shape;310;p48"/>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s"/>
              <a:t>Hubo una respuesta muy buena por parte de los alumnos, tal y como se esperaba</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49"/>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13.9 Toma de Decisiones</a:t>
            </a:r>
            <a:endParaRPr/>
          </a:p>
        </p:txBody>
      </p:sp>
      <p:sp>
        <p:nvSpPr>
          <p:cNvPr id="316" name="Google Shape;316;p49"/>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s"/>
              <a:t>Dado que son pocos nuestros alumnos que realizaron el proyecto y no cuentan con muchos recursos económicos, se decidió elegir las dos mejores para que se imprimieran y expusieran en el colegio.</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50"/>
          <p:cNvSpPr txBox="1"/>
          <p:nvPr>
            <p:ph type="title"/>
          </p:nvPr>
        </p:nvSpPr>
        <p:spPr>
          <a:xfrm>
            <a:off x="311700" y="445025"/>
            <a:ext cx="8520600" cy="985200"/>
          </a:xfrm>
          <a:prstGeom prst="rect">
            <a:avLst/>
          </a:prstGeom>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s" sz="2400"/>
              <a:t>14.1 </a:t>
            </a:r>
            <a:r>
              <a:rPr lang="es" sz="2100"/>
              <a:t>UNA ACTIVIDAD POR CADA </a:t>
            </a:r>
            <a:endParaRPr sz="2100"/>
          </a:p>
          <a:p>
            <a:pPr indent="0" lvl="0" marL="0" rtl="0" algn="l">
              <a:spcBef>
                <a:spcPts val="0"/>
              </a:spcBef>
              <a:spcAft>
                <a:spcPts val="0"/>
              </a:spcAft>
              <a:buNone/>
            </a:pPr>
            <a:r>
              <a:rPr lang="es" sz="2100"/>
              <a:t>ASIGNATURA DE LA FASE DE DESARROLLO DEL PROYECTO</a:t>
            </a:r>
            <a:endParaRPr sz="2100"/>
          </a:p>
          <a:p>
            <a:pPr indent="0" lvl="0" marL="0" rtl="0" algn="ctr">
              <a:spcBef>
                <a:spcPts val="0"/>
              </a:spcBef>
              <a:spcAft>
                <a:spcPts val="0"/>
              </a:spcAft>
              <a:buNone/>
            </a:pPr>
            <a:r>
              <a:t/>
            </a:r>
            <a:endParaRPr sz="1600">
              <a:latin typeface="Arial"/>
              <a:ea typeface="Arial"/>
              <a:cs typeface="Arial"/>
              <a:sym typeface="Arial"/>
            </a:endParaRPr>
          </a:p>
        </p:txBody>
      </p:sp>
      <p:sp>
        <p:nvSpPr>
          <p:cNvPr id="322" name="Google Shape;322;p50"/>
          <p:cNvSpPr txBox="1"/>
          <p:nvPr>
            <p:ph idx="1" type="body"/>
          </p:nvPr>
        </p:nvSpPr>
        <p:spPr>
          <a:xfrm>
            <a:off x="311700" y="1430225"/>
            <a:ext cx="8520600" cy="33972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s" sz="1200"/>
              <a:t>¿ En </a:t>
            </a:r>
            <a:r>
              <a:rPr lang="es" sz="1200"/>
              <a:t>qué</a:t>
            </a:r>
            <a:r>
              <a:rPr lang="es" sz="1200"/>
              <a:t> consiste el nuevo etiquetado?</a:t>
            </a:r>
            <a:endParaRPr sz="1200"/>
          </a:p>
          <a:p>
            <a:pPr indent="0" lvl="0" marL="0" rtl="0" algn="just">
              <a:spcBef>
                <a:spcPts val="1600"/>
              </a:spcBef>
              <a:spcAft>
                <a:spcPts val="0"/>
              </a:spcAft>
              <a:buNone/>
            </a:pPr>
            <a:r>
              <a:rPr lang="es" sz="1200"/>
              <a:t>Realizar un </a:t>
            </a:r>
            <a:r>
              <a:rPr lang="es" sz="1200"/>
              <a:t>análisis</a:t>
            </a:r>
            <a:r>
              <a:rPr lang="es" sz="1200"/>
              <a:t> de la implementaciòn del etiquetado reciente en alimentos y bebidas procesados con el objetivo de disminuir </a:t>
            </a:r>
            <a:r>
              <a:rPr lang="es" sz="1200"/>
              <a:t>problemáticas de la salud</a:t>
            </a:r>
            <a:r>
              <a:rPr lang="es" sz="1200"/>
              <a:t>  de los adolescentes de nuestro </a:t>
            </a:r>
            <a:r>
              <a:rPr lang="es" sz="1200"/>
              <a:t>país a través de: un collage y un triptico</a:t>
            </a:r>
            <a:endParaRPr sz="1200"/>
          </a:p>
          <a:p>
            <a:pPr indent="-304800" lvl="0" marL="457200" rtl="0" algn="just">
              <a:spcBef>
                <a:spcPts val="1600"/>
              </a:spcBef>
              <a:spcAft>
                <a:spcPts val="0"/>
              </a:spcAft>
              <a:buSzPts val="1200"/>
              <a:buAutoNum type="alphaLcParenR"/>
            </a:pPr>
            <a:r>
              <a:rPr lang="es" sz="1200"/>
              <a:t>Obtener </a:t>
            </a:r>
            <a:r>
              <a:rPr lang="es" sz="1200"/>
              <a:t>imágenes</a:t>
            </a:r>
            <a:r>
              <a:rPr lang="es" sz="1200"/>
              <a:t> de productos que tienen impresos este tipo de etiquetado por </a:t>
            </a:r>
            <a:r>
              <a:rPr lang="es" sz="1200"/>
              <a:t>hexágonos (collage).</a:t>
            </a:r>
            <a:endParaRPr sz="1200"/>
          </a:p>
          <a:p>
            <a:pPr indent="-304800" lvl="0" marL="457200" rtl="0" algn="just">
              <a:spcBef>
                <a:spcPts val="0"/>
              </a:spcBef>
              <a:spcAft>
                <a:spcPts val="0"/>
              </a:spcAft>
              <a:buSzPts val="1200"/>
              <a:buAutoNum type="alphaLcParenR"/>
            </a:pPr>
            <a:r>
              <a:rPr lang="es" sz="1200"/>
              <a:t>Recopilar la informaciòn relevante del nuevo etiquetado de productos alimenticios procesados en un tríptico</a:t>
            </a:r>
            <a:endParaRPr sz="1200"/>
          </a:p>
          <a:p>
            <a:pPr indent="0" lvl="0" marL="0" rtl="0" algn="just">
              <a:spcBef>
                <a:spcPts val="1600"/>
              </a:spcBef>
              <a:spcAft>
                <a:spcPts val="0"/>
              </a:spcAft>
              <a:buNone/>
            </a:pPr>
            <a:r>
              <a:rPr lang="es" sz="1200"/>
              <a:t>Estas actividades lo llevaran a cabo los alumnos del grupo 5º de preparatoria</a:t>
            </a:r>
            <a:endParaRPr sz="1200"/>
          </a:p>
          <a:p>
            <a:pPr indent="0" lvl="0" marL="0" rtl="0" algn="just">
              <a:spcBef>
                <a:spcPts val="1600"/>
              </a:spcBef>
              <a:spcAft>
                <a:spcPts val="0"/>
              </a:spcAft>
              <a:buNone/>
            </a:pPr>
            <a:r>
              <a:rPr lang="es" sz="1200"/>
              <a:t>Fecha de inicio 28 de marzo</a:t>
            </a:r>
            <a:endParaRPr sz="1200"/>
          </a:p>
          <a:p>
            <a:pPr indent="0" lvl="0" marL="0" rtl="0" algn="just">
              <a:spcBef>
                <a:spcPts val="1600"/>
              </a:spcBef>
              <a:spcAft>
                <a:spcPts val="0"/>
              </a:spcAft>
              <a:buNone/>
            </a:pPr>
            <a:r>
              <a:t/>
            </a:r>
            <a:endParaRPr sz="1200"/>
          </a:p>
          <a:p>
            <a:pPr indent="0" lvl="0" marL="0" rtl="0" algn="just">
              <a:spcBef>
                <a:spcPts val="1600"/>
              </a:spcBef>
              <a:spcAft>
                <a:spcPts val="0"/>
              </a:spcAft>
              <a:buNone/>
            </a:pPr>
            <a:r>
              <a:t/>
            </a:r>
            <a:endParaRPr/>
          </a:p>
          <a:p>
            <a:pPr indent="0" lvl="0" marL="0" rtl="0" algn="just">
              <a:spcBef>
                <a:spcPts val="1600"/>
              </a:spcBef>
              <a:spcAft>
                <a:spcPts val="0"/>
              </a:spcAft>
              <a:buNone/>
            </a:pPr>
            <a:r>
              <a:t/>
            </a:r>
            <a:endParaRPr/>
          </a:p>
          <a:p>
            <a:pPr indent="0" lvl="0" marL="0" rtl="0" algn="l">
              <a:spcBef>
                <a:spcPts val="1600"/>
              </a:spcBef>
              <a:spcAft>
                <a:spcPts val="1600"/>
              </a:spcAft>
              <a:buNone/>
            </a:pPr>
            <a:r>
              <a:t/>
            </a:r>
            <a:endParaRPr/>
          </a:p>
        </p:txBody>
      </p:sp>
      <p:sp>
        <p:nvSpPr>
          <p:cNvPr id="323" name="Google Shape;323;p50"/>
          <p:cNvSpPr txBox="1"/>
          <p:nvPr/>
        </p:nvSpPr>
        <p:spPr>
          <a:xfrm>
            <a:off x="301750" y="137150"/>
            <a:ext cx="414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a:latin typeface="Old Standard TT"/>
                <a:ea typeface="Old Standard TT"/>
                <a:cs typeface="Old Standard TT"/>
                <a:sym typeface="Old Standard TT"/>
              </a:rPr>
              <a:t>BIOLOGÍA</a:t>
            </a:r>
            <a:endParaRPr>
              <a:latin typeface="Old Standard TT"/>
              <a:ea typeface="Old Standard TT"/>
              <a:cs typeface="Old Standard TT"/>
              <a:sym typeface="Old Standard T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51"/>
          <p:cNvSpPr txBox="1"/>
          <p:nvPr>
            <p:ph type="title"/>
          </p:nvPr>
        </p:nvSpPr>
        <p:spPr>
          <a:xfrm>
            <a:off x="311700" y="479550"/>
            <a:ext cx="8341800" cy="6162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457200" rtl="0" algn="l">
              <a:spcBef>
                <a:spcPts val="0"/>
              </a:spcBef>
              <a:spcAft>
                <a:spcPts val="0"/>
              </a:spcAft>
              <a:buNone/>
            </a:pPr>
            <a:r>
              <a:rPr lang="es" sz="2400"/>
              <a:t>14.2 Temas y conceptos</a:t>
            </a:r>
            <a:endParaRPr sz="2400"/>
          </a:p>
        </p:txBody>
      </p:sp>
      <p:sp>
        <p:nvSpPr>
          <p:cNvPr id="329" name="Google Shape;329;p51"/>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latin typeface="Arial Black"/>
                <a:ea typeface="Arial Black"/>
                <a:cs typeface="Arial Black"/>
                <a:sym typeface="Arial Black"/>
              </a:rPr>
              <a:t>Temas</a:t>
            </a:r>
            <a:endParaRPr>
              <a:latin typeface="Arial Black"/>
              <a:ea typeface="Arial Black"/>
              <a:cs typeface="Arial Black"/>
              <a:sym typeface="Arial Black"/>
            </a:endParaRPr>
          </a:p>
          <a:p>
            <a:pPr indent="0" lvl="0" marL="0" rtl="0" algn="l">
              <a:spcBef>
                <a:spcPts val="0"/>
              </a:spcBef>
              <a:spcAft>
                <a:spcPts val="0"/>
              </a:spcAft>
              <a:buNone/>
            </a:pPr>
            <a:r>
              <a:rPr lang="es"/>
              <a:t>3.2 Origen de alteraciones celulares </a:t>
            </a:r>
            <a:r>
              <a:rPr lang="es"/>
              <a:t>metabólicas</a:t>
            </a:r>
            <a:r>
              <a:rPr lang="es"/>
              <a:t> y genèticas </a:t>
            </a:r>
            <a:r>
              <a:rPr lang="es"/>
              <a:t>precursoras</a:t>
            </a:r>
            <a:r>
              <a:rPr lang="es"/>
              <a:t> de càncer, diabetes y </a:t>
            </a:r>
            <a:r>
              <a:rPr lang="es"/>
              <a:t>miopatías</a:t>
            </a:r>
            <a:r>
              <a:rPr lang="es"/>
              <a:t> mitocondriales</a:t>
            </a:r>
            <a:endParaRPr/>
          </a:p>
          <a:p>
            <a:pPr indent="0" lvl="0" marL="0" rtl="0" algn="l">
              <a:spcBef>
                <a:spcPts val="0"/>
              </a:spcBef>
              <a:spcAft>
                <a:spcPts val="0"/>
              </a:spcAft>
              <a:buNone/>
            </a:pPr>
            <a:r>
              <a:rPr lang="es"/>
              <a:t>3.5 Bioelementos y biomolèculas</a:t>
            </a:r>
            <a:endParaRPr/>
          </a:p>
          <a:p>
            <a:pPr indent="0" lvl="0" marL="0" rtl="0" algn="l">
              <a:spcBef>
                <a:spcPts val="0"/>
              </a:spcBef>
              <a:spcAft>
                <a:spcPts val="0"/>
              </a:spcAft>
              <a:buNone/>
            </a:pPr>
            <a:r>
              <a:rPr lang="es"/>
              <a:t>3.6 Estructura y funciones celulares</a:t>
            </a:r>
            <a:endParaRPr/>
          </a:p>
          <a:p>
            <a:pPr indent="0" lvl="0" marL="0" rtl="0" algn="l">
              <a:spcBef>
                <a:spcPts val="0"/>
              </a:spcBef>
              <a:spcAft>
                <a:spcPts val="0"/>
              </a:spcAft>
              <a:buNone/>
            </a:pPr>
            <a:r>
              <a:rPr lang="es"/>
              <a:t>3.7 Respiraciòn celular como proceso metabòlico productor de energìa</a:t>
            </a:r>
            <a:endParaRPr/>
          </a:p>
          <a:p>
            <a:pPr indent="0" lvl="0" marL="0" rtl="0" algn="l">
              <a:spcBef>
                <a:spcPts val="0"/>
              </a:spcBef>
              <a:spcAft>
                <a:spcPts val="0"/>
              </a:spcAft>
              <a:buNone/>
            </a:pPr>
            <a:r>
              <a:t/>
            </a:r>
            <a:endParaRPr/>
          </a:p>
          <a:p>
            <a:pPr indent="0" lvl="0" marL="0" rtl="0" algn="l">
              <a:spcBef>
                <a:spcPts val="0"/>
              </a:spcBef>
              <a:spcAft>
                <a:spcPts val="0"/>
              </a:spcAft>
              <a:buNone/>
            </a:pPr>
            <a:r>
              <a:rPr lang="es">
                <a:latin typeface="Arial Black"/>
                <a:ea typeface="Arial Black"/>
                <a:cs typeface="Arial Black"/>
                <a:sym typeface="Arial Black"/>
              </a:rPr>
              <a:t>Conceptos</a:t>
            </a:r>
            <a:endParaRPr>
              <a:latin typeface="Arial Black"/>
              <a:ea typeface="Arial Black"/>
              <a:cs typeface="Arial Black"/>
              <a:sym typeface="Arial Black"/>
            </a:endParaRPr>
          </a:p>
          <a:p>
            <a:pPr indent="0" lvl="0" marL="0" rtl="0" algn="l">
              <a:spcBef>
                <a:spcPts val="0"/>
              </a:spcBef>
              <a:spcAft>
                <a:spcPts val="0"/>
              </a:spcAft>
              <a:buNone/>
            </a:pPr>
            <a:r>
              <a:rPr lang="es"/>
              <a:t>Nutrientes</a:t>
            </a:r>
            <a:endParaRPr/>
          </a:p>
          <a:p>
            <a:pPr indent="0" lvl="0" marL="0" rtl="0" algn="l">
              <a:spcBef>
                <a:spcPts val="0"/>
              </a:spcBef>
              <a:spcAft>
                <a:spcPts val="0"/>
              </a:spcAft>
              <a:buNone/>
            </a:pPr>
            <a:r>
              <a:rPr lang="es"/>
              <a:t>Salud</a:t>
            </a:r>
            <a:endParaRPr/>
          </a:p>
          <a:p>
            <a:pPr indent="0" lvl="0" marL="0" rtl="0" algn="l">
              <a:spcBef>
                <a:spcPts val="0"/>
              </a:spcBef>
              <a:spcAft>
                <a:spcPts val="0"/>
              </a:spcAft>
              <a:buNone/>
            </a:pPr>
            <a:r>
              <a:rPr lang="es"/>
              <a:t>Enfermedades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6"/>
          <p:cNvSpPr txBox="1"/>
          <p:nvPr>
            <p:ph type="title"/>
          </p:nvPr>
        </p:nvSpPr>
        <p:spPr>
          <a:xfrm>
            <a:off x="512700" y="3479775"/>
            <a:ext cx="8118600" cy="1522800"/>
          </a:xfrm>
          <a:prstGeom prst="rect">
            <a:avLst/>
          </a:prstGeom>
        </p:spPr>
        <p:txBody>
          <a:bodyPr anchorCtr="0" anchor="b" bIns="91425" lIns="91425" spcFirstLastPara="1" rIns="91425" wrap="square" tIns="91425">
            <a:noAutofit/>
          </a:bodyPr>
          <a:lstStyle/>
          <a:p>
            <a:pPr indent="0" lvl="0" marL="0" rtl="0" algn="just">
              <a:spcBef>
                <a:spcPts val="0"/>
              </a:spcBef>
              <a:spcAft>
                <a:spcPts val="0"/>
              </a:spcAft>
              <a:buNone/>
            </a:pPr>
            <a:r>
              <a:rPr lang="es" sz="1100">
                <a:solidFill>
                  <a:schemeClr val="lt1"/>
                </a:solidFill>
                <a:latin typeface="Century Gothic"/>
                <a:ea typeface="Century Gothic"/>
                <a:cs typeface="Century Gothic"/>
                <a:sym typeface="Century Gothic"/>
              </a:rPr>
              <a:t> Uno de los principales problemas de salud pública en México, en la actualidad, son el sobrepeso y la obesidad, en especial entre nuestra población joven; siendo así que nuestro país hoy destaca por ser el 1er lugar en obesidad infantil y el 2° en obesidad adulta. Y es un problema que ha crecido de manera acelerada en los últimos años.</a:t>
            </a:r>
            <a:endParaRPr sz="1100">
              <a:solidFill>
                <a:schemeClr val="lt1"/>
              </a:solidFill>
              <a:latin typeface="Century Gothic"/>
              <a:ea typeface="Century Gothic"/>
              <a:cs typeface="Century Gothic"/>
              <a:sym typeface="Century Gothic"/>
            </a:endParaRPr>
          </a:p>
          <a:p>
            <a:pPr indent="0" lvl="0" marL="0" rtl="0" algn="just">
              <a:spcBef>
                <a:spcPts val="485"/>
              </a:spcBef>
              <a:spcAft>
                <a:spcPts val="0"/>
              </a:spcAft>
              <a:buNone/>
            </a:pPr>
            <a:r>
              <a:rPr lang="es" sz="1100">
                <a:solidFill>
                  <a:schemeClr val="lt1"/>
                </a:solidFill>
                <a:latin typeface="Century Gothic"/>
                <a:ea typeface="Century Gothic"/>
                <a:cs typeface="Century Gothic"/>
                <a:sym typeface="Century Gothic"/>
              </a:rPr>
              <a:t>Las dos principales razones de este problema de salud son los malos hábitos alimenticios y el sedentarismo.  Aunado a ello, esta época de pandemia en la que hemos estado viviendo en confinamiento los últimos 18 meses, ha disminuido considerablemente la actividad física y se han acentuado dichos malos hábitos alimenticios.</a:t>
            </a:r>
            <a:endParaRPr sz="1100">
              <a:solidFill>
                <a:schemeClr val="lt1"/>
              </a:solidFill>
              <a:latin typeface="Century Gothic"/>
              <a:ea typeface="Century Gothic"/>
              <a:cs typeface="Century Gothic"/>
              <a:sym typeface="Century Gothic"/>
            </a:endParaRPr>
          </a:p>
          <a:p>
            <a:pPr indent="0" lvl="0" marL="0" rtl="0" algn="just">
              <a:spcBef>
                <a:spcPts val="485"/>
              </a:spcBef>
              <a:spcAft>
                <a:spcPts val="0"/>
              </a:spcAft>
              <a:buNone/>
            </a:pPr>
            <a:r>
              <a:rPr lang="es" sz="1100">
                <a:solidFill>
                  <a:schemeClr val="lt1"/>
                </a:solidFill>
                <a:latin typeface="Century Gothic"/>
                <a:ea typeface="Century Gothic"/>
                <a:cs typeface="Century Gothic"/>
                <a:sym typeface="Century Gothic"/>
              </a:rPr>
              <a:t>Los problemas de sobrepeso y obesidad sabemos bien, no se trata de un problema de estética o apariencia, sino de todas las posibles enfermedades que de ello derivan.</a:t>
            </a:r>
            <a:endParaRPr sz="1100">
              <a:solidFill>
                <a:schemeClr val="lt1"/>
              </a:solidFill>
              <a:latin typeface="Century Gothic"/>
              <a:ea typeface="Century Gothic"/>
              <a:cs typeface="Century Gothic"/>
              <a:sym typeface="Century Gothic"/>
            </a:endParaRPr>
          </a:p>
          <a:p>
            <a:pPr indent="0" lvl="0" marL="0" rtl="0" algn="just">
              <a:spcBef>
                <a:spcPts val="485"/>
              </a:spcBef>
              <a:spcAft>
                <a:spcPts val="0"/>
              </a:spcAft>
              <a:buNone/>
            </a:pPr>
            <a:r>
              <a:rPr lang="es" sz="1100">
                <a:solidFill>
                  <a:schemeClr val="lt1"/>
                </a:solidFill>
                <a:latin typeface="Century Gothic"/>
                <a:ea typeface="Century Gothic"/>
                <a:cs typeface="Century Gothic"/>
                <a:sym typeface="Century Gothic"/>
              </a:rPr>
              <a:t>Dado lo anterior, autoridades de salud y economía, así como expertos en nutrición y de la industria alimenticia se dieron a la tarea de asignar un nuevo etiquetado a los alimentos y bebidas. </a:t>
            </a:r>
            <a:endParaRPr sz="1100">
              <a:solidFill>
                <a:schemeClr val="lt1"/>
              </a:solidFill>
              <a:latin typeface="Century Gothic"/>
              <a:ea typeface="Century Gothic"/>
              <a:cs typeface="Century Gothic"/>
              <a:sym typeface="Century Gothic"/>
            </a:endParaRPr>
          </a:p>
          <a:p>
            <a:pPr indent="0" lvl="0" marL="0" rtl="0" algn="just">
              <a:spcBef>
                <a:spcPts val="485"/>
              </a:spcBef>
              <a:spcAft>
                <a:spcPts val="0"/>
              </a:spcAft>
              <a:buNone/>
            </a:pPr>
            <a:r>
              <a:rPr lang="es" sz="1100">
                <a:solidFill>
                  <a:schemeClr val="lt1"/>
                </a:solidFill>
                <a:latin typeface="Century Gothic"/>
                <a:ea typeface="Century Gothic"/>
                <a:cs typeface="Century Gothic"/>
                <a:sym typeface="Century Gothic"/>
              </a:rPr>
              <a:t>Esta idea surgió en Chile en el año 2016 y lo que busca es informar adecuadamente a la población sobre lo que está consumiendo, para que con ello pueda lograr un mejor nivel de salud. En México se implementó en Octubre del 2020.</a:t>
            </a:r>
            <a:endParaRPr sz="1100">
              <a:solidFill>
                <a:schemeClr val="lt1"/>
              </a:solidFill>
              <a:latin typeface="Century Gothic"/>
              <a:ea typeface="Century Gothic"/>
              <a:cs typeface="Century Gothic"/>
              <a:sym typeface="Century Gothic"/>
            </a:endParaRPr>
          </a:p>
          <a:p>
            <a:pPr indent="0" lvl="0" marL="0" rtl="0" algn="just">
              <a:spcBef>
                <a:spcPts val="485"/>
              </a:spcBef>
              <a:spcAft>
                <a:spcPts val="0"/>
              </a:spcAft>
              <a:buNone/>
            </a:pPr>
            <a:r>
              <a:rPr lang="es" sz="1100">
                <a:solidFill>
                  <a:schemeClr val="lt1"/>
                </a:solidFill>
                <a:latin typeface="Century Gothic"/>
                <a:ea typeface="Century Gothic"/>
                <a:cs typeface="Century Gothic"/>
                <a:sym typeface="Century Gothic"/>
              </a:rPr>
              <a:t>Estos sellos advierten sobre los ingredientes que son poco saludables y la presencia de  sustancias que no son recomendables para niños.  Agregado a estos sellos, también se decidió en 2021 eliminar de los empaques elementos que resulten atractivos para los niños y adolescentes.</a:t>
            </a:r>
            <a:endParaRPr sz="1100">
              <a:solidFill>
                <a:schemeClr val="lt1"/>
              </a:solidFill>
              <a:latin typeface="Century Gothic"/>
              <a:ea typeface="Century Gothic"/>
              <a:cs typeface="Century Gothic"/>
              <a:sym typeface="Century Gothic"/>
            </a:endParaRPr>
          </a:p>
          <a:p>
            <a:pPr indent="0" lvl="0" marL="0" rtl="0" algn="just">
              <a:spcBef>
                <a:spcPts val="485"/>
              </a:spcBef>
              <a:spcAft>
                <a:spcPts val="0"/>
              </a:spcAft>
              <a:buNone/>
            </a:pPr>
            <a:r>
              <a:rPr lang="es" sz="1100">
                <a:solidFill>
                  <a:schemeClr val="lt1"/>
                </a:solidFill>
                <a:latin typeface="Century Gothic"/>
                <a:ea typeface="Century Gothic"/>
                <a:cs typeface="Century Gothic"/>
                <a:sym typeface="Century Gothic"/>
              </a:rPr>
              <a:t>Con este trabajo pretendemos analizar, en nuestros alumnos, si ha habido algún  cambio en el consumo de ciertos alimentos y bebidas desde que comenzaron a colocar los sellos.</a:t>
            </a:r>
            <a:endParaRPr sz="1100">
              <a:solidFill>
                <a:schemeClr val="lt1"/>
              </a:solidFill>
              <a:latin typeface="Century Gothic"/>
              <a:ea typeface="Century Gothic"/>
              <a:cs typeface="Century Gothic"/>
              <a:sym typeface="Century Gothic"/>
            </a:endParaRPr>
          </a:p>
          <a:p>
            <a:pPr indent="0" lvl="0" marL="0" rtl="0" algn="l">
              <a:spcBef>
                <a:spcPts val="485"/>
              </a:spcBef>
              <a:spcAft>
                <a:spcPts val="0"/>
              </a:spcAft>
              <a:buNone/>
            </a:pPr>
            <a:r>
              <a:rPr lang="es" sz="1100">
                <a:solidFill>
                  <a:schemeClr val="lt1"/>
                </a:solidFill>
                <a:latin typeface="Century Gothic"/>
                <a:ea typeface="Century Gothic"/>
                <a:cs typeface="Century Gothic"/>
                <a:sym typeface="Century Gothic"/>
              </a:rPr>
              <a:t> </a:t>
            </a:r>
            <a:endParaRPr sz="1100">
              <a:solidFill>
                <a:schemeClr val="lt1"/>
              </a:solidFill>
              <a:latin typeface="Calibri"/>
              <a:ea typeface="Calibri"/>
              <a:cs typeface="Calibri"/>
              <a:sym typeface="Calibri"/>
            </a:endParaRPr>
          </a:p>
          <a:p>
            <a:pPr indent="0" lvl="0" marL="0" rtl="0" algn="l">
              <a:spcBef>
                <a:spcPts val="485"/>
              </a:spcBef>
              <a:spcAft>
                <a:spcPts val="0"/>
              </a:spcAft>
              <a:buNone/>
            </a:pPr>
            <a:r>
              <a:t/>
            </a:r>
            <a:endParaRPr sz="1100">
              <a:solidFill>
                <a:schemeClr val="lt1"/>
              </a:solidFill>
            </a:endParaRPr>
          </a:p>
        </p:txBody>
      </p:sp>
      <p:sp>
        <p:nvSpPr>
          <p:cNvPr id="78" name="Google Shape;78;p16"/>
          <p:cNvSpPr txBox="1"/>
          <p:nvPr/>
        </p:nvSpPr>
        <p:spPr>
          <a:xfrm>
            <a:off x="727850" y="205950"/>
            <a:ext cx="4803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2400">
                <a:solidFill>
                  <a:schemeClr val="lt1"/>
                </a:solidFill>
                <a:latin typeface="Old Standard TT"/>
                <a:ea typeface="Old Standard TT"/>
                <a:cs typeface="Old Standard TT"/>
                <a:sym typeface="Old Standard TT"/>
              </a:rPr>
              <a:t>Introducción</a:t>
            </a:r>
            <a:endParaRPr sz="2400">
              <a:solidFill>
                <a:schemeClr val="lt1"/>
              </a:solidFill>
              <a:latin typeface="Old Standard TT"/>
              <a:ea typeface="Old Standard TT"/>
              <a:cs typeface="Old Standard TT"/>
              <a:sym typeface="Old Standard TT"/>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52"/>
          <p:cNvSpPr txBox="1"/>
          <p:nvPr>
            <p:ph type="title"/>
          </p:nvPr>
        </p:nvSpPr>
        <p:spPr>
          <a:xfrm>
            <a:off x="490500" y="517175"/>
            <a:ext cx="8163000" cy="5409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s" sz="2400"/>
              <a:t>14.3 Justificaciòn de la actividad</a:t>
            </a:r>
            <a:endParaRPr sz="2400"/>
          </a:p>
        </p:txBody>
      </p:sp>
      <p:sp>
        <p:nvSpPr>
          <p:cNvPr id="335" name="Google Shape;335;p52"/>
          <p:cNvSpPr txBox="1"/>
          <p:nvPr>
            <p:ph idx="1" type="body"/>
          </p:nvPr>
        </p:nvSpPr>
        <p:spPr>
          <a:xfrm>
            <a:off x="490500" y="1156575"/>
            <a:ext cx="8163000" cy="34125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s"/>
              <a:t>Ante la </a:t>
            </a:r>
            <a:r>
              <a:rPr lang="es"/>
              <a:t>problemática</a:t>
            </a:r>
            <a:r>
              <a:rPr lang="es"/>
              <a:t> que enfrentan los adolescentes sobre sus </a:t>
            </a:r>
            <a:r>
              <a:rPr lang="es"/>
              <a:t>hábitos</a:t>
            </a:r>
            <a:r>
              <a:rPr lang="es"/>
              <a:t> alimenticios por el consumo descontrolado  de  alimentos y bebidas industrializados se pretende conocer </a:t>
            </a:r>
            <a:r>
              <a:rPr lang="es"/>
              <a:t>qué</a:t>
            </a:r>
            <a:r>
              <a:rPr lang="es"/>
              <a:t> tan frecuente leen el contenido nutrimental y la advertencia del etiquetado con </a:t>
            </a:r>
            <a:r>
              <a:rPr lang="es"/>
              <a:t>exceso</a:t>
            </a:r>
            <a:r>
              <a:rPr lang="es"/>
              <a:t> de sustancias </a:t>
            </a:r>
            <a:r>
              <a:rPr lang="es"/>
              <a:t>químicas</a:t>
            </a:r>
            <a:r>
              <a:rPr lang="es"/>
              <a:t> que alteran su metabolismo celular provocando daños en su salud.</a:t>
            </a:r>
            <a:endParaRPr/>
          </a:p>
          <a:p>
            <a:pPr indent="0" lvl="0" marL="0" rtl="0" algn="just">
              <a:spcBef>
                <a:spcPts val="1600"/>
              </a:spcBef>
              <a:spcAft>
                <a:spcPts val="160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53"/>
          <p:cNvSpPr txBox="1"/>
          <p:nvPr>
            <p:ph type="title"/>
          </p:nvPr>
        </p:nvSpPr>
        <p:spPr>
          <a:xfrm>
            <a:off x="311700" y="445025"/>
            <a:ext cx="8520600" cy="6132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s" sz="2400"/>
              <a:t>14.4 Descripciòn de apertura de la actividad</a:t>
            </a:r>
            <a:endParaRPr sz="2400"/>
          </a:p>
        </p:txBody>
      </p:sp>
      <p:sp>
        <p:nvSpPr>
          <p:cNvPr id="341" name="Google Shape;341;p53"/>
          <p:cNvSpPr txBox="1"/>
          <p:nvPr>
            <p:ph idx="1" type="body"/>
          </p:nvPr>
        </p:nvSpPr>
        <p:spPr>
          <a:xfrm>
            <a:off x="311700" y="1156575"/>
            <a:ext cx="8520600" cy="34122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s"/>
              <a:t>Se </a:t>
            </a:r>
            <a:r>
              <a:rPr lang="es"/>
              <a:t>llevará</a:t>
            </a:r>
            <a:r>
              <a:rPr lang="es"/>
              <a:t> a cabo una investigaciòn sobre la historia del etiquetado de los productos comestibles industrializados en nuestro </a:t>
            </a:r>
            <a:r>
              <a:rPr lang="es"/>
              <a:t>país</a:t>
            </a:r>
            <a:r>
              <a:rPr lang="es"/>
              <a:t> con respaldo </a:t>
            </a:r>
            <a:r>
              <a:rPr lang="es"/>
              <a:t>electrónico</a:t>
            </a:r>
            <a:r>
              <a:rPr lang="es"/>
              <a:t> confiable.</a:t>
            </a:r>
            <a:endParaRPr/>
          </a:p>
          <a:p>
            <a:pPr indent="0" lvl="0" marL="0" rtl="0" algn="just">
              <a:spcBef>
                <a:spcPts val="1600"/>
              </a:spcBef>
              <a:spcAft>
                <a:spcPts val="160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54"/>
          <p:cNvSpPr txBox="1"/>
          <p:nvPr>
            <p:ph type="title"/>
          </p:nvPr>
        </p:nvSpPr>
        <p:spPr>
          <a:xfrm>
            <a:off x="311700" y="445025"/>
            <a:ext cx="8520600" cy="6132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s" sz="2400"/>
              <a:t>14.5 Descripciòn de desarrollo de la actividad</a:t>
            </a:r>
            <a:endParaRPr sz="2400"/>
          </a:p>
        </p:txBody>
      </p:sp>
      <p:sp>
        <p:nvSpPr>
          <p:cNvPr id="347" name="Google Shape;347;p54"/>
          <p:cNvSpPr txBox="1"/>
          <p:nvPr>
            <p:ph idx="1" type="body"/>
          </p:nvPr>
        </p:nvSpPr>
        <p:spPr>
          <a:xfrm>
            <a:off x="311700" y="1147175"/>
            <a:ext cx="8520600" cy="37524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s"/>
              <a:t>Los alumnos del proyecto por equipos </a:t>
            </a:r>
            <a:r>
              <a:rPr lang="es"/>
              <a:t>elaborarán</a:t>
            </a:r>
            <a:r>
              <a:rPr lang="es"/>
              <a:t> y </a:t>
            </a:r>
            <a:r>
              <a:rPr lang="es"/>
              <a:t> pegarán un cartel en áreas muy concurridas del plantel de un collage de envolturas de la diversidad de productos comestibles procesados en los cuales se muestra la imagen del etiquetado actual.</a:t>
            </a:r>
            <a:endParaRPr/>
          </a:p>
          <a:p>
            <a:pPr indent="0" lvl="0" marL="0" rtl="0" algn="just">
              <a:spcBef>
                <a:spcPts val="1600"/>
              </a:spcBef>
              <a:spcAft>
                <a:spcPts val="1600"/>
              </a:spcAft>
              <a:buNone/>
            </a:pPr>
            <a:r>
              <a:t/>
            </a:r>
            <a:endParaRPr/>
          </a:p>
        </p:txBody>
      </p:sp>
      <p:pic>
        <p:nvPicPr>
          <p:cNvPr id="348" name="Google Shape;348;p54"/>
          <p:cNvPicPr preferRelativeResize="0"/>
          <p:nvPr/>
        </p:nvPicPr>
        <p:blipFill>
          <a:blip r:embed="rId3">
            <a:alphaModFix/>
          </a:blip>
          <a:stretch>
            <a:fillRect/>
          </a:stretch>
        </p:blipFill>
        <p:spPr>
          <a:xfrm>
            <a:off x="5080300" y="1823575"/>
            <a:ext cx="1873950" cy="3058025"/>
          </a:xfrm>
          <a:prstGeom prst="rect">
            <a:avLst/>
          </a:prstGeom>
          <a:noFill/>
          <a:ln>
            <a:noFill/>
          </a:ln>
        </p:spPr>
      </p:pic>
      <p:pic>
        <p:nvPicPr>
          <p:cNvPr id="349" name="Google Shape;349;p54"/>
          <p:cNvPicPr preferRelativeResize="0"/>
          <p:nvPr/>
        </p:nvPicPr>
        <p:blipFill rotWithShape="1">
          <a:blip r:embed="rId4">
            <a:alphaModFix/>
          </a:blip>
          <a:srcRect b="12790" l="17975" r="2489" t="11526"/>
          <a:stretch/>
        </p:blipFill>
        <p:spPr>
          <a:xfrm>
            <a:off x="1171950" y="2258975"/>
            <a:ext cx="3401575" cy="225207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55"/>
          <p:cNvSpPr txBox="1"/>
          <p:nvPr>
            <p:ph type="title"/>
          </p:nvPr>
        </p:nvSpPr>
        <p:spPr>
          <a:xfrm>
            <a:off x="413725" y="445025"/>
            <a:ext cx="8418600" cy="6834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s" sz="2400"/>
              <a:t>14.6</a:t>
            </a:r>
            <a:r>
              <a:rPr lang="es" sz="2400"/>
              <a:t>Descripciòn del cierre de la actividad</a:t>
            </a:r>
            <a:endParaRPr sz="2400"/>
          </a:p>
        </p:txBody>
      </p:sp>
      <p:sp>
        <p:nvSpPr>
          <p:cNvPr id="355" name="Google Shape;355;p55"/>
          <p:cNvSpPr txBox="1"/>
          <p:nvPr>
            <p:ph idx="1" type="body"/>
          </p:nvPr>
        </p:nvSpPr>
        <p:spPr>
          <a:xfrm>
            <a:off x="413725" y="1307025"/>
            <a:ext cx="8418600" cy="41106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s"/>
              <a:t>Los alumnos del grupo 5010 por equipos se </a:t>
            </a:r>
            <a:r>
              <a:rPr lang="es"/>
              <a:t>pondrán</a:t>
            </a:r>
            <a:r>
              <a:rPr lang="es"/>
              <a:t> de acuerdo como </a:t>
            </a:r>
            <a:r>
              <a:rPr lang="es"/>
              <a:t>van</a:t>
            </a:r>
            <a:r>
              <a:rPr lang="es"/>
              <a:t> a estructurar los conceptos, </a:t>
            </a:r>
            <a:r>
              <a:rPr lang="es"/>
              <a:t>imágenes</a:t>
            </a:r>
            <a:r>
              <a:rPr lang="es"/>
              <a:t> , ejemplos u otra informaciòn considerados como los ideales por medio de un </a:t>
            </a:r>
            <a:r>
              <a:rPr lang="es"/>
              <a:t>tríptico</a:t>
            </a:r>
            <a:endParaRPr/>
          </a:p>
          <a:p>
            <a:pPr indent="0" lvl="0" marL="0" rtl="0" algn="just">
              <a:spcBef>
                <a:spcPts val="1600"/>
              </a:spcBef>
              <a:spcAft>
                <a:spcPts val="0"/>
              </a:spcAft>
              <a:buNone/>
            </a:pPr>
            <a:r>
              <a:rPr lang="es"/>
              <a:t>material</a:t>
            </a:r>
            <a:endParaRPr/>
          </a:p>
          <a:p>
            <a:pPr indent="0" lvl="0" marL="0" rtl="0" algn="just">
              <a:spcBef>
                <a:spcPts val="1600"/>
              </a:spcBef>
              <a:spcAft>
                <a:spcPts val="0"/>
              </a:spcAft>
              <a:buNone/>
            </a:pPr>
            <a:r>
              <a:rPr lang="es"/>
              <a:t>internet</a:t>
            </a:r>
            <a:endParaRPr/>
          </a:p>
          <a:p>
            <a:pPr indent="0" lvl="0" marL="0" rtl="0" algn="just">
              <a:spcBef>
                <a:spcPts val="1600"/>
              </a:spcBef>
              <a:spcAft>
                <a:spcPts val="1600"/>
              </a:spcAft>
              <a:buNone/>
            </a:pPr>
            <a:r>
              <a:t/>
            </a:r>
            <a:endParaRPr/>
          </a:p>
        </p:txBody>
      </p:sp>
      <p:pic>
        <p:nvPicPr>
          <p:cNvPr id="356" name="Google Shape;356;p55"/>
          <p:cNvPicPr preferRelativeResize="0"/>
          <p:nvPr/>
        </p:nvPicPr>
        <p:blipFill>
          <a:blip r:embed="rId3">
            <a:alphaModFix/>
          </a:blip>
          <a:stretch>
            <a:fillRect/>
          </a:stretch>
        </p:blipFill>
        <p:spPr>
          <a:xfrm>
            <a:off x="3552175" y="1909850"/>
            <a:ext cx="2141725" cy="35077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56"/>
          <p:cNvSpPr txBox="1"/>
          <p:nvPr>
            <p:ph type="title"/>
          </p:nvPr>
        </p:nvSpPr>
        <p:spPr>
          <a:xfrm>
            <a:off x="311700" y="445025"/>
            <a:ext cx="8520600" cy="9279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lang="es" sz="2400"/>
              <a:t>14.7 Descripciòn de lo que se harà con los resultados de la actividad</a:t>
            </a:r>
            <a:endParaRPr sz="2400"/>
          </a:p>
        </p:txBody>
      </p:sp>
      <p:sp>
        <p:nvSpPr>
          <p:cNvPr id="362" name="Google Shape;362;p56"/>
          <p:cNvSpPr txBox="1"/>
          <p:nvPr>
            <p:ph idx="1" type="body"/>
          </p:nvPr>
        </p:nvSpPr>
        <p:spPr>
          <a:xfrm>
            <a:off x="311700" y="1485700"/>
            <a:ext cx="8520600" cy="3859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s"/>
              <a:t>Con la informaciòn recabada, los alumnos del grupo de 5010 </a:t>
            </a:r>
            <a:r>
              <a:rPr lang="es"/>
              <a:t>compartirán</a:t>
            </a:r>
            <a:r>
              <a:rPr lang="es"/>
              <a:t> la informaciòn estructurada ante la comunidad estudiantil del plantel por medio de una </a:t>
            </a:r>
            <a:r>
              <a:rPr lang="es"/>
              <a:t>infografía</a:t>
            </a:r>
            <a:endParaRPr/>
          </a:p>
        </p:txBody>
      </p:sp>
      <p:pic>
        <p:nvPicPr>
          <p:cNvPr id="363" name="Google Shape;363;p56"/>
          <p:cNvPicPr preferRelativeResize="0"/>
          <p:nvPr/>
        </p:nvPicPr>
        <p:blipFill>
          <a:blip r:embed="rId3">
            <a:alphaModFix/>
          </a:blip>
          <a:stretch>
            <a:fillRect/>
          </a:stretch>
        </p:blipFill>
        <p:spPr>
          <a:xfrm>
            <a:off x="6020450" y="1909850"/>
            <a:ext cx="2076150" cy="334150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57"/>
          <p:cNvSpPr txBox="1"/>
          <p:nvPr>
            <p:ph type="title"/>
          </p:nvPr>
        </p:nvSpPr>
        <p:spPr>
          <a:xfrm>
            <a:off x="311700" y="445025"/>
            <a:ext cx="8520600" cy="6132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s" sz="2400"/>
              <a:t>14.8 </a:t>
            </a:r>
            <a:r>
              <a:rPr lang="es" sz="2400"/>
              <a:t>Análisis</a:t>
            </a:r>
            <a:r>
              <a:rPr lang="es" sz="2400"/>
              <a:t> contrastaciòn de lo esperado y lo sucedido</a:t>
            </a:r>
            <a:endParaRPr sz="2400"/>
          </a:p>
        </p:txBody>
      </p:sp>
      <p:sp>
        <p:nvSpPr>
          <p:cNvPr id="369" name="Google Shape;369;p57"/>
          <p:cNvSpPr txBox="1"/>
          <p:nvPr>
            <p:ph idx="1" type="body"/>
          </p:nvPr>
        </p:nvSpPr>
        <p:spPr>
          <a:xfrm>
            <a:off x="311700" y="1194200"/>
            <a:ext cx="8520600" cy="33747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s"/>
              <a:t>Por los sucesos de la pandemia </a:t>
            </a:r>
            <a:r>
              <a:rPr lang="es"/>
              <a:t>faltó</a:t>
            </a:r>
            <a:r>
              <a:rPr lang="es"/>
              <a:t> tiempo durante el presente ciclo escolar </a:t>
            </a:r>
            <a:r>
              <a:rPr lang="es"/>
              <a:t>difundir </a:t>
            </a:r>
            <a:r>
              <a:rPr lang="es"/>
              <a:t> informaciòn en forma presencial y recabar mayor cantidad de datos, puntos de opiniòn, entre otros aspectos .</a:t>
            </a:r>
            <a:endParaRPr/>
          </a:p>
          <a:p>
            <a:pPr indent="0" lvl="0" marL="0" rtl="0" algn="just">
              <a:spcBef>
                <a:spcPts val="1600"/>
              </a:spcBef>
              <a:spcAft>
                <a:spcPts val="1600"/>
              </a:spcAft>
              <a:buNone/>
            </a:pPr>
            <a:r>
              <a:rPr lang="es"/>
              <a:t>Referente al  grupo 5010 demostro interes y participaciòn durante el proceso de la realizaciòn del proyecto</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58"/>
          <p:cNvSpPr txBox="1"/>
          <p:nvPr>
            <p:ph type="title"/>
          </p:nvPr>
        </p:nvSpPr>
        <p:spPr>
          <a:xfrm>
            <a:off x="311700" y="445025"/>
            <a:ext cx="8520600" cy="6132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s" sz="2400"/>
              <a:t>14.9 Toma de </a:t>
            </a:r>
            <a:r>
              <a:rPr lang="es" sz="2400"/>
              <a:t>decisiones</a:t>
            </a:r>
            <a:endParaRPr sz="2400"/>
          </a:p>
        </p:txBody>
      </p:sp>
      <p:sp>
        <p:nvSpPr>
          <p:cNvPr id="375" name="Google Shape;375;p58"/>
          <p:cNvSpPr txBox="1"/>
          <p:nvPr>
            <p:ph idx="1" type="body"/>
          </p:nvPr>
        </p:nvSpPr>
        <p:spPr>
          <a:xfrm>
            <a:off x="311700" y="1158575"/>
            <a:ext cx="8520600" cy="3397200"/>
          </a:xfrm>
          <a:prstGeom prst="rect">
            <a:avLst/>
          </a:prstGeom>
        </p:spPr>
        <p:txBody>
          <a:bodyPr anchorCtr="0" anchor="t" bIns="91425" lIns="91425" spcFirstLastPara="1" rIns="91425" wrap="square" tIns="91425">
            <a:noAutofit/>
          </a:bodyPr>
          <a:lstStyle/>
          <a:p>
            <a:pPr indent="0" lvl="0" marL="0" rtl="0" algn="just">
              <a:spcBef>
                <a:spcPts val="0"/>
              </a:spcBef>
              <a:spcAft>
                <a:spcPts val="1600"/>
              </a:spcAft>
              <a:buNone/>
            </a:pPr>
            <a:r>
              <a:rPr lang="es"/>
              <a:t>Ninguna</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59"/>
          <p:cNvSpPr txBox="1"/>
          <p:nvPr>
            <p:ph type="title"/>
          </p:nvPr>
        </p:nvSpPr>
        <p:spPr>
          <a:xfrm>
            <a:off x="311700" y="11308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2800"/>
              <a:t>14.1 Actividad por asignatura de la fase de desarrollo</a:t>
            </a:r>
            <a:endParaRPr sz="2800"/>
          </a:p>
        </p:txBody>
      </p:sp>
      <p:sp>
        <p:nvSpPr>
          <p:cNvPr id="381" name="Google Shape;381;p59"/>
          <p:cNvSpPr txBox="1"/>
          <p:nvPr>
            <p:ph idx="1" type="body"/>
          </p:nvPr>
        </p:nvSpPr>
        <p:spPr>
          <a:xfrm>
            <a:off x="311700" y="2695675"/>
            <a:ext cx="8341800" cy="33972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AutoNum type="arabicPeriod"/>
            </a:pPr>
            <a:r>
              <a:rPr lang="es"/>
              <a:t>¿Por qué etiquetar?</a:t>
            </a:r>
            <a:endParaRPr/>
          </a:p>
          <a:p>
            <a:pPr indent="-317500" lvl="0" marL="457200" rtl="0" algn="l">
              <a:spcBef>
                <a:spcPts val="0"/>
              </a:spcBef>
              <a:spcAft>
                <a:spcPts val="0"/>
              </a:spcAft>
              <a:buSzPts val="1400"/>
              <a:buAutoNum type="arabicPeriod"/>
            </a:pPr>
            <a:r>
              <a:rPr lang="es"/>
              <a:t>Que el alumno comprenda el significado de cada una de las leyendas, así como la cantidad de sellos dentro del nuevo etiquetado de alimentos</a:t>
            </a:r>
            <a:endParaRPr/>
          </a:p>
          <a:p>
            <a:pPr indent="-317500" lvl="0" marL="457200" rtl="0" algn="l">
              <a:spcBef>
                <a:spcPts val="0"/>
              </a:spcBef>
              <a:spcAft>
                <a:spcPts val="0"/>
              </a:spcAft>
              <a:buSzPts val="1400"/>
              <a:buAutoNum type="arabicPeriod"/>
            </a:pPr>
            <a:r>
              <a:rPr lang="es"/>
              <a:t>5° de preparatoria</a:t>
            </a:r>
            <a:endParaRPr/>
          </a:p>
          <a:p>
            <a:pPr indent="-317500" lvl="0" marL="457200" rtl="0" algn="l">
              <a:spcBef>
                <a:spcPts val="0"/>
              </a:spcBef>
              <a:spcAft>
                <a:spcPts val="0"/>
              </a:spcAft>
              <a:buSzPts val="1400"/>
              <a:buAutoNum type="arabicPeriod"/>
            </a:pPr>
            <a:r>
              <a:rPr lang="es"/>
              <a:t>Del 28 de marzo al 1° de abril del 2022</a:t>
            </a:r>
            <a:endParaRPr/>
          </a:p>
        </p:txBody>
      </p:sp>
      <p:sp>
        <p:nvSpPr>
          <p:cNvPr id="382" name="Google Shape;382;p59"/>
          <p:cNvSpPr txBox="1"/>
          <p:nvPr/>
        </p:nvSpPr>
        <p:spPr>
          <a:xfrm>
            <a:off x="372025" y="242625"/>
            <a:ext cx="83418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2500">
                <a:latin typeface="Old Standard TT"/>
                <a:ea typeface="Old Standard TT"/>
                <a:cs typeface="Old Standard TT"/>
                <a:sym typeface="Old Standard TT"/>
              </a:rPr>
              <a:t>Educación para la Salud</a:t>
            </a:r>
            <a:endParaRPr sz="2500">
              <a:latin typeface="Old Standard TT"/>
              <a:ea typeface="Old Standard TT"/>
              <a:cs typeface="Old Standard TT"/>
              <a:sym typeface="Old Standard TT"/>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60"/>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14.2 EPS</a:t>
            </a:r>
            <a:endParaRPr/>
          </a:p>
        </p:txBody>
      </p:sp>
      <p:sp>
        <p:nvSpPr>
          <p:cNvPr id="388" name="Google Shape;388;p60"/>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100"/>
              <a:t>Temas o conceptos:</a:t>
            </a:r>
            <a:endParaRPr sz="1100"/>
          </a:p>
          <a:p>
            <a:pPr indent="0" lvl="0" marL="0" rtl="0" algn="l">
              <a:spcBef>
                <a:spcPts val="1600"/>
              </a:spcBef>
              <a:spcAft>
                <a:spcPts val="0"/>
              </a:spcAft>
              <a:buClr>
                <a:schemeClr val="dk1"/>
              </a:buClr>
              <a:buSzPts val="1100"/>
              <a:buFont typeface="Arial"/>
              <a:buNone/>
            </a:pPr>
            <a:r>
              <a:rPr lang="es" sz="1100"/>
              <a:t> Unidad 2. Estilos de vida como medida de prevención de las principales causas de morbilidad y mortalidad en México</a:t>
            </a:r>
            <a:endParaRPr sz="1100"/>
          </a:p>
          <a:p>
            <a:pPr indent="0" lvl="0" marL="0" rtl="0" algn="l">
              <a:spcBef>
                <a:spcPts val="1600"/>
              </a:spcBef>
              <a:spcAft>
                <a:spcPts val="0"/>
              </a:spcAft>
              <a:buNone/>
            </a:pPr>
            <a:r>
              <a:rPr lang="es" sz="1100"/>
              <a:t>Unidad 3. Prácticas saludables como medida de prevención de los principales problemas de salud en la adolescencia en México</a:t>
            </a:r>
            <a:endParaRPr sz="1100"/>
          </a:p>
          <a:p>
            <a:pPr indent="0" lvl="0" marL="0" rtl="0" algn="l">
              <a:spcBef>
                <a:spcPts val="1600"/>
              </a:spcBef>
              <a:spcAft>
                <a:spcPts val="0"/>
              </a:spcAft>
              <a:buNone/>
            </a:pPr>
            <a:r>
              <a:rPr lang="es" sz="1100"/>
              <a:t>Fuentes de apoyo:</a:t>
            </a:r>
            <a:endParaRPr sz="1100"/>
          </a:p>
          <a:p>
            <a:pPr indent="0" lvl="0" marL="0" rtl="0" algn="l">
              <a:spcBef>
                <a:spcPts val="1600"/>
              </a:spcBef>
              <a:spcAft>
                <a:spcPts val="0"/>
              </a:spcAft>
              <a:buNone/>
            </a:pPr>
            <a:r>
              <a:rPr lang="es" sz="1100"/>
              <a:t>S/A. (2020). Todo lo que debes saber sobre el nuevo etiquetado de advertencia. 5 de abril del 2022, de El Poder del Consumidor Sitio web: https://elpoderdelconsumidor.org/2020/05/todo-lo-que-debes-saber-sobre-el-nuevo-etiquetado-de-advertencia/</a:t>
            </a:r>
            <a:endParaRPr sz="1100"/>
          </a:p>
          <a:p>
            <a:pPr indent="0" lvl="0" marL="0" rtl="0" algn="l">
              <a:spcBef>
                <a:spcPts val="1600"/>
              </a:spcBef>
              <a:spcAft>
                <a:spcPts val="0"/>
              </a:spcAft>
              <a:buNone/>
            </a:pPr>
            <a:r>
              <a:rPr lang="es" sz="1100"/>
              <a:t>S/A. (2021). Etiquetado frontal de advertencia en México: un paso adelante para combatir la epidemia de obesidad y diabetes y fortalecer nuestro sistema inmune. 5 de abril del 2021, de Alianza por la salud alimentaria Sitio web: https://etiquetadosclaros.org/wp-content/uploads/2020/12/Hoja-informativa-_Etiquetado-frontal-de-advertencia-en-Me-xico.-Alianza-por-la-Salud-Alimentaria_Octubre-2020..pdf</a:t>
            </a:r>
            <a:endParaRPr sz="1100"/>
          </a:p>
          <a:p>
            <a:pPr indent="0" lvl="0" marL="0" rtl="0" algn="l">
              <a:spcBef>
                <a:spcPts val="1600"/>
              </a:spcBef>
              <a:spcAft>
                <a:spcPts val="0"/>
              </a:spcAft>
              <a:buNone/>
            </a:pPr>
            <a:r>
              <a:rPr lang="es" sz="1100"/>
              <a:t>S/A. (2021). Etiquetado de advertencia. Abril 5, 2022, de Alianza por la salud alimentaria Sitio web: https://etiquetadosclaros.org/corta-por-lo-sano/</a:t>
            </a:r>
            <a:endParaRPr sz="1100"/>
          </a:p>
          <a:p>
            <a:pPr indent="0" lvl="0" marL="0" rtl="0" algn="l">
              <a:spcBef>
                <a:spcPts val="1600"/>
              </a:spcBef>
              <a:spcAft>
                <a:spcPts val="0"/>
              </a:spcAft>
              <a:buNone/>
            </a:pPr>
            <a:r>
              <a:t/>
            </a:r>
            <a:endParaRPr sz="1100"/>
          </a:p>
          <a:p>
            <a:pPr indent="0" lvl="0" marL="0" rtl="0" algn="l">
              <a:spcBef>
                <a:spcPts val="1600"/>
              </a:spcBef>
              <a:spcAft>
                <a:spcPts val="0"/>
              </a:spcAft>
              <a:buClr>
                <a:schemeClr val="dk1"/>
              </a:buClr>
              <a:buSzPts val="1100"/>
              <a:buFont typeface="Arial"/>
              <a:buNone/>
            </a:pPr>
            <a:r>
              <a:t/>
            </a:r>
            <a:endParaRPr sz="1100"/>
          </a:p>
          <a:p>
            <a:pPr indent="0" lvl="0" marL="0" rtl="0" algn="l">
              <a:spcBef>
                <a:spcPts val="1600"/>
              </a:spcBef>
              <a:spcAft>
                <a:spcPts val="0"/>
              </a:spcAft>
              <a:buClr>
                <a:schemeClr val="dk1"/>
              </a:buClr>
              <a:buSzPts val="1100"/>
              <a:buFont typeface="Arial"/>
              <a:buNone/>
            </a:pPr>
            <a:r>
              <a:t/>
            </a:r>
            <a:endParaRPr sz="1100"/>
          </a:p>
          <a:p>
            <a:pPr indent="0" lvl="0" marL="0" rtl="0" algn="l">
              <a:spcBef>
                <a:spcPts val="1600"/>
              </a:spcBef>
              <a:spcAft>
                <a:spcPts val="1600"/>
              </a:spcAft>
              <a:buNone/>
            </a:pPr>
            <a:r>
              <a:t/>
            </a:r>
            <a:endParaRPr sz="11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61"/>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14.3 Justificación de la Actividad</a:t>
            </a:r>
            <a:endParaRPr/>
          </a:p>
        </p:txBody>
      </p:sp>
      <p:sp>
        <p:nvSpPr>
          <p:cNvPr id="394" name="Google Shape;394;p61"/>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s"/>
              <a:t>Es importante para la realización de este proyecto, que los alumnos entiendan el significado de los sellos, de los octágonos, así como de las leyendas sobre exceso de algún determinado nutriente, para ello deben documentarse sobre cuándo inició este nuevo etiquetado y con base en qué le son asignados dichos sellos a los productos alimenticios.</a:t>
            </a:r>
            <a:endParaRPr/>
          </a:p>
        </p:txBody>
      </p:sp>
      <p:sp>
        <p:nvSpPr>
          <p:cNvPr id="395" name="Google Shape;395;p61"/>
          <p:cNvSpPr txBox="1"/>
          <p:nvPr/>
        </p:nvSpPr>
        <p:spPr>
          <a:xfrm>
            <a:off x="323500" y="194100"/>
            <a:ext cx="184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a:latin typeface="Old Standard TT"/>
                <a:ea typeface="Old Standard TT"/>
                <a:cs typeface="Old Standard TT"/>
                <a:sym typeface="Old Standard TT"/>
              </a:rPr>
              <a:t>EPS</a:t>
            </a:r>
            <a:endParaRPr>
              <a:latin typeface="Old Standard TT"/>
              <a:ea typeface="Old Standard TT"/>
              <a:cs typeface="Old Standard TT"/>
              <a:sym typeface="Old Standard T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7"/>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Objetivo General</a:t>
            </a:r>
            <a:endParaRPr/>
          </a:p>
        </p:txBody>
      </p:sp>
      <p:sp>
        <p:nvSpPr>
          <p:cNvPr id="84" name="Google Shape;84;p17"/>
          <p:cNvSpPr txBox="1"/>
          <p:nvPr>
            <p:ph idx="1" type="body"/>
          </p:nvPr>
        </p:nvSpPr>
        <p:spPr>
          <a:xfrm>
            <a:off x="311700" y="1171675"/>
            <a:ext cx="8034300" cy="3397200"/>
          </a:xfrm>
          <a:prstGeom prst="rect">
            <a:avLst/>
          </a:prstGeom>
        </p:spPr>
        <p:txBody>
          <a:bodyPr anchorCtr="0" anchor="t" bIns="91425" lIns="91425" spcFirstLastPara="1" rIns="91425" wrap="square" tIns="91425">
            <a:noAutofit/>
          </a:bodyPr>
          <a:lstStyle/>
          <a:p>
            <a:pPr indent="0" lvl="0" marL="457200" rtl="0" algn="just">
              <a:spcBef>
                <a:spcPts val="0"/>
              </a:spcBef>
              <a:spcAft>
                <a:spcPts val="0"/>
              </a:spcAft>
              <a:buClr>
                <a:schemeClr val="dk1"/>
              </a:buClr>
              <a:buSzPts val="1100"/>
              <a:buFont typeface="Arial"/>
              <a:buNone/>
            </a:pPr>
            <a:r>
              <a:rPr lang="es" sz="1800"/>
              <a:t>Que el alumno reflexione sobre el consumo de alimentos y bebidas procesadas,  una vez que analice el etiquetado de los productos, para así procurar una mejor calidad nutricia en su alimentación y con ello contar con un mejor estado de salud.</a:t>
            </a:r>
            <a:endParaRPr sz="1800"/>
          </a:p>
          <a:p>
            <a:pPr indent="0" lvl="0" marL="457200" rtl="0" algn="l">
              <a:spcBef>
                <a:spcPts val="1600"/>
              </a:spcBef>
              <a:spcAft>
                <a:spcPts val="0"/>
              </a:spcAft>
              <a:buClr>
                <a:schemeClr val="dk1"/>
              </a:buClr>
              <a:buSzPts val="1100"/>
              <a:buFont typeface="Arial"/>
              <a:buNone/>
            </a:pPr>
            <a:r>
              <a:t/>
            </a:r>
            <a:endParaRPr sz="1800"/>
          </a:p>
          <a:p>
            <a:pPr indent="0" lvl="0" marL="457200" rtl="0" algn="l">
              <a:spcBef>
                <a:spcPts val="1600"/>
              </a:spcBef>
              <a:spcAft>
                <a:spcPts val="1600"/>
              </a:spcAft>
              <a:buNone/>
            </a:pPr>
            <a:r>
              <a:t/>
            </a:r>
            <a:endParaRPr sz="18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62"/>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14.4 Descripción de apertura de la actividad</a:t>
            </a:r>
            <a:endParaRPr/>
          </a:p>
        </p:txBody>
      </p:sp>
      <p:sp>
        <p:nvSpPr>
          <p:cNvPr id="401" name="Google Shape;401;p62"/>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AutoNum type="arabicPeriod"/>
            </a:pPr>
            <a:r>
              <a:rPr lang="es"/>
              <a:t>Se les asignarán diversos artículos a los alumnos para que realicen su lectura</a:t>
            </a:r>
            <a:endParaRPr/>
          </a:p>
          <a:p>
            <a:pPr indent="-317500" lvl="0" marL="457200" rtl="0" algn="l">
              <a:spcBef>
                <a:spcPts val="0"/>
              </a:spcBef>
              <a:spcAft>
                <a:spcPts val="0"/>
              </a:spcAft>
              <a:buSzPts val="1400"/>
              <a:buAutoNum type="arabicPeriod"/>
            </a:pPr>
            <a:r>
              <a:rPr lang="es"/>
              <a:t>Elaborarán un resumen con la información más relevante</a:t>
            </a:r>
            <a:endParaRPr/>
          </a:p>
          <a:p>
            <a:pPr indent="0" lvl="0" marL="457200" rtl="0" algn="l">
              <a:spcBef>
                <a:spcPts val="1600"/>
              </a:spcBef>
              <a:spcAft>
                <a:spcPts val="0"/>
              </a:spcAft>
              <a:buNone/>
            </a:pPr>
            <a:r>
              <a:rPr lang="es"/>
              <a:t>Materiales: Artículos de internet, cuaderno</a:t>
            </a:r>
            <a:endParaRPr/>
          </a:p>
          <a:p>
            <a:pPr indent="0" lvl="0" marL="457200" rtl="0" algn="l">
              <a:spcBef>
                <a:spcPts val="1600"/>
              </a:spcBef>
              <a:spcAft>
                <a:spcPts val="1600"/>
              </a:spcAft>
              <a:buNone/>
            </a:pPr>
            <a:r>
              <a:t/>
            </a:r>
            <a:endParaRPr/>
          </a:p>
        </p:txBody>
      </p:sp>
      <p:sp>
        <p:nvSpPr>
          <p:cNvPr id="402" name="Google Shape;402;p62"/>
          <p:cNvSpPr txBox="1"/>
          <p:nvPr/>
        </p:nvSpPr>
        <p:spPr>
          <a:xfrm>
            <a:off x="242625" y="161750"/>
            <a:ext cx="1601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a:latin typeface="Old Standard TT"/>
                <a:ea typeface="Old Standard TT"/>
                <a:cs typeface="Old Standard TT"/>
                <a:sym typeface="Old Standard TT"/>
              </a:rPr>
              <a:t>EPS</a:t>
            </a:r>
            <a:endParaRPr>
              <a:latin typeface="Old Standard TT"/>
              <a:ea typeface="Old Standard TT"/>
              <a:cs typeface="Old Standard TT"/>
              <a:sym typeface="Old Standard TT"/>
            </a:endParaRPr>
          </a:p>
        </p:txBody>
      </p:sp>
      <p:pic>
        <p:nvPicPr>
          <p:cNvPr id="403" name="Google Shape;403;p62"/>
          <p:cNvPicPr preferRelativeResize="0"/>
          <p:nvPr/>
        </p:nvPicPr>
        <p:blipFill>
          <a:blip r:embed="rId3">
            <a:alphaModFix/>
          </a:blip>
          <a:stretch>
            <a:fillRect/>
          </a:stretch>
        </p:blipFill>
        <p:spPr>
          <a:xfrm>
            <a:off x="3471070" y="2717288"/>
            <a:ext cx="2333875" cy="1851600"/>
          </a:xfrm>
          <a:prstGeom prst="rect">
            <a:avLst/>
          </a:prstGeom>
          <a:noFill/>
          <a:ln>
            <a:noFill/>
          </a:ln>
        </p:spPr>
      </p:pic>
      <p:pic>
        <p:nvPicPr>
          <p:cNvPr id="404" name="Google Shape;404;p62"/>
          <p:cNvPicPr preferRelativeResize="0"/>
          <p:nvPr/>
        </p:nvPicPr>
        <p:blipFill>
          <a:blip r:embed="rId4">
            <a:alphaModFix/>
          </a:blip>
          <a:stretch>
            <a:fillRect/>
          </a:stretch>
        </p:blipFill>
        <p:spPr>
          <a:xfrm>
            <a:off x="6550800" y="1911357"/>
            <a:ext cx="2102700" cy="278482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63"/>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14.5 Descripción del Desarrollo de la Actividad</a:t>
            </a:r>
            <a:endParaRPr/>
          </a:p>
        </p:txBody>
      </p:sp>
      <p:sp>
        <p:nvSpPr>
          <p:cNvPr id="410" name="Google Shape;410;p63"/>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1.Una vez destacados los puntos más importantes de los artículos leídos, los alumnos elaborarán una infografía digital</a:t>
            </a:r>
            <a:endParaRPr/>
          </a:p>
          <a:p>
            <a:pPr indent="0" lvl="0" marL="0" rtl="0" algn="l">
              <a:spcBef>
                <a:spcPts val="1600"/>
              </a:spcBef>
              <a:spcAft>
                <a:spcPts val="0"/>
              </a:spcAft>
              <a:buNone/>
            </a:pPr>
            <a:r>
              <a:rPr lang="es"/>
              <a:t>2. Los alumnos elegirán la aplicación que mejor se adapte a ellos,  para la elaboración de la misma</a:t>
            </a:r>
            <a:endParaRPr/>
          </a:p>
          <a:p>
            <a:pPr indent="0" lvl="0" marL="0" rtl="0" algn="l">
              <a:spcBef>
                <a:spcPts val="1600"/>
              </a:spcBef>
              <a:spcAft>
                <a:spcPts val="0"/>
              </a:spcAft>
              <a:buNone/>
            </a:pPr>
            <a:r>
              <a:rPr lang="es"/>
              <a:t>Materiales: computadora, internet</a:t>
            </a:r>
            <a:endParaRPr/>
          </a:p>
          <a:p>
            <a:pPr indent="0" lvl="0" marL="0" rtl="0" algn="l">
              <a:spcBef>
                <a:spcPts val="1600"/>
              </a:spcBef>
              <a:spcAft>
                <a:spcPts val="1600"/>
              </a:spcAft>
              <a:buNone/>
            </a:pPr>
            <a:r>
              <a:rPr lang="es"/>
              <a:t>Evidencias: dado que estaban en sistema híbrido no hay evidencia del proceso de elaboración.</a:t>
            </a:r>
            <a:endParaRPr/>
          </a:p>
        </p:txBody>
      </p:sp>
      <p:sp>
        <p:nvSpPr>
          <p:cNvPr id="411" name="Google Shape;411;p63"/>
          <p:cNvSpPr txBox="1"/>
          <p:nvPr/>
        </p:nvSpPr>
        <p:spPr>
          <a:xfrm>
            <a:off x="372025" y="161750"/>
            <a:ext cx="1827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a:latin typeface="Old Standard TT"/>
                <a:ea typeface="Old Standard TT"/>
                <a:cs typeface="Old Standard TT"/>
                <a:sym typeface="Old Standard TT"/>
              </a:rPr>
              <a:t>EPS</a:t>
            </a:r>
            <a:endParaRPr>
              <a:latin typeface="Old Standard TT"/>
              <a:ea typeface="Old Standard TT"/>
              <a:cs typeface="Old Standard TT"/>
              <a:sym typeface="Old Standard TT"/>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64"/>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14.6 Descripción del cierre de la actividad</a:t>
            </a:r>
            <a:endParaRPr/>
          </a:p>
        </p:txBody>
      </p:sp>
      <p:sp>
        <p:nvSpPr>
          <p:cNvPr id="417" name="Google Shape;417;p64"/>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AutoNum type="arabicPeriod"/>
            </a:pPr>
            <a:r>
              <a:rPr lang="es"/>
              <a:t>Cada alumno presentará su infografía en formato digital </a:t>
            </a:r>
            <a:endParaRPr/>
          </a:p>
          <a:p>
            <a:pPr indent="0" lvl="0" marL="457200" rtl="0" algn="l">
              <a:spcBef>
                <a:spcPts val="1600"/>
              </a:spcBef>
              <a:spcAft>
                <a:spcPts val="1600"/>
              </a:spcAft>
              <a:buNone/>
            </a:pPr>
            <a:r>
              <a:rPr lang="es"/>
              <a:t>Material: computadora e internet</a:t>
            </a:r>
            <a:endParaRPr/>
          </a:p>
        </p:txBody>
      </p:sp>
      <p:sp>
        <p:nvSpPr>
          <p:cNvPr id="418" name="Google Shape;418;p64"/>
          <p:cNvSpPr txBox="1"/>
          <p:nvPr/>
        </p:nvSpPr>
        <p:spPr>
          <a:xfrm>
            <a:off x="355850" y="97050"/>
            <a:ext cx="109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a:latin typeface="Old Standard TT"/>
                <a:ea typeface="Old Standard TT"/>
                <a:cs typeface="Old Standard TT"/>
                <a:sym typeface="Old Standard TT"/>
              </a:rPr>
              <a:t>EPS</a:t>
            </a:r>
            <a:endParaRPr>
              <a:latin typeface="Old Standard TT"/>
              <a:ea typeface="Old Standard TT"/>
              <a:cs typeface="Old Standard TT"/>
              <a:sym typeface="Old Standard TT"/>
            </a:endParaRPr>
          </a:p>
        </p:txBody>
      </p:sp>
      <p:pic>
        <p:nvPicPr>
          <p:cNvPr id="419" name="Google Shape;419;p64"/>
          <p:cNvPicPr preferRelativeResize="0"/>
          <p:nvPr/>
        </p:nvPicPr>
        <p:blipFill>
          <a:blip r:embed="rId3">
            <a:alphaModFix/>
          </a:blip>
          <a:stretch>
            <a:fillRect/>
          </a:stretch>
        </p:blipFill>
        <p:spPr>
          <a:xfrm>
            <a:off x="2671420" y="2167370"/>
            <a:ext cx="1800325" cy="2645525"/>
          </a:xfrm>
          <a:prstGeom prst="rect">
            <a:avLst/>
          </a:prstGeom>
          <a:noFill/>
          <a:ln>
            <a:noFill/>
          </a:ln>
        </p:spPr>
      </p:pic>
      <p:pic>
        <p:nvPicPr>
          <p:cNvPr id="420" name="Google Shape;420;p64"/>
          <p:cNvPicPr preferRelativeResize="0"/>
          <p:nvPr/>
        </p:nvPicPr>
        <p:blipFill>
          <a:blip r:embed="rId4">
            <a:alphaModFix/>
          </a:blip>
          <a:stretch>
            <a:fillRect/>
          </a:stretch>
        </p:blipFill>
        <p:spPr>
          <a:xfrm>
            <a:off x="5461145" y="1150425"/>
            <a:ext cx="1460256" cy="3840676"/>
          </a:xfrm>
          <a:prstGeom prst="rect">
            <a:avLst/>
          </a:prstGeom>
          <a:noFill/>
          <a:ln>
            <a:noFill/>
          </a:ln>
        </p:spPr>
      </p:pic>
      <p:pic>
        <p:nvPicPr>
          <p:cNvPr id="421" name="Google Shape;421;p64"/>
          <p:cNvPicPr preferRelativeResize="0"/>
          <p:nvPr/>
        </p:nvPicPr>
        <p:blipFill>
          <a:blip r:embed="rId5">
            <a:alphaModFix/>
          </a:blip>
          <a:stretch>
            <a:fillRect/>
          </a:stretch>
        </p:blipFill>
        <p:spPr>
          <a:xfrm>
            <a:off x="7283200" y="1150425"/>
            <a:ext cx="1550275" cy="384067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65"/>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2900"/>
              <a:t>14.7Descripción de lo que se hará con los resultados</a:t>
            </a:r>
            <a:endParaRPr sz="2900"/>
          </a:p>
        </p:txBody>
      </p:sp>
      <p:sp>
        <p:nvSpPr>
          <p:cNvPr id="427" name="Google Shape;427;p65"/>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s"/>
              <a:t>Las infografías digitales servirán como fundamento para la elaboración del producto final, el cual será una infografía impresa con el contenido del significado de los sellos así como las gráficas y datos obtenidos en la aplicación de las encuestas</a:t>
            </a:r>
            <a:endParaRPr/>
          </a:p>
        </p:txBody>
      </p:sp>
      <p:sp>
        <p:nvSpPr>
          <p:cNvPr id="428" name="Google Shape;428;p65"/>
          <p:cNvSpPr txBox="1"/>
          <p:nvPr/>
        </p:nvSpPr>
        <p:spPr>
          <a:xfrm>
            <a:off x="339675" y="97050"/>
            <a:ext cx="1617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a:latin typeface="Old Standard TT"/>
                <a:ea typeface="Old Standard TT"/>
                <a:cs typeface="Old Standard TT"/>
                <a:sym typeface="Old Standard TT"/>
              </a:rPr>
              <a:t>EPS</a:t>
            </a:r>
            <a:endParaRPr>
              <a:latin typeface="Old Standard TT"/>
              <a:ea typeface="Old Standard TT"/>
              <a:cs typeface="Old Standard TT"/>
              <a:sym typeface="Old Standard TT"/>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66"/>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2800"/>
              <a:t>14.8 Análisis. Contraste de lo esperado y lo sucedido</a:t>
            </a:r>
            <a:endParaRPr sz="2800"/>
          </a:p>
        </p:txBody>
      </p:sp>
      <p:sp>
        <p:nvSpPr>
          <p:cNvPr id="434" name="Google Shape;434;p66"/>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s"/>
              <a:t>Todos los alumnos hicieron un buen trabajo a partir de las lecturas realizadas, logrando así infografías digitales claras y explícitas</a:t>
            </a:r>
            <a:endParaRPr/>
          </a:p>
        </p:txBody>
      </p:sp>
      <p:sp>
        <p:nvSpPr>
          <p:cNvPr id="435" name="Google Shape;435;p66"/>
          <p:cNvSpPr txBox="1"/>
          <p:nvPr/>
        </p:nvSpPr>
        <p:spPr>
          <a:xfrm>
            <a:off x="339675" y="113225"/>
            <a:ext cx="211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a:latin typeface="Old Standard TT"/>
                <a:ea typeface="Old Standard TT"/>
                <a:cs typeface="Old Standard TT"/>
                <a:sym typeface="Old Standard TT"/>
              </a:rPr>
              <a:t>EPS</a:t>
            </a:r>
            <a:endParaRPr>
              <a:latin typeface="Old Standard TT"/>
              <a:ea typeface="Old Standard TT"/>
              <a:cs typeface="Old Standard TT"/>
              <a:sym typeface="Old Standard TT"/>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67"/>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14.9 Toma de decisiones</a:t>
            </a:r>
            <a:endParaRPr/>
          </a:p>
        </p:txBody>
      </p:sp>
      <p:sp>
        <p:nvSpPr>
          <p:cNvPr id="441" name="Google Shape;441;p67"/>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s"/>
              <a:t>No hubo</a:t>
            </a:r>
            <a:endParaRPr/>
          </a:p>
        </p:txBody>
      </p:sp>
      <p:sp>
        <p:nvSpPr>
          <p:cNvPr id="442" name="Google Shape;442;p67"/>
          <p:cNvSpPr txBox="1"/>
          <p:nvPr/>
        </p:nvSpPr>
        <p:spPr>
          <a:xfrm>
            <a:off x="339675" y="113225"/>
            <a:ext cx="1746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a:latin typeface="Old Standard TT"/>
                <a:ea typeface="Old Standard TT"/>
                <a:cs typeface="Old Standard TT"/>
                <a:sym typeface="Old Standard TT"/>
              </a:rPr>
              <a:t>EPS</a:t>
            </a:r>
            <a:endParaRPr>
              <a:latin typeface="Old Standard TT"/>
              <a:ea typeface="Old Standard TT"/>
              <a:cs typeface="Old Standard TT"/>
              <a:sym typeface="Old Standard TT"/>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68"/>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14.1 Estéticas</a:t>
            </a:r>
            <a:endParaRPr/>
          </a:p>
        </p:txBody>
      </p:sp>
      <p:sp>
        <p:nvSpPr>
          <p:cNvPr id="448" name="Google Shape;448;p68"/>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A</a:t>
            </a:r>
            <a:r>
              <a:rPr lang="es"/>
              <a:t>ctividad por cada asignatura de la fase de desarrollo del proyecto.</a:t>
            </a:r>
            <a:endParaRPr/>
          </a:p>
          <a:p>
            <a:pPr indent="0" lvl="0" marL="0" rtl="0" algn="l">
              <a:spcBef>
                <a:spcPts val="1600"/>
              </a:spcBef>
              <a:spcAft>
                <a:spcPts val="0"/>
              </a:spcAft>
              <a:buClr>
                <a:schemeClr val="dk1"/>
              </a:buClr>
              <a:buSzPts val="1100"/>
              <a:buFont typeface="Arial"/>
              <a:buNone/>
            </a:pPr>
            <a:r>
              <a:rPr b="1" lang="es"/>
              <a:t>ESTRATEGIAS DE COMPOSICIÒN</a:t>
            </a:r>
            <a:endParaRPr b="1"/>
          </a:p>
          <a:p>
            <a:pPr indent="0" lvl="0" marL="0" rtl="0" algn="l">
              <a:spcBef>
                <a:spcPts val="1600"/>
              </a:spcBef>
              <a:spcAft>
                <a:spcPts val="0"/>
              </a:spcAft>
              <a:buClr>
                <a:schemeClr val="dk1"/>
              </a:buClr>
              <a:buSzPts val="1100"/>
              <a:buFont typeface="Arial"/>
              <a:buNone/>
            </a:pPr>
            <a:r>
              <a:rPr lang="es"/>
              <a:t>El alumno conocerà y analizarà los diferentes tipos de composiciòn para entender la forma en que impactan visualmente y entender la importancia que tienen en nuestras </a:t>
            </a:r>
            <a:r>
              <a:rPr lang="es"/>
              <a:t>decisiones</a:t>
            </a:r>
            <a:r>
              <a:rPr lang="es"/>
              <a:t> al elegir los alimentos.</a:t>
            </a:r>
            <a:endParaRPr/>
          </a:p>
          <a:p>
            <a:pPr indent="0" lvl="0" marL="0" rtl="0" algn="l">
              <a:spcBef>
                <a:spcPts val="1600"/>
              </a:spcBef>
              <a:spcAft>
                <a:spcPts val="0"/>
              </a:spcAft>
              <a:buClr>
                <a:schemeClr val="dk1"/>
              </a:buClr>
              <a:buSzPts val="1100"/>
              <a:buFont typeface="Arial"/>
              <a:buNone/>
            </a:pPr>
            <a:r>
              <a:rPr lang="es"/>
              <a:t>Este proyecto serà llevado a cabo por los alumnos de 5o grado de preparatoria.</a:t>
            </a:r>
            <a:endParaRPr/>
          </a:p>
          <a:p>
            <a:pPr indent="0" lvl="0" marL="0" rtl="0" algn="l">
              <a:spcBef>
                <a:spcPts val="1600"/>
              </a:spcBef>
              <a:spcAft>
                <a:spcPts val="0"/>
              </a:spcAft>
              <a:buClr>
                <a:schemeClr val="dk1"/>
              </a:buClr>
              <a:buSzPts val="1100"/>
              <a:buFont typeface="Arial"/>
              <a:buNone/>
            </a:pPr>
            <a:r>
              <a:rPr lang="es"/>
              <a:t>Del 28 de marzo al 1o de abril. </a:t>
            </a:r>
            <a:endParaRPr/>
          </a:p>
          <a:p>
            <a:pPr indent="0" lvl="0" marL="0" rtl="0" algn="l">
              <a:spcBef>
                <a:spcPts val="1600"/>
              </a:spcBef>
              <a:spcAft>
                <a:spcPts val="0"/>
              </a:spcAft>
              <a:buClr>
                <a:schemeClr val="dk1"/>
              </a:buClr>
              <a:buSzPts val="1100"/>
              <a:buFont typeface="Arial"/>
              <a:buNone/>
            </a:pPr>
            <a:r>
              <a:t/>
            </a:r>
            <a:endParaRPr/>
          </a:p>
          <a:p>
            <a:pPr indent="0" lvl="0" marL="0" rtl="0" algn="l">
              <a:spcBef>
                <a:spcPts val="1600"/>
              </a:spcBef>
              <a:spcAft>
                <a:spcPts val="0"/>
              </a:spcAft>
              <a:buClr>
                <a:schemeClr val="dk1"/>
              </a:buClr>
              <a:buSzPts val="1100"/>
              <a:buFont typeface="Arial"/>
              <a:buNone/>
            </a:pPr>
            <a:r>
              <a:t/>
            </a:r>
            <a:endParaRPr/>
          </a:p>
          <a:p>
            <a:pPr indent="0" lvl="0" marL="0" rtl="0" algn="l">
              <a:spcBef>
                <a:spcPts val="1600"/>
              </a:spcBef>
              <a:spcAft>
                <a:spcPts val="0"/>
              </a:spcAft>
              <a:buClr>
                <a:schemeClr val="dk1"/>
              </a:buClr>
              <a:buSzPts val="1100"/>
              <a:buFont typeface="Arial"/>
              <a:buNone/>
            </a:pPr>
            <a:r>
              <a:t/>
            </a:r>
            <a:endParaRPr/>
          </a:p>
          <a:p>
            <a:pPr indent="0" lvl="0" marL="0" rtl="0" algn="l">
              <a:spcBef>
                <a:spcPts val="1600"/>
              </a:spcBef>
              <a:spcAft>
                <a:spcPts val="1600"/>
              </a:spcAft>
              <a:buNone/>
            </a:pPr>
            <a:r>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69"/>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14.2 </a:t>
            </a:r>
            <a:r>
              <a:rPr b="1" lang="es" sz="2800"/>
              <a:t>Temas y conceptos</a:t>
            </a:r>
            <a:endParaRPr sz="4500"/>
          </a:p>
        </p:txBody>
      </p:sp>
      <p:sp>
        <p:nvSpPr>
          <p:cNvPr id="454" name="Google Shape;454;p69"/>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s" sz="1200"/>
              <a:t>Unidad 1:</a:t>
            </a:r>
            <a:r>
              <a:rPr lang="es" sz="1200"/>
              <a:t> Estrategias de composiciòn.</a:t>
            </a:r>
            <a:endParaRPr sz="1200"/>
          </a:p>
          <a:p>
            <a:pPr indent="0" lvl="0" marL="0" rtl="0" algn="l">
              <a:lnSpc>
                <a:spcPct val="100000"/>
              </a:lnSpc>
              <a:spcBef>
                <a:spcPts val="1600"/>
              </a:spcBef>
              <a:spcAft>
                <a:spcPts val="0"/>
              </a:spcAft>
              <a:buNone/>
            </a:pPr>
            <a:r>
              <a:rPr i="1" lang="es" sz="1200"/>
              <a:t>Unidad 2:</a:t>
            </a:r>
            <a:r>
              <a:rPr lang="es" sz="1200"/>
              <a:t> Cualidades relevantes del color.</a:t>
            </a:r>
            <a:endParaRPr sz="1200"/>
          </a:p>
          <a:p>
            <a:pPr indent="0" lvl="0" marL="0" rtl="0" algn="l">
              <a:lnSpc>
                <a:spcPct val="100000"/>
              </a:lnSpc>
              <a:spcBef>
                <a:spcPts val="0"/>
              </a:spcBef>
              <a:spcAft>
                <a:spcPts val="0"/>
              </a:spcAft>
              <a:buNone/>
            </a:pPr>
            <a:r>
              <a:rPr lang="es" sz="1200"/>
              <a:t>                Armonìas.</a:t>
            </a:r>
            <a:endParaRPr sz="1200"/>
          </a:p>
          <a:p>
            <a:pPr indent="0" lvl="0" marL="0" rtl="0" algn="l">
              <a:lnSpc>
                <a:spcPct val="100000"/>
              </a:lnSpc>
              <a:spcBef>
                <a:spcPts val="0"/>
              </a:spcBef>
              <a:spcAft>
                <a:spcPts val="0"/>
              </a:spcAft>
              <a:buNone/>
            </a:pPr>
            <a:r>
              <a:rPr lang="es" sz="1200"/>
              <a:t>                Contrastes.</a:t>
            </a:r>
            <a:endParaRPr sz="1200"/>
          </a:p>
          <a:p>
            <a:pPr indent="0" lvl="0" marL="0" rtl="0" algn="l">
              <a:lnSpc>
                <a:spcPct val="100000"/>
              </a:lnSpc>
              <a:spcBef>
                <a:spcPts val="0"/>
              </a:spcBef>
              <a:spcAft>
                <a:spcPts val="0"/>
              </a:spcAft>
              <a:buNone/>
            </a:pPr>
            <a:r>
              <a:t/>
            </a:r>
            <a:endParaRPr sz="1200"/>
          </a:p>
          <a:p>
            <a:pPr indent="0" lvl="0" marL="0" rtl="0" algn="l">
              <a:lnSpc>
                <a:spcPct val="100000"/>
              </a:lnSpc>
              <a:spcBef>
                <a:spcPts val="0"/>
              </a:spcBef>
              <a:spcAft>
                <a:spcPts val="0"/>
              </a:spcAft>
              <a:buClr>
                <a:schemeClr val="dk1"/>
              </a:buClr>
              <a:buSzPts val="1100"/>
              <a:buFont typeface="Arial"/>
              <a:buNone/>
            </a:pPr>
            <a:r>
              <a:t/>
            </a:r>
            <a:endParaRPr sz="1200"/>
          </a:p>
          <a:p>
            <a:pPr indent="0" lvl="0" marL="0" rtl="0" algn="l">
              <a:spcBef>
                <a:spcPts val="0"/>
              </a:spcBef>
              <a:spcAft>
                <a:spcPts val="0"/>
              </a:spcAft>
              <a:buNone/>
            </a:pPr>
            <a:r>
              <a:rPr b="1" lang="es" sz="1200"/>
              <a:t>Fuentes de apoyo:</a:t>
            </a:r>
            <a:endParaRPr b="1" sz="1200"/>
          </a:p>
          <a:p>
            <a:pPr indent="-292100" lvl="0" marL="457200" rtl="0" algn="l">
              <a:lnSpc>
                <a:spcPct val="100000"/>
              </a:lnSpc>
              <a:spcBef>
                <a:spcPts val="1600"/>
              </a:spcBef>
              <a:spcAft>
                <a:spcPts val="0"/>
              </a:spcAft>
              <a:buClr>
                <a:srgbClr val="000000"/>
              </a:buClr>
              <a:buSzPts val="1000"/>
              <a:buFont typeface="Old Standard TT"/>
              <a:buAutoNum type="arabicPeriod"/>
            </a:pPr>
            <a:r>
              <a:rPr lang="es" sz="1000">
                <a:solidFill>
                  <a:srgbClr val="000000"/>
                </a:solidFill>
              </a:rPr>
              <a:t>Silo. (2015). Introducción a la Psicología de la Imagen. 2022, de Instituto para el Desarrollo de la Psicología de la Imagen Sitio web: </a:t>
            </a:r>
            <a:r>
              <a:rPr lang="es" sz="1000" u="sng">
                <a:solidFill>
                  <a:srgbClr val="1155CC"/>
                </a:solidFill>
                <a:hlinkClick r:id="rId3">
                  <a:extLst>
                    <a:ext uri="{A12FA001-AC4F-418D-AE19-62706E023703}">
                      <ahyp:hlinkClr val="tx"/>
                    </a:ext>
                  </a:extLst>
                </a:hlinkClick>
              </a:rPr>
              <a:t>https://psicologiadelnuevohumanismo.org/wp-content/uploads/2015/11/Introducción-a-la-Psicolog%C3%ADa-de-la-imágen.pdf</a:t>
            </a:r>
            <a:endParaRPr sz="1000">
              <a:solidFill>
                <a:srgbClr val="000000"/>
              </a:solidFill>
            </a:endParaRPr>
          </a:p>
          <a:p>
            <a:pPr indent="-292100" lvl="0" marL="457200" rtl="0" algn="l">
              <a:lnSpc>
                <a:spcPct val="100000"/>
              </a:lnSpc>
              <a:spcBef>
                <a:spcPts val="0"/>
              </a:spcBef>
              <a:spcAft>
                <a:spcPts val="0"/>
              </a:spcAft>
              <a:buClr>
                <a:srgbClr val="000000"/>
              </a:buClr>
              <a:buSzPts val="1000"/>
              <a:buFont typeface="Old Standard TT"/>
              <a:buAutoNum type="arabicPeriod"/>
            </a:pPr>
            <a:r>
              <a:rPr lang="es" sz="1000">
                <a:solidFill>
                  <a:srgbClr val="000000"/>
                </a:solidFill>
              </a:rPr>
              <a:t>Jaime P. Llasera. (Mayo 21, 2021). Psicología de la forma: qué es y cómo se aplica en diseño gráfico. Enero 17, 2022, de Imborrable Sitio web: </a:t>
            </a:r>
            <a:r>
              <a:rPr lang="es" sz="1000" u="sng">
                <a:solidFill>
                  <a:schemeClr val="hlink"/>
                </a:solidFill>
                <a:hlinkClick r:id="rId4"/>
              </a:rPr>
              <a:t>https://imborrable.com/blog/psicologia-de-la-forma/</a:t>
            </a:r>
            <a:endParaRPr sz="1000">
              <a:solidFill>
                <a:srgbClr val="000000"/>
              </a:solidFill>
            </a:endParaRPr>
          </a:p>
          <a:p>
            <a:pPr indent="-292100" lvl="0" marL="457200" rtl="0" algn="l">
              <a:spcBef>
                <a:spcPts val="0"/>
              </a:spcBef>
              <a:spcAft>
                <a:spcPts val="0"/>
              </a:spcAft>
              <a:buClr>
                <a:srgbClr val="000000"/>
              </a:buClr>
              <a:buSzPts val="1000"/>
              <a:buFont typeface="Old Standard TT"/>
              <a:buAutoNum type="arabicPeriod"/>
            </a:pPr>
            <a:r>
              <a:rPr lang="es" sz="1000">
                <a:highlight>
                  <a:srgbClr val="FFFFFF"/>
                </a:highlight>
              </a:rPr>
              <a:t>Kuppers, Harald, </a:t>
            </a:r>
            <a:r>
              <a:rPr i="1" lang="es" sz="1000">
                <a:highlight>
                  <a:srgbClr val="FFFFFF"/>
                </a:highlight>
              </a:rPr>
              <a:t>Fundamentos de la teoría de los colores. </a:t>
            </a:r>
            <a:r>
              <a:rPr lang="es" sz="1000">
                <a:highlight>
                  <a:srgbClr val="FFFFFF"/>
                </a:highlight>
              </a:rPr>
              <a:t>Trillas, 1982.</a:t>
            </a:r>
            <a:endParaRPr sz="1000">
              <a:highlight>
                <a:srgbClr val="FFFFFF"/>
              </a:highlight>
            </a:endParaRPr>
          </a:p>
          <a:p>
            <a:pPr indent="-292100" lvl="0" marL="457200" rtl="0" algn="l">
              <a:spcBef>
                <a:spcPts val="0"/>
              </a:spcBef>
              <a:spcAft>
                <a:spcPts val="0"/>
              </a:spcAft>
              <a:buClr>
                <a:srgbClr val="000000"/>
              </a:buClr>
              <a:buSzPts val="1000"/>
              <a:buFont typeface="Old Standard TT"/>
              <a:buAutoNum type="arabicPeriod"/>
            </a:pPr>
            <a:r>
              <a:rPr lang="es" sz="1000">
                <a:highlight>
                  <a:srgbClr val="FFFFFF"/>
                </a:highlight>
              </a:rPr>
              <a:t>Parramon, José María, </a:t>
            </a:r>
            <a:r>
              <a:rPr i="1" lang="es" sz="1000">
                <a:highlight>
                  <a:srgbClr val="FFFFFF"/>
                </a:highlight>
              </a:rPr>
              <a:t>El gran libro del color. </a:t>
            </a:r>
            <a:r>
              <a:rPr lang="es" sz="1000">
                <a:highlight>
                  <a:srgbClr val="FFFFFF"/>
                </a:highlight>
              </a:rPr>
              <a:t>Parramon, ú.e.</a:t>
            </a:r>
            <a:endParaRPr sz="1000">
              <a:highlight>
                <a:srgbClr val="FFFFFF"/>
              </a:highlight>
            </a:endParaRPr>
          </a:p>
          <a:p>
            <a:pPr indent="0" lvl="0" marL="457200" rtl="0" algn="l">
              <a:lnSpc>
                <a:spcPct val="100000"/>
              </a:lnSpc>
              <a:spcBef>
                <a:spcPts val="1200"/>
              </a:spcBef>
              <a:spcAft>
                <a:spcPts val="0"/>
              </a:spcAft>
              <a:buNone/>
            </a:pPr>
            <a:r>
              <a:t/>
            </a:r>
            <a:endParaRPr sz="1100">
              <a:solidFill>
                <a:srgbClr val="000000"/>
              </a:solidFill>
              <a:latin typeface="Calibri"/>
              <a:ea typeface="Calibri"/>
              <a:cs typeface="Calibri"/>
              <a:sym typeface="Calibri"/>
            </a:endParaRPr>
          </a:p>
          <a:p>
            <a:pPr indent="0" lvl="0" marL="457200" rtl="0" algn="l">
              <a:lnSpc>
                <a:spcPct val="100000"/>
              </a:lnSpc>
              <a:spcBef>
                <a:spcPts val="0"/>
              </a:spcBef>
              <a:spcAft>
                <a:spcPts val="0"/>
              </a:spcAft>
              <a:buNone/>
            </a:pPr>
            <a:r>
              <a:t/>
            </a:r>
            <a:endParaRPr sz="1100">
              <a:solidFill>
                <a:srgbClr val="000000"/>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b="1" sz="1200"/>
          </a:p>
          <a:p>
            <a:pPr indent="0" lvl="0" marL="0" rtl="0" algn="l">
              <a:spcBef>
                <a:spcPts val="1600"/>
              </a:spcBef>
              <a:spcAft>
                <a:spcPts val="0"/>
              </a:spcAft>
              <a:buClr>
                <a:schemeClr val="dk1"/>
              </a:buClr>
              <a:buSzPts val="1100"/>
              <a:buFont typeface="Arial"/>
              <a:buNone/>
            </a:pPr>
            <a:r>
              <a:t/>
            </a:r>
            <a:endParaRPr/>
          </a:p>
          <a:p>
            <a:pPr indent="0" lvl="0" marL="0" rtl="0" algn="l">
              <a:spcBef>
                <a:spcPts val="1600"/>
              </a:spcBef>
              <a:spcAft>
                <a:spcPts val="0"/>
              </a:spcAft>
              <a:buClr>
                <a:schemeClr val="dk1"/>
              </a:buClr>
              <a:buSzPts val="1100"/>
              <a:buFont typeface="Arial"/>
              <a:buNone/>
            </a:pPr>
            <a:r>
              <a:t/>
            </a:r>
            <a:endParaRPr/>
          </a:p>
          <a:p>
            <a:pPr indent="0" lvl="0" marL="0" rtl="0" algn="l">
              <a:spcBef>
                <a:spcPts val="1600"/>
              </a:spcBef>
              <a:spcAft>
                <a:spcPts val="1600"/>
              </a:spcAft>
              <a:buNone/>
            </a:pPr>
            <a:r>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70"/>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14.3  </a:t>
            </a:r>
            <a:r>
              <a:rPr lang="es" sz="2700"/>
              <a:t>Justificación de la actividad</a:t>
            </a:r>
            <a:endParaRPr sz="4300"/>
          </a:p>
        </p:txBody>
      </p:sp>
      <p:sp>
        <p:nvSpPr>
          <p:cNvPr id="460" name="Google Shape;460;p70"/>
          <p:cNvSpPr txBox="1"/>
          <p:nvPr>
            <p:ph idx="1" type="body"/>
          </p:nvPr>
        </p:nvSpPr>
        <p:spPr>
          <a:xfrm>
            <a:off x="311700" y="1101850"/>
            <a:ext cx="83418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457200" rtl="0" algn="l">
              <a:lnSpc>
                <a:spcPct val="115000"/>
              </a:lnSpc>
              <a:spcBef>
                <a:spcPts val="1600"/>
              </a:spcBef>
              <a:spcAft>
                <a:spcPts val="0"/>
              </a:spcAft>
              <a:buNone/>
            </a:pPr>
            <a:r>
              <a:rPr lang="es" sz="1500">
                <a:solidFill>
                  <a:srgbClr val="000000"/>
                </a:solidFill>
              </a:rPr>
              <a:t>Si el alumno es capaz de reconocer la influencia que tienen las formas y los colores dentro de nuestras decisiones, tomando como ejemplo la forma del nuevo etiquetado y la eliminación de algunas figuras en los empaques podrà tomar mejores decisiones al adquirir los alimentos empaquetados que consume ya que no se dejarà llevar por lo màs llamativo sino que podrà tomar una desiciòn consciente para cuidar su salud.</a:t>
            </a:r>
            <a:endParaRPr sz="1500">
              <a:solidFill>
                <a:srgbClr val="000000"/>
              </a:solidFill>
            </a:endParaRPr>
          </a:p>
          <a:p>
            <a:pPr indent="0" lvl="0" marL="0" rtl="0" algn="l">
              <a:spcBef>
                <a:spcPts val="0"/>
              </a:spcBef>
              <a:spcAft>
                <a:spcPts val="0"/>
              </a:spcAft>
              <a:buClr>
                <a:schemeClr val="dk1"/>
              </a:buClr>
              <a:buSzPts val="1100"/>
              <a:buFont typeface="Arial"/>
              <a:buNone/>
            </a:pPr>
            <a:r>
              <a:t/>
            </a:r>
            <a:endParaRPr sz="1700"/>
          </a:p>
          <a:p>
            <a:pPr indent="0" lvl="0" marL="0" rtl="0" algn="l">
              <a:spcBef>
                <a:spcPts val="1600"/>
              </a:spcBef>
              <a:spcAft>
                <a:spcPts val="0"/>
              </a:spcAft>
              <a:buClr>
                <a:schemeClr val="dk1"/>
              </a:buClr>
              <a:buSzPts val="1100"/>
              <a:buFont typeface="Arial"/>
              <a:buNone/>
            </a:pPr>
            <a:r>
              <a:t/>
            </a:r>
            <a:endParaRPr/>
          </a:p>
          <a:p>
            <a:pPr indent="0" lvl="0" marL="0" rtl="0" algn="l">
              <a:spcBef>
                <a:spcPts val="1600"/>
              </a:spcBef>
              <a:spcAft>
                <a:spcPts val="0"/>
              </a:spcAft>
              <a:buClr>
                <a:schemeClr val="dk1"/>
              </a:buClr>
              <a:buSzPts val="1100"/>
              <a:buFont typeface="Arial"/>
              <a:buNone/>
            </a:pPr>
            <a:r>
              <a:t/>
            </a:r>
            <a:endParaRPr/>
          </a:p>
          <a:p>
            <a:pPr indent="0" lvl="0" marL="0" rtl="0" algn="l">
              <a:spcBef>
                <a:spcPts val="1600"/>
              </a:spcBef>
              <a:spcAft>
                <a:spcPts val="0"/>
              </a:spcAft>
              <a:buClr>
                <a:schemeClr val="dk1"/>
              </a:buClr>
              <a:buSzPts val="1100"/>
              <a:buFont typeface="Arial"/>
              <a:buNone/>
            </a:pPr>
            <a:r>
              <a:t/>
            </a:r>
            <a:endParaRPr/>
          </a:p>
          <a:p>
            <a:pPr indent="0" lvl="0" marL="0" rtl="0" algn="l">
              <a:spcBef>
                <a:spcPts val="1600"/>
              </a:spcBef>
              <a:spcAft>
                <a:spcPts val="1600"/>
              </a:spcAft>
              <a:buNone/>
            </a:pPr>
            <a:r>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71"/>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14.4</a:t>
            </a:r>
            <a:r>
              <a:rPr lang="es" sz="1400"/>
              <a:t>  </a:t>
            </a:r>
            <a:r>
              <a:rPr lang="es" sz="2600"/>
              <a:t>Descripción de Apertura de la actividad</a:t>
            </a:r>
            <a:endParaRPr sz="2600"/>
          </a:p>
          <a:p>
            <a:pPr indent="0" lvl="0" marL="0" rtl="0" algn="l">
              <a:lnSpc>
                <a:spcPct val="115000"/>
              </a:lnSpc>
              <a:spcBef>
                <a:spcPts val="0"/>
              </a:spcBef>
              <a:spcAft>
                <a:spcPts val="0"/>
              </a:spcAft>
              <a:buClr>
                <a:schemeClr val="dk1"/>
              </a:buClr>
              <a:buSzPts val="1100"/>
              <a:buFont typeface="Arial"/>
              <a:buNone/>
            </a:pPr>
            <a:r>
              <a:t/>
            </a:r>
            <a:endParaRPr sz="1400"/>
          </a:p>
          <a:p>
            <a:pPr indent="0" lvl="0" marL="0" rtl="0" algn="l">
              <a:lnSpc>
                <a:spcPct val="115000"/>
              </a:lnSpc>
              <a:spcBef>
                <a:spcPts val="1600"/>
              </a:spcBef>
              <a:spcAft>
                <a:spcPts val="0"/>
              </a:spcAft>
              <a:buClr>
                <a:schemeClr val="dk1"/>
              </a:buClr>
              <a:buSzPts val="1100"/>
              <a:buFont typeface="Arial"/>
              <a:buNone/>
            </a:pPr>
            <a:r>
              <a:t/>
            </a:r>
            <a:endParaRPr sz="1400"/>
          </a:p>
          <a:p>
            <a:pPr indent="0" lvl="0" marL="0" rtl="0" algn="l">
              <a:lnSpc>
                <a:spcPct val="115000"/>
              </a:lnSpc>
              <a:spcBef>
                <a:spcPts val="1600"/>
              </a:spcBef>
              <a:spcAft>
                <a:spcPts val="0"/>
              </a:spcAft>
              <a:buClr>
                <a:schemeClr val="dk1"/>
              </a:buClr>
              <a:buSzPts val="1100"/>
              <a:buFont typeface="Arial"/>
              <a:buNone/>
            </a:pPr>
            <a:r>
              <a:t/>
            </a:r>
            <a:endParaRPr sz="1400"/>
          </a:p>
          <a:p>
            <a:pPr indent="0" lvl="0" marL="0" rtl="0" algn="l">
              <a:lnSpc>
                <a:spcPct val="115000"/>
              </a:lnSpc>
              <a:spcBef>
                <a:spcPts val="1600"/>
              </a:spcBef>
              <a:spcAft>
                <a:spcPts val="0"/>
              </a:spcAft>
              <a:buClr>
                <a:schemeClr val="dk1"/>
              </a:buClr>
              <a:buSzPts val="1100"/>
              <a:buFont typeface="Arial"/>
              <a:buNone/>
            </a:pPr>
            <a:r>
              <a:t/>
            </a:r>
            <a:endParaRPr sz="1400"/>
          </a:p>
          <a:p>
            <a:pPr indent="0" lvl="0" marL="0" rtl="0" algn="l">
              <a:lnSpc>
                <a:spcPct val="115000"/>
              </a:lnSpc>
              <a:spcBef>
                <a:spcPts val="1600"/>
              </a:spcBef>
              <a:spcAft>
                <a:spcPts val="0"/>
              </a:spcAft>
              <a:buClr>
                <a:schemeClr val="dk1"/>
              </a:buClr>
              <a:buSzPts val="1100"/>
              <a:buFont typeface="Arial"/>
              <a:buNone/>
            </a:pPr>
            <a:r>
              <a:t/>
            </a:r>
            <a:endParaRPr sz="1400"/>
          </a:p>
          <a:p>
            <a:pPr indent="0" lvl="0" marL="0" rtl="0" algn="l">
              <a:lnSpc>
                <a:spcPct val="115000"/>
              </a:lnSpc>
              <a:spcBef>
                <a:spcPts val="1600"/>
              </a:spcBef>
              <a:spcAft>
                <a:spcPts val="0"/>
              </a:spcAft>
              <a:buClr>
                <a:schemeClr val="dk1"/>
              </a:buClr>
              <a:buSzPts val="1100"/>
              <a:buFont typeface="Arial"/>
              <a:buNone/>
            </a:pPr>
            <a:r>
              <a:t/>
            </a:r>
            <a:endParaRPr sz="1400"/>
          </a:p>
          <a:p>
            <a:pPr indent="0" lvl="0" marL="0" rtl="0" algn="l">
              <a:lnSpc>
                <a:spcPct val="115000"/>
              </a:lnSpc>
              <a:spcBef>
                <a:spcPts val="1600"/>
              </a:spcBef>
              <a:spcAft>
                <a:spcPts val="0"/>
              </a:spcAft>
              <a:buClr>
                <a:schemeClr val="dk1"/>
              </a:buClr>
              <a:buSzPts val="1100"/>
              <a:buFont typeface="Arial"/>
              <a:buNone/>
            </a:pPr>
            <a:r>
              <a:t/>
            </a:r>
            <a:endParaRPr sz="1400"/>
          </a:p>
          <a:p>
            <a:pPr indent="0" lvl="0" marL="0" rtl="0" algn="l">
              <a:lnSpc>
                <a:spcPct val="115000"/>
              </a:lnSpc>
              <a:spcBef>
                <a:spcPts val="1600"/>
              </a:spcBef>
              <a:spcAft>
                <a:spcPts val="0"/>
              </a:spcAft>
              <a:buClr>
                <a:schemeClr val="dk1"/>
              </a:buClr>
              <a:buSzPts val="1100"/>
              <a:buFont typeface="Arial"/>
              <a:buNone/>
            </a:pPr>
            <a:r>
              <a:t/>
            </a:r>
            <a:endParaRPr sz="1400"/>
          </a:p>
          <a:p>
            <a:pPr indent="0" lvl="0" marL="0" rtl="0" algn="l">
              <a:lnSpc>
                <a:spcPct val="115000"/>
              </a:lnSpc>
              <a:spcBef>
                <a:spcPts val="1600"/>
              </a:spcBef>
              <a:spcAft>
                <a:spcPts val="0"/>
              </a:spcAft>
              <a:buClr>
                <a:schemeClr val="dk1"/>
              </a:buClr>
              <a:buSzPts val="1100"/>
              <a:buFont typeface="Arial"/>
              <a:buNone/>
            </a:pPr>
            <a:r>
              <a:t/>
            </a:r>
            <a:endParaRPr sz="1400"/>
          </a:p>
          <a:p>
            <a:pPr indent="0" lvl="0" marL="0" rtl="0" algn="l">
              <a:lnSpc>
                <a:spcPct val="115000"/>
              </a:lnSpc>
              <a:spcBef>
                <a:spcPts val="1600"/>
              </a:spcBef>
              <a:spcAft>
                <a:spcPts val="0"/>
              </a:spcAft>
              <a:buClr>
                <a:schemeClr val="dk1"/>
              </a:buClr>
              <a:buSzPts val="1100"/>
              <a:buFont typeface="Arial"/>
              <a:buNone/>
            </a:pPr>
            <a:r>
              <a:t/>
            </a:r>
            <a:endParaRPr sz="1400"/>
          </a:p>
          <a:p>
            <a:pPr indent="0" lvl="0" marL="0" rtl="0" algn="l">
              <a:lnSpc>
                <a:spcPct val="115000"/>
              </a:lnSpc>
              <a:spcBef>
                <a:spcPts val="1600"/>
              </a:spcBef>
              <a:spcAft>
                <a:spcPts val="0"/>
              </a:spcAft>
              <a:buClr>
                <a:schemeClr val="dk1"/>
              </a:buClr>
              <a:buSzPts val="1100"/>
              <a:buFont typeface="Arial"/>
              <a:buNone/>
            </a:pPr>
            <a:r>
              <a:t/>
            </a:r>
            <a:endParaRPr sz="1400"/>
          </a:p>
          <a:p>
            <a:pPr indent="0" lvl="0" marL="0" rtl="0" algn="l">
              <a:spcBef>
                <a:spcPts val="1600"/>
              </a:spcBef>
              <a:spcAft>
                <a:spcPts val="0"/>
              </a:spcAft>
              <a:buNone/>
            </a:pPr>
            <a:r>
              <a:t/>
            </a:r>
            <a:endParaRPr/>
          </a:p>
        </p:txBody>
      </p:sp>
      <p:sp>
        <p:nvSpPr>
          <p:cNvPr id="466" name="Google Shape;466;p71"/>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s" sz="1100"/>
              <a:t>Se otorgarà a los alumnos informaciòn acerca de las composiciònes formales e informales para que cada alumno elabore un resumen en su cuaderno.</a:t>
            </a:r>
            <a:endParaRPr sz="1100"/>
          </a:p>
          <a:p>
            <a:pPr indent="-298450" lvl="0" marL="457200" rtl="0" algn="l">
              <a:spcBef>
                <a:spcPts val="0"/>
              </a:spcBef>
              <a:spcAft>
                <a:spcPts val="0"/>
              </a:spcAft>
              <a:buSzPts val="1100"/>
              <a:buChar char="●"/>
            </a:pPr>
            <a:r>
              <a:rPr lang="es" sz="1100"/>
              <a:t>De forma individual, realizaràn un cuadro sinóptico con las principales caracterìasticas de las composiciones formales e informales.</a:t>
            </a:r>
            <a:endParaRPr sz="1100"/>
          </a:p>
          <a:p>
            <a:pPr indent="-298450" lvl="0" marL="457200" rtl="0" algn="l">
              <a:spcBef>
                <a:spcPts val="0"/>
              </a:spcBef>
              <a:spcAft>
                <a:spcPts val="0"/>
              </a:spcAft>
              <a:buSzPts val="1100"/>
              <a:buChar char="●"/>
            </a:pPr>
            <a:r>
              <a:rPr lang="es" sz="1100"/>
              <a:t>Se explicarà a los alumnos las principales caracterìsticas del color </a:t>
            </a:r>
            <a:r>
              <a:rPr lang="es" sz="1100"/>
              <a:t>así</a:t>
            </a:r>
            <a:r>
              <a:rPr lang="es" sz="1100"/>
              <a:t> como las diferentes armonìas que se pueden crear y còmo se pueden utilizar en la psicologìa visual.</a:t>
            </a:r>
            <a:endParaRPr sz="1100"/>
          </a:p>
          <a:p>
            <a:pPr indent="-298450" lvl="0" marL="457200" rtl="0" algn="l">
              <a:spcBef>
                <a:spcPts val="0"/>
              </a:spcBef>
              <a:spcAft>
                <a:spcPts val="0"/>
              </a:spcAft>
              <a:buSzPts val="1100"/>
              <a:buChar char="●"/>
            </a:pPr>
            <a:r>
              <a:rPr lang="es" sz="1100"/>
              <a:t>Cada alumno realizarà un resumèn de esta informaciòn en su cuaderno.</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s" sz="1100"/>
              <a:t>Materiales:</a:t>
            </a:r>
            <a:endParaRPr sz="1100"/>
          </a:p>
          <a:p>
            <a:pPr indent="-298450" lvl="0" marL="457200" rtl="0" algn="l">
              <a:spcBef>
                <a:spcPts val="0"/>
              </a:spcBef>
              <a:spcAft>
                <a:spcPts val="0"/>
              </a:spcAft>
              <a:buSzPts val="1100"/>
              <a:buChar char="➔"/>
            </a:pPr>
            <a:r>
              <a:rPr lang="es" sz="1100"/>
              <a:t>Cuaderno.</a:t>
            </a:r>
            <a:endParaRPr sz="1100"/>
          </a:p>
          <a:p>
            <a:pPr indent="-298450" lvl="0" marL="457200" rtl="0" algn="l">
              <a:spcBef>
                <a:spcPts val="0"/>
              </a:spcBef>
              <a:spcAft>
                <a:spcPts val="0"/>
              </a:spcAft>
              <a:buSzPts val="1100"/>
              <a:buChar char="➔"/>
            </a:pPr>
            <a:r>
              <a:rPr lang="es" sz="1100"/>
              <a:t>Block marquilla.</a:t>
            </a:r>
            <a:endParaRPr sz="1100"/>
          </a:p>
          <a:p>
            <a:pPr indent="-298450" lvl="0" marL="457200" rtl="0" algn="l">
              <a:spcBef>
                <a:spcPts val="0"/>
              </a:spcBef>
              <a:spcAft>
                <a:spcPts val="0"/>
              </a:spcAft>
              <a:buSzPts val="1100"/>
              <a:buChar char="➔"/>
            </a:pPr>
            <a:r>
              <a:rPr lang="es" sz="1100"/>
              <a:t>Pinturas acrìlicas.</a:t>
            </a:r>
            <a:endParaRPr sz="1100"/>
          </a:p>
          <a:p>
            <a:pPr indent="-298450" lvl="0" marL="457200" rtl="0" algn="l">
              <a:spcBef>
                <a:spcPts val="0"/>
              </a:spcBef>
              <a:spcAft>
                <a:spcPts val="0"/>
              </a:spcAft>
              <a:buSzPts val="1100"/>
              <a:buChar char="➔"/>
            </a:pPr>
            <a:r>
              <a:rPr lang="es" sz="1100"/>
              <a:t>Colores de madera.</a:t>
            </a:r>
            <a:endParaRPr sz="1100"/>
          </a:p>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rPr lang="es" sz="1100">
                <a:latin typeface="Calibri"/>
                <a:ea typeface="Calibri"/>
                <a:cs typeface="Calibri"/>
                <a:sym typeface="Calibri"/>
              </a:rPr>
              <a:t> </a:t>
            </a:r>
            <a:endParaRPr sz="1100">
              <a:solidFill>
                <a:srgbClr val="000000"/>
              </a:solidFill>
              <a:latin typeface="Calibri"/>
              <a:ea typeface="Calibri"/>
              <a:cs typeface="Calibri"/>
              <a:sym typeface="Calibri"/>
            </a:endParaRPr>
          </a:p>
          <a:p>
            <a:pPr indent="0" lvl="0" marL="0" rtl="0" algn="l">
              <a:lnSpc>
                <a:spcPct val="100000"/>
              </a:lnSpc>
              <a:spcBef>
                <a:spcPts val="0"/>
              </a:spcBef>
              <a:spcAft>
                <a:spcPts val="0"/>
              </a:spcAft>
              <a:buNone/>
            </a:pPr>
            <a:r>
              <a:t/>
            </a:r>
            <a:endParaRPr sz="1100">
              <a:solidFill>
                <a:srgbClr val="000000"/>
              </a:solidFill>
              <a:latin typeface="Calibri"/>
              <a:ea typeface="Calibri"/>
              <a:cs typeface="Calibri"/>
              <a:sym typeface="Calibri"/>
            </a:endParaRPr>
          </a:p>
          <a:p>
            <a:pPr indent="0" lvl="0" marL="0" rtl="0" algn="l">
              <a:lnSpc>
                <a:spcPct val="100000"/>
              </a:lnSpc>
              <a:spcBef>
                <a:spcPts val="0"/>
              </a:spcBef>
              <a:spcAft>
                <a:spcPts val="0"/>
              </a:spcAft>
              <a:buNone/>
            </a:pPr>
            <a:r>
              <a:t/>
            </a:r>
            <a:endParaRPr sz="1100">
              <a:solidFill>
                <a:srgbClr val="000000"/>
              </a:solidFill>
              <a:latin typeface="Calibri"/>
              <a:ea typeface="Calibri"/>
              <a:cs typeface="Calibri"/>
              <a:sym typeface="Calibri"/>
            </a:endParaRPr>
          </a:p>
          <a:p>
            <a:pPr indent="0" lvl="0" marL="0" rtl="0" algn="l">
              <a:lnSpc>
                <a:spcPct val="100000"/>
              </a:lnSpc>
              <a:spcBef>
                <a:spcPts val="0"/>
              </a:spcBef>
              <a:spcAft>
                <a:spcPts val="0"/>
              </a:spcAft>
              <a:buNone/>
            </a:pPr>
            <a:r>
              <a:t/>
            </a:r>
            <a:endParaRPr sz="1100">
              <a:solidFill>
                <a:srgbClr val="000000"/>
              </a:solidFill>
              <a:latin typeface="Calibri"/>
              <a:ea typeface="Calibri"/>
              <a:cs typeface="Calibri"/>
              <a:sym typeface="Calibri"/>
            </a:endParaRPr>
          </a:p>
          <a:p>
            <a:pPr indent="0" lvl="0" marL="0" rtl="0" algn="l">
              <a:spcBef>
                <a:spcPts val="0"/>
              </a:spcBef>
              <a:spcAft>
                <a:spcPts val="1600"/>
              </a:spcAft>
              <a:buNone/>
            </a:pPr>
            <a:r>
              <a:t/>
            </a:r>
            <a:endParaRPr/>
          </a:p>
        </p:txBody>
      </p:sp>
      <p:pic>
        <p:nvPicPr>
          <p:cNvPr id="467" name="Google Shape;467;p71"/>
          <p:cNvPicPr preferRelativeResize="0"/>
          <p:nvPr/>
        </p:nvPicPr>
        <p:blipFill>
          <a:blip r:embed="rId3">
            <a:alphaModFix/>
          </a:blip>
          <a:stretch>
            <a:fillRect/>
          </a:stretch>
        </p:blipFill>
        <p:spPr>
          <a:xfrm rot="5400000">
            <a:off x="2960289" y="3062613"/>
            <a:ext cx="1599949" cy="1199973"/>
          </a:xfrm>
          <a:prstGeom prst="rect">
            <a:avLst/>
          </a:prstGeom>
          <a:noFill/>
          <a:ln>
            <a:noFill/>
          </a:ln>
        </p:spPr>
      </p:pic>
      <p:pic>
        <p:nvPicPr>
          <p:cNvPr id="468" name="Google Shape;468;p71"/>
          <p:cNvPicPr preferRelativeResize="0"/>
          <p:nvPr/>
        </p:nvPicPr>
        <p:blipFill>
          <a:blip r:embed="rId4">
            <a:alphaModFix/>
          </a:blip>
          <a:stretch>
            <a:fillRect/>
          </a:stretch>
        </p:blipFill>
        <p:spPr>
          <a:xfrm>
            <a:off x="4723575" y="2862616"/>
            <a:ext cx="1199976" cy="1599960"/>
          </a:xfrm>
          <a:prstGeom prst="rect">
            <a:avLst/>
          </a:prstGeom>
          <a:noFill/>
          <a:ln>
            <a:noFill/>
          </a:ln>
        </p:spPr>
      </p:pic>
      <p:pic>
        <p:nvPicPr>
          <p:cNvPr id="469" name="Google Shape;469;p71"/>
          <p:cNvPicPr preferRelativeResize="0"/>
          <p:nvPr/>
        </p:nvPicPr>
        <p:blipFill>
          <a:blip r:embed="rId5">
            <a:alphaModFix/>
          </a:blip>
          <a:stretch>
            <a:fillRect/>
          </a:stretch>
        </p:blipFill>
        <p:spPr>
          <a:xfrm>
            <a:off x="6172500" y="2862625"/>
            <a:ext cx="2074028" cy="15999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8"/>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Objetivo de cada asignatura</a:t>
            </a:r>
            <a:endParaRPr/>
          </a:p>
        </p:txBody>
      </p:sp>
      <p:sp>
        <p:nvSpPr>
          <p:cNvPr id="90" name="Google Shape;90;p18"/>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b="1" lang="es"/>
              <a:t>Educación para la Salud:</a:t>
            </a:r>
            <a:r>
              <a:rPr lang="es"/>
              <a:t> Que los alumnos conozcan las características de cada uno de  los nutrientes, así como la   importancia de una buena alimentación, para poder tomar buenas decisiones al elegir consumir productos que sean más saludables o menos dañinos para su salud</a:t>
            </a:r>
            <a:endParaRPr/>
          </a:p>
          <a:p>
            <a:pPr indent="0" lvl="0" marL="0" rtl="0" algn="just">
              <a:spcBef>
                <a:spcPts val="1600"/>
              </a:spcBef>
              <a:spcAft>
                <a:spcPts val="0"/>
              </a:spcAft>
              <a:buNone/>
            </a:pPr>
            <a:r>
              <a:rPr b="1" lang="es"/>
              <a:t>Química.- </a:t>
            </a:r>
            <a:r>
              <a:rPr lang="es"/>
              <a:t>Conocer los procesos involucrados en la elaboración de alimentos, para identificar la clase de materias primas empleadas y por consiguiente tomar decisiones informadas acerca de su consumo.</a:t>
            </a:r>
            <a:endParaRPr/>
          </a:p>
          <a:p>
            <a:pPr indent="0" lvl="0" marL="0" rtl="0" algn="just">
              <a:spcBef>
                <a:spcPts val="1600"/>
              </a:spcBef>
              <a:spcAft>
                <a:spcPts val="0"/>
              </a:spcAft>
              <a:buNone/>
            </a:pPr>
            <a:r>
              <a:rPr b="1" lang="es" sz="1100">
                <a:latin typeface="Arial"/>
                <a:ea typeface="Arial"/>
                <a:cs typeface="Arial"/>
                <a:sym typeface="Arial"/>
              </a:rPr>
              <a:t>Biologìa</a:t>
            </a:r>
            <a:r>
              <a:rPr b="1" lang="es"/>
              <a:t> </a:t>
            </a:r>
            <a:r>
              <a:rPr lang="es"/>
              <a:t>El alumno conozca y analice la informaciòn que proporciona el etiquetado de alimentos procesados para tomar </a:t>
            </a:r>
            <a:r>
              <a:rPr lang="es"/>
              <a:t>decisiones</a:t>
            </a:r>
            <a:r>
              <a:rPr lang="es"/>
              <a:t> adecuadas en su consumo y disminuir enfermedades </a:t>
            </a:r>
            <a:r>
              <a:rPr lang="es"/>
              <a:t>metabólicas.</a:t>
            </a:r>
            <a:endParaRPr/>
          </a:p>
          <a:p>
            <a:pPr indent="0" lvl="0" marL="0" rtl="0" algn="just">
              <a:spcBef>
                <a:spcPts val="1600"/>
              </a:spcBef>
              <a:spcAft>
                <a:spcPts val="1600"/>
              </a:spcAft>
              <a:buNone/>
            </a:pPr>
            <a:r>
              <a:rPr b="1" lang="es"/>
              <a:t>Educaciòn Estètica y Artìstica:</a:t>
            </a:r>
            <a:r>
              <a:rPr lang="es"/>
              <a:t> Que el alumno conozca el proceso artìstico para crear imágenes que comuniquen un mensaje visual determinado de forma efectiva y asì poder reconocer la influencia que tienen los diseños de los empaquetados en nuestras decisiones y sea màs consciente de sus elecciones alimenticias.</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72"/>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14.5 </a:t>
            </a:r>
            <a:r>
              <a:rPr lang="es" sz="2600"/>
              <a:t>Descripción del desarrollo de la actividad.</a:t>
            </a:r>
            <a:endParaRPr sz="2300"/>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475" name="Google Shape;475;p72"/>
          <p:cNvSpPr txBox="1"/>
          <p:nvPr>
            <p:ph idx="1" type="body"/>
          </p:nvPr>
        </p:nvSpPr>
        <p:spPr>
          <a:xfrm>
            <a:off x="286775" y="1256475"/>
            <a:ext cx="83418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500"/>
              <a:t>Cada alumno</a:t>
            </a:r>
            <a:r>
              <a:rPr lang="es" sz="1800"/>
              <a:t> </a:t>
            </a:r>
            <a:r>
              <a:rPr lang="es" sz="1500"/>
              <a:t>realizarà un ejemplo de las herramientas y principios que se utilizan en ellas con la tècnica que prefiera en el block marquilla. </a:t>
            </a:r>
            <a:endParaRPr sz="1500"/>
          </a:p>
          <a:p>
            <a:pPr indent="0" lvl="0" marL="0" rtl="0" algn="l">
              <a:spcBef>
                <a:spcPts val="1600"/>
              </a:spcBef>
              <a:spcAft>
                <a:spcPts val="0"/>
              </a:spcAft>
              <a:buNone/>
            </a:pPr>
            <a:r>
              <a:t/>
            </a:r>
            <a:endParaRPr sz="1500"/>
          </a:p>
          <a:p>
            <a:pPr indent="0" lvl="0" marL="0" rtl="0" algn="l">
              <a:spcBef>
                <a:spcPts val="1600"/>
              </a:spcBef>
              <a:spcAft>
                <a:spcPts val="0"/>
              </a:spcAft>
              <a:buNone/>
            </a:pPr>
            <a:r>
              <a:rPr lang="es"/>
              <a:t>Materiales:</a:t>
            </a:r>
            <a:endParaRPr/>
          </a:p>
          <a:p>
            <a:pPr indent="-298450" lvl="0" marL="457200" rtl="0" algn="l">
              <a:lnSpc>
                <a:spcPct val="100000"/>
              </a:lnSpc>
              <a:spcBef>
                <a:spcPts val="1600"/>
              </a:spcBef>
              <a:spcAft>
                <a:spcPts val="0"/>
              </a:spcAft>
              <a:buSzPts val="1100"/>
              <a:buChar char="➔"/>
            </a:pPr>
            <a:r>
              <a:rPr lang="es" sz="1100"/>
              <a:t>Block marquilla</a:t>
            </a:r>
            <a:endParaRPr sz="1100"/>
          </a:p>
          <a:p>
            <a:pPr indent="-298450" lvl="0" marL="457200" rtl="0" algn="l">
              <a:lnSpc>
                <a:spcPct val="100000"/>
              </a:lnSpc>
              <a:spcBef>
                <a:spcPts val="0"/>
              </a:spcBef>
              <a:spcAft>
                <a:spcPts val="0"/>
              </a:spcAft>
              <a:buSzPts val="1100"/>
              <a:buChar char="➔"/>
            </a:pPr>
            <a:r>
              <a:rPr lang="es" sz="1100"/>
              <a:t>Pinturas acrìlicas.</a:t>
            </a:r>
            <a:endParaRPr sz="1100"/>
          </a:p>
          <a:p>
            <a:pPr indent="-298450" lvl="0" marL="457200" rtl="0" algn="l">
              <a:lnSpc>
                <a:spcPct val="100000"/>
              </a:lnSpc>
              <a:spcBef>
                <a:spcPts val="0"/>
              </a:spcBef>
              <a:spcAft>
                <a:spcPts val="0"/>
              </a:spcAft>
              <a:buSzPts val="1100"/>
              <a:buChar char="➔"/>
            </a:pPr>
            <a:r>
              <a:rPr lang="es" sz="1100"/>
              <a:t>Colores.</a:t>
            </a:r>
            <a:endParaRPr sz="1100"/>
          </a:p>
          <a:p>
            <a:pPr indent="-298450" lvl="0" marL="457200" rtl="0" algn="l">
              <a:lnSpc>
                <a:spcPct val="100000"/>
              </a:lnSpc>
              <a:spcBef>
                <a:spcPts val="0"/>
              </a:spcBef>
              <a:spcAft>
                <a:spcPts val="0"/>
              </a:spcAft>
              <a:buSzPts val="1100"/>
              <a:buChar char="➔"/>
            </a:pPr>
            <a:r>
              <a:rPr lang="es" sz="1100"/>
              <a:t>Lápices</a:t>
            </a:r>
            <a:r>
              <a:rPr lang="es" sz="1100"/>
              <a:t> de grafito.</a:t>
            </a:r>
            <a:endParaRPr sz="1100"/>
          </a:p>
          <a:p>
            <a:pPr indent="-298450" lvl="0" marL="457200" rtl="0" algn="l">
              <a:lnSpc>
                <a:spcPct val="100000"/>
              </a:lnSpc>
              <a:spcBef>
                <a:spcPts val="0"/>
              </a:spcBef>
              <a:spcAft>
                <a:spcPts val="0"/>
              </a:spcAft>
              <a:buSzPts val="1100"/>
              <a:buChar char="➔"/>
            </a:pPr>
            <a:r>
              <a:rPr lang="es" sz="1100"/>
              <a:t>Plumones de colores.</a:t>
            </a:r>
            <a:endParaRPr sz="1100"/>
          </a:p>
          <a:p>
            <a:pPr indent="0" lvl="0" marL="0" rtl="0" algn="l">
              <a:spcBef>
                <a:spcPts val="100"/>
              </a:spcBef>
              <a:spcAft>
                <a:spcPts val="0"/>
              </a:spcAft>
              <a:buClr>
                <a:schemeClr val="dk1"/>
              </a:buClr>
              <a:buSzPts val="1100"/>
              <a:buFont typeface="Arial"/>
              <a:buNone/>
            </a:pPr>
            <a:r>
              <a:t/>
            </a:r>
            <a:endParaRPr/>
          </a:p>
          <a:p>
            <a:pPr indent="0" lvl="0" marL="0" rtl="0" algn="l">
              <a:spcBef>
                <a:spcPts val="1600"/>
              </a:spcBef>
              <a:spcAft>
                <a:spcPts val="0"/>
              </a:spcAft>
              <a:buClr>
                <a:schemeClr val="dk1"/>
              </a:buClr>
              <a:buSzPts val="1100"/>
              <a:buFont typeface="Arial"/>
              <a:buNone/>
            </a:pPr>
            <a:r>
              <a:t/>
            </a:r>
            <a:endParaRPr/>
          </a:p>
          <a:p>
            <a:pPr indent="0" lvl="0" marL="0" rtl="0" algn="l">
              <a:spcBef>
                <a:spcPts val="1600"/>
              </a:spcBef>
              <a:spcAft>
                <a:spcPts val="1600"/>
              </a:spcAft>
              <a:buNone/>
            </a:pPr>
            <a:r>
              <a:t/>
            </a:r>
            <a:endParaRPr/>
          </a:p>
        </p:txBody>
      </p:sp>
      <p:pic>
        <p:nvPicPr>
          <p:cNvPr id="476" name="Google Shape;476;p72"/>
          <p:cNvPicPr preferRelativeResize="0"/>
          <p:nvPr/>
        </p:nvPicPr>
        <p:blipFill rotWithShape="1">
          <a:blip r:embed="rId3">
            <a:alphaModFix/>
          </a:blip>
          <a:srcRect b="0" l="14791" r="10048" t="0"/>
          <a:stretch/>
        </p:blipFill>
        <p:spPr>
          <a:xfrm>
            <a:off x="3926175" y="2249250"/>
            <a:ext cx="1571524" cy="1177400"/>
          </a:xfrm>
          <a:prstGeom prst="rect">
            <a:avLst/>
          </a:prstGeom>
          <a:noFill/>
          <a:ln>
            <a:noFill/>
          </a:ln>
        </p:spPr>
      </p:pic>
      <p:pic>
        <p:nvPicPr>
          <p:cNvPr id="477" name="Google Shape;477;p72"/>
          <p:cNvPicPr preferRelativeResize="0"/>
          <p:nvPr/>
        </p:nvPicPr>
        <p:blipFill rotWithShape="1">
          <a:blip r:embed="rId4">
            <a:alphaModFix/>
          </a:blip>
          <a:srcRect b="0" l="11950" r="12889" t="0"/>
          <a:stretch/>
        </p:blipFill>
        <p:spPr>
          <a:xfrm>
            <a:off x="5916775" y="2249255"/>
            <a:ext cx="1571524" cy="1177382"/>
          </a:xfrm>
          <a:prstGeom prst="rect">
            <a:avLst/>
          </a:prstGeom>
          <a:noFill/>
          <a:ln>
            <a:noFill/>
          </a:ln>
        </p:spPr>
      </p:pic>
      <p:pic>
        <p:nvPicPr>
          <p:cNvPr id="478" name="Google Shape;478;p72"/>
          <p:cNvPicPr preferRelativeResize="0"/>
          <p:nvPr/>
        </p:nvPicPr>
        <p:blipFill rotWithShape="1">
          <a:blip r:embed="rId5">
            <a:alphaModFix/>
          </a:blip>
          <a:srcRect b="0" l="22543" r="12092" t="13028"/>
          <a:stretch/>
        </p:blipFill>
        <p:spPr>
          <a:xfrm>
            <a:off x="4922624" y="3566935"/>
            <a:ext cx="1571524" cy="117749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73"/>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14.6 Descripciòn del cierre de la actividad.</a:t>
            </a:r>
            <a:endParaRPr/>
          </a:p>
        </p:txBody>
      </p:sp>
      <p:sp>
        <p:nvSpPr>
          <p:cNvPr id="484" name="Google Shape;484;p73"/>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Los alumnos aplicaràn los aprendido acerca de las estrategias de composiciòn y la psicologìa del color para realizar una infografìa que represente los resultados obtenidos en el proyecto </a:t>
            </a:r>
            <a:r>
              <a:rPr lang="es"/>
              <a:t>interdisciplinario</a:t>
            </a:r>
            <a:r>
              <a:rPr lang="es"/>
              <a:t>.</a:t>
            </a:r>
            <a:endParaRPr/>
          </a:p>
          <a:p>
            <a:pPr indent="0" lvl="0" marL="0" rtl="0" algn="l">
              <a:spcBef>
                <a:spcPts val="1600"/>
              </a:spcBef>
              <a:spcAft>
                <a:spcPts val="0"/>
              </a:spcAft>
              <a:buNone/>
            </a:pPr>
            <a:r>
              <a:t/>
            </a:r>
            <a:endParaRPr/>
          </a:p>
          <a:p>
            <a:pPr indent="0" lvl="0" marL="0" rtl="0" algn="l">
              <a:spcBef>
                <a:spcPts val="1600"/>
              </a:spcBef>
              <a:spcAft>
                <a:spcPts val="0"/>
              </a:spcAft>
              <a:buNone/>
            </a:pPr>
            <a:r>
              <a:rPr b="1" lang="es"/>
              <a:t>Herramientas:</a:t>
            </a:r>
            <a:endParaRPr b="1"/>
          </a:p>
          <a:p>
            <a:pPr indent="-317500" lvl="0" marL="457200" rtl="0" algn="l">
              <a:lnSpc>
                <a:spcPct val="100000"/>
              </a:lnSpc>
              <a:spcBef>
                <a:spcPts val="1600"/>
              </a:spcBef>
              <a:spcAft>
                <a:spcPts val="0"/>
              </a:spcAft>
              <a:buSzPts val="1400"/>
              <a:buChar char="➔"/>
            </a:pPr>
            <a:r>
              <a:rPr lang="es"/>
              <a:t>Computadora</a:t>
            </a:r>
            <a:endParaRPr/>
          </a:p>
          <a:p>
            <a:pPr indent="-317500" lvl="0" marL="457200" rtl="0" algn="l">
              <a:lnSpc>
                <a:spcPct val="100000"/>
              </a:lnSpc>
              <a:spcBef>
                <a:spcPts val="0"/>
              </a:spcBef>
              <a:spcAft>
                <a:spcPts val="0"/>
              </a:spcAft>
              <a:buSzPts val="1400"/>
              <a:buChar char="➔"/>
            </a:pPr>
            <a:r>
              <a:rPr lang="es"/>
              <a:t>Internet</a:t>
            </a:r>
            <a:endParaRPr/>
          </a:p>
          <a:p>
            <a:pPr indent="-317500" lvl="0" marL="457200" rtl="0" algn="l">
              <a:lnSpc>
                <a:spcPct val="100000"/>
              </a:lnSpc>
              <a:spcBef>
                <a:spcPts val="0"/>
              </a:spcBef>
              <a:spcAft>
                <a:spcPts val="0"/>
              </a:spcAft>
              <a:buSzPts val="1400"/>
              <a:buChar char="➔"/>
            </a:pPr>
            <a:r>
              <a:rPr lang="es"/>
              <a:t>Aplicaciones</a:t>
            </a:r>
            <a:r>
              <a:rPr lang="es"/>
              <a:t> para realizar infografìas.</a:t>
            </a:r>
            <a:endParaRPr/>
          </a:p>
          <a:p>
            <a:pPr indent="0" lvl="0" marL="0" rtl="0" algn="l">
              <a:spcBef>
                <a:spcPts val="0"/>
              </a:spcBef>
              <a:spcAft>
                <a:spcPts val="1600"/>
              </a:spcAft>
              <a:buNone/>
            </a:pPr>
            <a:r>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74"/>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14.7  </a:t>
            </a:r>
            <a:r>
              <a:rPr lang="es" sz="2100"/>
              <a:t>Descripción de lo que se hará con los resultados de la actividad.</a:t>
            </a:r>
            <a:endParaRPr sz="2100"/>
          </a:p>
          <a:p>
            <a:pPr indent="0" lvl="0" marL="0" rtl="0" algn="l">
              <a:lnSpc>
                <a:spcPct val="115000"/>
              </a:lnSpc>
              <a:spcBef>
                <a:spcPts val="0"/>
              </a:spcBef>
              <a:spcAft>
                <a:spcPts val="0"/>
              </a:spcAft>
              <a:buClr>
                <a:schemeClr val="dk1"/>
              </a:buClr>
              <a:buSzPts val="1100"/>
              <a:buFont typeface="Arial"/>
              <a:buNone/>
            </a:pPr>
            <a:r>
              <a:t/>
            </a:r>
            <a:endParaRPr sz="1400"/>
          </a:p>
          <a:p>
            <a:pPr indent="0" lvl="0" marL="0" rtl="0" algn="l">
              <a:lnSpc>
                <a:spcPct val="115000"/>
              </a:lnSpc>
              <a:spcBef>
                <a:spcPts val="1600"/>
              </a:spcBef>
              <a:spcAft>
                <a:spcPts val="0"/>
              </a:spcAft>
              <a:buClr>
                <a:schemeClr val="dk1"/>
              </a:buClr>
              <a:buSzPts val="1100"/>
              <a:buFont typeface="Arial"/>
              <a:buNone/>
            </a:pPr>
            <a:r>
              <a:rPr lang="es" sz="1400"/>
              <a:t>la actividad.</a:t>
            </a:r>
            <a:endParaRPr sz="1400"/>
          </a:p>
          <a:p>
            <a:pPr indent="0" lvl="0" marL="0" rtl="0" algn="l">
              <a:spcBef>
                <a:spcPts val="1600"/>
              </a:spcBef>
              <a:spcAft>
                <a:spcPts val="0"/>
              </a:spcAft>
              <a:buNone/>
            </a:pPr>
            <a:r>
              <a:t/>
            </a:r>
            <a:endParaRPr/>
          </a:p>
        </p:txBody>
      </p:sp>
      <p:sp>
        <p:nvSpPr>
          <p:cNvPr id="490" name="Google Shape;490;p74"/>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s"/>
              <a:t>Se seleccionaràn las dos infografìas que mejor representen los conceptos de la investigaciòn y manejen de forma màs clara las herramientas de la imagen.</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75"/>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14.8 </a:t>
            </a:r>
            <a:r>
              <a:rPr lang="es" sz="2600"/>
              <a:t>Análisis. Contrastación de lo esperado y lo sucedido.</a:t>
            </a:r>
            <a:endParaRPr sz="2600"/>
          </a:p>
          <a:p>
            <a:pPr indent="0" lvl="0" marL="0" rtl="0" algn="l">
              <a:spcBef>
                <a:spcPts val="0"/>
              </a:spcBef>
              <a:spcAft>
                <a:spcPts val="0"/>
              </a:spcAft>
              <a:buNone/>
            </a:pPr>
            <a:r>
              <a:t/>
            </a:r>
            <a:endParaRPr/>
          </a:p>
        </p:txBody>
      </p:sp>
      <p:sp>
        <p:nvSpPr>
          <p:cNvPr id="496" name="Google Shape;496;p75"/>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1600"/>
              </a:spcBef>
              <a:spcAft>
                <a:spcPts val="0"/>
              </a:spcAft>
              <a:buClr>
                <a:schemeClr val="dk1"/>
              </a:buClr>
              <a:buSzPts val="1100"/>
              <a:buFont typeface="Arial"/>
              <a:buNone/>
            </a:pPr>
            <a:r>
              <a:rPr lang="es"/>
              <a:t>1. Logros planeados: </a:t>
            </a:r>
            <a:endParaRPr/>
          </a:p>
          <a:p>
            <a:pPr indent="0" lvl="0" marL="0" rtl="0" algn="l">
              <a:spcBef>
                <a:spcPts val="1600"/>
              </a:spcBef>
              <a:spcAft>
                <a:spcPts val="0"/>
              </a:spcAft>
              <a:buClr>
                <a:schemeClr val="dk1"/>
              </a:buClr>
              <a:buSzPts val="1100"/>
              <a:buFont typeface="Arial"/>
              <a:buNone/>
            </a:pPr>
            <a:r>
              <a:rPr lang="es"/>
              <a:t>Que los alumnos aprendan a manejar de forma eficaz las herramientas de la composiciòn y las armonìas del color para transmitir de forma clara un mensaje. </a:t>
            </a:r>
            <a:endParaRPr/>
          </a:p>
          <a:p>
            <a:pPr indent="0" lvl="0" marL="0" rtl="0" algn="l">
              <a:spcBef>
                <a:spcPts val="1600"/>
              </a:spcBef>
              <a:spcAft>
                <a:spcPts val="0"/>
              </a:spcAft>
              <a:buClr>
                <a:schemeClr val="dk1"/>
              </a:buClr>
              <a:buSzPts val="1100"/>
              <a:buFont typeface="Arial"/>
              <a:buNone/>
            </a:pPr>
            <a:r>
              <a:t/>
            </a:r>
            <a:endParaRPr/>
          </a:p>
          <a:p>
            <a:pPr indent="0" lvl="0" marL="0" rtl="0" algn="l">
              <a:spcBef>
                <a:spcPts val="1600"/>
              </a:spcBef>
              <a:spcAft>
                <a:spcPts val="0"/>
              </a:spcAft>
              <a:buClr>
                <a:schemeClr val="dk1"/>
              </a:buClr>
              <a:buSzPts val="1100"/>
              <a:buFont typeface="Arial"/>
              <a:buNone/>
            </a:pPr>
            <a:r>
              <a:rPr lang="es"/>
              <a:t>2. Logros alcanzados.</a:t>
            </a:r>
            <a:endParaRPr/>
          </a:p>
          <a:p>
            <a:pPr indent="0" lvl="0" marL="0" rtl="0" algn="l">
              <a:spcBef>
                <a:spcPts val="1600"/>
              </a:spcBef>
              <a:spcAft>
                <a:spcPts val="0"/>
              </a:spcAft>
              <a:buClr>
                <a:schemeClr val="dk1"/>
              </a:buClr>
              <a:buSzPts val="1100"/>
              <a:buFont typeface="Arial"/>
              <a:buNone/>
            </a:pPr>
            <a:r>
              <a:rPr lang="es"/>
              <a:t>Se alcanzaron los logros planteados.</a:t>
            </a:r>
            <a:endParaRPr/>
          </a:p>
          <a:p>
            <a:pPr indent="0" lvl="0" marL="0" rtl="0" algn="l">
              <a:spcBef>
                <a:spcPts val="1600"/>
              </a:spcBef>
              <a:spcAft>
                <a:spcPts val="0"/>
              </a:spcAft>
              <a:buClr>
                <a:schemeClr val="dk1"/>
              </a:buClr>
              <a:buSzPts val="1100"/>
              <a:buFont typeface="Arial"/>
              <a:buNone/>
            </a:pPr>
            <a:r>
              <a:t/>
            </a:r>
            <a:endParaRPr/>
          </a:p>
          <a:p>
            <a:pPr indent="0" lvl="0" marL="0" rtl="0" algn="l">
              <a:spcBef>
                <a:spcPts val="1600"/>
              </a:spcBef>
              <a:spcAft>
                <a:spcPts val="0"/>
              </a:spcAft>
              <a:buClr>
                <a:schemeClr val="dk1"/>
              </a:buClr>
              <a:buSzPts val="1100"/>
              <a:buFont typeface="Arial"/>
              <a:buNone/>
            </a:pPr>
            <a:r>
              <a:t/>
            </a:r>
            <a:endParaRPr/>
          </a:p>
          <a:p>
            <a:pPr indent="0" lvl="0" marL="0" rtl="0" algn="l">
              <a:spcBef>
                <a:spcPts val="1600"/>
              </a:spcBef>
              <a:spcAft>
                <a:spcPts val="1600"/>
              </a:spcAft>
              <a:buNone/>
            </a:pPr>
            <a:r>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76"/>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14.9 </a:t>
            </a:r>
            <a:r>
              <a:rPr lang="es" sz="2400"/>
              <a:t>Toma de decisiones.</a:t>
            </a:r>
            <a:r>
              <a:rPr lang="es"/>
              <a:t>  </a:t>
            </a:r>
            <a:endParaRPr/>
          </a:p>
        </p:txBody>
      </p:sp>
      <p:sp>
        <p:nvSpPr>
          <p:cNvPr id="502" name="Google Shape;502;p76"/>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t>No hubo.</a:t>
            </a:r>
            <a:endParaRPr/>
          </a:p>
          <a:p>
            <a:pPr indent="0" lvl="0" marL="0" rtl="0" algn="l">
              <a:spcBef>
                <a:spcPts val="1600"/>
              </a:spcBef>
              <a:spcAft>
                <a:spcPts val="1600"/>
              </a:spcAft>
              <a:buNone/>
            </a:pPr>
            <a:r>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77"/>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14.1 Química</a:t>
            </a:r>
            <a:endParaRPr/>
          </a:p>
        </p:txBody>
      </p:sp>
      <p:sp>
        <p:nvSpPr>
          <p:cNvPr id="508" name="Google Shape;508;p77"/>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s" sz="1100">
                <a:latin typeface="Century Gothic"/>
                <a:ea typeface="Century Gothic"/>
                <a:cs typeface="Century Gothic"/>
                <a:sym typeface="Century Gothic"/>
              </a:rPr>
              <a:t> </a:t>
            </a:r>
            <a:endParaRPr sz="1100">
              <a:latin typeface="Century Gothic"/>
              <a:ea typeface="Century Gothic"/>
              <a:cs typeface="Century Gothic"/>
              <a:sym typeface="Century Gothic"/>
            </a:endParaRPr>
          </a:p>
          <a:p>
            <a:pPr indent="0" lvl="0" marL="0" rtl="0" algn="l">
              <a:lnSpc>
                <a:spcPct val="100000"/>
              </a:lnSpc>
              <a:spcBef>
                <a:spcPts val="0"/>
              </a:spcBef>
              <a:spcAft>
                <a:spcPts val="0"/>
              </a:spcAft>
              <a:buClr>
                <a:schemeClr val="dk1"/>
              </a:buClr>
              <a:buSzPts val="1100"/>
              <a:buFont typeface="Arial"/>
              <a:buNone/>
            </a:pPr>
            <a:r>
              <a:t/>
            </a:r>
            <a:endParaRPr sz="1100">
              <a:latin typeface="Century Gothic"/>
              <a:ea typeface="Century Gothic"/>
              <a:cs typeface="Century Gothic"/>
              <a:sym typeface="Century Gothic"/>
            </a:endParaRPr>
          </a:p>
          <a:p>
            <a:pPr indent="0" lvl="0" marL="0" rtl="0" algn="l">
              <a:lnSpc>
                <a:spcPct val="100000"/>
              </a:lnSpc>
              <a:spcBef>
                <a:spcPts val="0"/>
              </a:spcBef>
              <a:spcAft>
                <a:spcPts val="0"/>
              </a:spcAft>
              <a:buClr>
                <a:schemeClr val="dk1"/>
              </a:buClr>
              <a:buSzPts val="1100"/>
              <a:buFont typeface="Arial"/>
              <a:buNone/>
            </a:pPr>
            <a:r>
              <a:rPr lang="es" sz="1100">
                <a:latin typeface="Century Gothic"/>
                <a:ea typeface="Century Gothic"/>
                <a:cs typeface="Century Gothic"/>
                <a:sym typeface="Century Gothic"/>
              </a:rPr>
              <a:t>1.- ¿Por qué analizar el nuevo etiquetado?</a:t>
            </a:r>
            <a:endParaRPr sz="1100">
              <a:latin typeface="Century Gothic"/>
              <a:ea typeface="Century Gothic"/>
              <a:cs typeface="Century Gothic"/>
              <a:sym typeface="Century Gothic"/>
            </a:endParaRPr>
          </a:p>
          <a:p>
            <a:pPr indent="0" lvl="0" marL="0" rtl="0" algn="l">
              <a:lnSpc>
                <a:spcPct val="100000"/>
              </a:lnSpc>
              <a:spcBef>
                <a:spcPts val="0"/>
              </a:spcBef>
              <a:spcAft>
                <a:spcPts val="0"/>
              </a:spcAft>
              <a:buClr>
                <a:schemeClr val="dk1"/>
              </a:buClr>
              <a:buSzPts val="1100"/>
              <a:buFont typeface="Arial"/>
              <a:buNone/>
            </a:pPr>
            <a:r>
              <a:t/>
            </a:r>
            <a:endParaRPr sz="1100">
              <a:latin typeface="Century Gothic"/>
              <a:ea typeface="Century Gothic"/>
              <a:cs typeface="Century Gothic"/>
              <a:sym typeface="Century Gothic"/>
            </a:endParaRPr>
          </a:p>
          <a:p>
            <a:pPr indent="0" lvl="0" marL="0" rtl="0" algn="l">
              <a:lnSpc>
                <a:spcPct val="100000"/>
              </a:lnSpc>
              <a:spcBef>
                <a:spcPts val="0"/>
              </a:spcBef>
              <a:spcAft>
                <a:spcPts val="0"/>
              </a:spcAft>
              <a:buClr>
                <a:schemeClr val="dk1"/>
              </a:buClr>
              <a:buSzPts val="1100"/>
              <a:buFont typeface="Arial"/>
              <a:buNone/>
            </a:pPr>
            <a:r>
              <a:rPr lang="es" sz="1100">
                <a:latin typeface="Century Gothic"/>
                <a:ea typeface="Century Gothic"/>
                <a:cs typeface="Century Gothic"/>
                <a:sym typeface="Century Gothic"/>
              </a:rPr>
              <a:t>2.- Que el alumno  conozca el contenido energético las moléculas contenidas en los octágonos, las funciones en el organismo así como las posibles consecuencias de su consumo</a:t>
            </a:r>
            <a:endParaRPr sz="1100">
              <a:latin typeface="Century Gothic"/>
              <a:ea typeface="Century Gothic"/>
              <a:cs typeface="Century Gothic"/>
              <a:sym typeface="Century Gothic"/>
            </a:endParaRPr>
          </a:p>
          <a:p>
            <a:pPr indent="0" lvl="0" marL="0" rtl="0" algn="l">
              <a:lnSpc>
                <a:spcPct val="100000"/>
              </a:lnSpc>
              <a:spcBef>
                <a:spcPts val="0"/>
              </a:spcBef>
              <a:spcAft>
                <a:spcPts val="0"/>
              </a:spcAft>
              <a:buClr>
                <a:schemeClr val="dk1"/>
              </a:buClr>
              <a:buSzPts val="1100"/>
              <a:buFont typeface="Arial"/>
              <a:buNone/>
            </a:pPr>
            <a:r>
              <a:t/>
            </a:r>
            <a:endParaRPr sz="1100">
              <a:latin typeface="Century Gothic"/>
              <a:ea typeface="Century Gothic"/>
              <a:cs typeface="Century Gothic"/>
              <a:sym typeface="Century Gothic"/>
            </a:endParaRPr>
          </a:p>
          <a:p>
            <a:pPr indent="0" lvl="0" marL="0" rtl="0" algn="l">
              <a:lnSpc>
                <a:spcPct val="100000"/>
              </a:lnSpc>
              <a:spcBef>
                <a:spcPts val="0"/>
              </a:spcBef>
              <a:spcAft>
                <a:spcPts val="0"/>
              </a:spcAft>
              <a:buClr>
                <a:schemeClr val="dk1"/>
              </a:buClr>
              <a:buSzPts val="1100"/>
              <a:buFont typeface="Arial"/>
              <a:buNone/>
            </a:pPr>
            <a:r>
              <a:t/>
            </a:r>
            <a:endParaRPr sz="1100">
              <a:latin typeface="Century Gothic"/>
              <a:ea typeface="Century Gothic"/>
              <a:cs typeface="Century Gothic"/>
              <a:sym typeface="Century Gothic"/>
            </a:endParaRPr>
          </a:p>
          <a:p>
            <a:pPr indent="0" lvl="0" marL="0" rtl="0" algn="l">
              <a:lnSpc>
                <a:spcPct val="100000"/>
              </a:lnSpc>
              <a:spcBef>
                <a:spcPts val="0"/>
              </a:spcBef>
              <a:spcAft>
                <a:spcPts val="0"/>
              </a:spcAft>
              <a:buClr>
                <a:schemeClr val="dk1"/>
              </a:buClr>
              <a:buSzPts val="1100"/>
              <a:buFont typeface="Arial"/>
              <a:buNone/>
            </a:pPr>
            <a:r>
              <a:rPr lang="es" sz="1100">
                <a:latin typeface="Century Gothic"/>
                <a:ea typeface="Century Gothic"/>
                <a:cs typeface="Century Gothic"/>
                <a:sym typeface="Century Gothic"/>
              </a:rPr>
              <a:t>3.- 5° de preparatoria</a:t>
            </a:r>
            <a:endParaRPr sz="1100">
              <a:latin typeface="Century Gothic"/>
              <a:ea typeface="Century Gothic"/>
              <a:cs typeface="Century Gothic"/>
              <a:sym typeface="Century Gothic"/>
            </a:endParaRPr>
          </a:p>
          <a:p>
            <a:pPr indent="0" lvl="0" marL="0" rtl="0" algn="l">
              <a:lnSpc>
                <a:spcPct val="100000"/>
              </a:lnSpc>
              <a:spcBef>
                <a:spcPts val="0"/>
              </a:spcBef>
              <a:spcAft>
                <a:spcPts val="0"/>
              </a:spcAft>
              <a:buClr>
                <a:schemeClr val="dk1"/>
              </a:buClr>
              <a:buSzPts val="1100"/>
              <a:buFont typeface="Arial"/>
              <a:buNone/>
            </a:pPr>
            <a:r>
              <a:t/>
            </a:r>
            <a:endParaRPr sz="1100">
              <a:latin typeface="Century Gothic"/>
              <a:ea typeface="Century Gothic"/>
              <a:cs typeface="Century Gothic"/>
              <a:sym typeface="Century Gothic"/>
            </a:endParaRPr>
          </a:p>
          <a:p>
            <a:pPr indent="0" lvl="0" marL="0" rtl="0" algn="l">
              <a:lnSpc>
                <a:spcPct val="100000"/>
              </a:lnSpc>
              <a:spcBef>
                <a:spcPts val="0"/>
              </a:spcBef>
              <a:spcAft>
                <a:spcPts val="0"/>
              </a:spcAft>
              <a:buClr>
                <a:schemeClr val="dk1"/>
              </a:buClr>
              <a:buSzPts val="1100"/>
              <a:buFont typeface="Arial"/>
              <a:buNone/>
            </a:pPr>
            <a:r>
              <a:rPr lang="es" sz="1100">
                <a:latin typeface="Century Gothic"/>
                <a:ea typeface="Century Gothic"/>
                <a:cs typeface="Century Gothic"/>
                <a:sym typeface="Century Gothic"/>
              </a:rPr>
              <a:t>4.- Del 28 de marzo al 1° abril 2022.</a:t>
            </a:r>
            <a:endParaRPr sz="1100">
              <a:latin typeface="Century Gothic"/>
              <a:ea typeface="Century Gothic"/>
              <a:cs typeface="Century Gothic"/>
              <a:sym typeface="Century Gothic"/>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spcBef>
                <a:spcPts val="0"/>
              </a:spcBef>
              <a:spcAft>
                <a:spcPts val="1600"/>
              </a:spcAft>
              <a:buNone/>
            </a:pPr>
            <a:r>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78"/>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14.2		QUÍMICA</a:t>
            </a:r>
            <a:endParaRPr/>
          </a:p>
        </p:txBody>
      </p:sp>
      <p:sp>
        <p:nvSpPr>
          <p:cNvPr id="514" name="Google Shape;514;p78"/>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s"/>
              <a:t>Temas o conceptos</a:t>
            </a:r>
            <a:endParaRPr/>
          </a:p>
          <a:p>
            <a:pPr indent="0" lvl="0" marL="0" rtl="0" algn="l">
              <a:spcBef>
                <a:spcPts val="1600"/>
              </a:spcBef>
              <a:spcAft>
                <a:spcPts val="0"/>
              </a:spcAft>
              <a:buNone/>
            </a:pPr>
            <a:r>
              <a:rPr lang="es"/>
              <a:t>	Unidad I  Elementos constituyentes de los organismos vivos.</a:t>
            </a:r>
            <a:endParaRPr/>
          </a:p>
          <a:p>
            <a:pPr indent="0" lvl="0" marL="0" rtl="0" algn="l">
              <a:spcBef>
                <a:spcPts val="1600"/>
              </a:spcBef>
              <a:spcAft>
                <a:spcPts val="0"/>
              </a:spcAft>
              <a:buNone/>
            </a:pPr>
            <a:r>
              <a:rPr lang="es"/>
              <a:t>		      Elementos constituyentes de las principales moléculas orgánicas</a:t>
            </a:r>
            <a:endParaRPr/>
          </a:p>
          <a:p>
            <a:pPr indent="0" lvl="0" marL="0" rtl="0" algn="l">
              <a:spcBef>
                <a:spcPts val="1600"/>
              </a:spcBef>
              <a:spcAft>
                <a:spcPts val="0"/>
              </a:spcAft>
              <a:buNone/>
            </a:pPr>
            <a:r>
              <a:rPr lang="es"/>
              <a:t>	Unidad II  Energía en las reacciones química	</a:t>
            </a:r>
            <a:endParaRPr/>
          </a:p>
          <a:p>
            <a:pPr indent="0" lvl="0" marL="0" rtl="0" algn="l">
              <a:spcBef>
                <a:spcPts val="1600"/>
              </a:spcBef>
              <a:spcAft>
                <a:spcPts val="0"/>
              </a:spcAft>
              <a:buNone/>
            </a:pPr>
            <a:r>
              <a:rPr lang="es"/>
              <a:t>	Unidad III  Agua requerida en el procesamiento de alimentos.</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79"/>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14.3	JUSTIFICACIÓN DE LA ACTIVIDAD</a:t>
            </a:r>
            <a:endParaRPr/>
          </a:p>
        </p:txBody>
      </p:sp>
      <p:sp>
        <p:nvSpPr>
          <p:cNvPr id="520" name="Google Shape;520;p79"/>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s"/>
              <a:t>QUÍMICA</a:t>
            </a:r>
            <a:endParaRPr/>
          </a:p>
          <a:p>
            <a:pPr indent="-317500" lvl="0" marL="457200" rtl="0" algn="l">
              <a:spcBef>
                <a:spcPts val="1600"/>
              </a:spcBef>
              <a:spcAft>
                <a:spcPts val="0"/>
              </a:spcAft>
              <a:buSzPts val="1400"/>
              <a:buChar char="-"/>
            </a:pPr>
            <a:r>
              <a:rPr lang="es"/>
              <a:t>Es indispensable que los alumnos tengan claro la composición de cada nutriente contenido en los octágonos , para tratar de incidir en su entorno en la decisión de compra y consumo de cada producto.</a:t>
            </a:r>
            <a:endParaRPr/>
          </a:p>
          <a:p>
            <a:pPr indent="0" lvl="0" marL="0" rtl="0" algn="l">
              <a:spcBef>
                <a:spcPts val="1600"/>
              </a:spcBef>
              <a:spcAft>
                <a:spcPts val="1600"/>
              </a:spcAft>
              <a:buNone/>
            </a:pPr>
            <a:r>
              <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80"/>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14.4 </a:t>
            </a:r>
            <a:r>
              <a:rPr lang="es" sz="2500"/>
              <a:t>Descripción de apertura de la actividad</a:t>
            </a:r>
            <a:endParaRPr sz="2500"/>
          </a:p>
        </p:txBody>
      </p:sp>
      <p:sp>
        <p:nvSpPr>
          <p:cNvPr id="526" name="Google Shape;526;p80"/>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Química</a:t>
            </a:r>
            <a:endParaRPr/>
          </a:p>
          <a:p>
            <a:pPr indent="-317500" lvl="0" marL="457200" rtl="0" algn="l">
              <a:spcBef>
                <a:spcPts val="1600"/>
              </a:spcBef>
              <a:spcAft>
                <a:spcPts val="0"/>
              </a:spcAft>
              <a:buSzPts val="1400"/>
              <a:buChar char="-"/>
            </a:pPr>
            <a:r>
              <a:rPr lang="es"/>
              <a:t>Buscarán artículos en la web, relacionados con el nuevo etiquetado y realizarán el análisis correspondientes.</a:t>
            </a:r>
            <a:endParaRPr/>
          </a:p>
          <a:p>
            <a:pPr indent="-317500" lvl="0" marL="457200" rtl="0" algn="l">
              <a:spcBef>
                <a:spcPts val="0"/>
              </a:spcBef>
              <a:spcAft>
                <a:spcPts val="0"/>
              </a:spcAft>
              <a:buSzPts val="1400"/>
              <a:buChar char="-"/>
            </a:pPr>
            <a:r>
              <a:rPr lang="es"/>
              <a:t>Elaborarán conclusiones al respecto.</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81"/>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14.5  </a:t>
            </a:r>
            <a:r>
              <a:rPr lang="es" sz="2200"/>
              <a:t>Descripción del Desarrollo de la Actividad</a:t>
            </a:r>
            <a:endParaRPr sz="2200"/>
          </a:p>
        </p:txBody>
      </p:sp>
      <p:sp>
        <p:nvSpPr>
          <p:cNvPr id="532" name="Google Shape;532;p81"/>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Química</a:t>
            </a:r>
            <a:endParaRPr/>
          </a:p>
          <a:p>
            <a:pPr indent="-317500" lvl="0" marL="457200" rtl="0" algn="l">
              <a:spcBef>
                <a:spcPts val="1600"/>
              </a:spcBef>
              <a:spcAft>
                <a:spcPts val="0"/>
              </a:spcAft>
              <a:buSzPts val="1400"/>
              <a:buChar char="-"/>
            </a:pPr>
            <a:r>
              <a:rPr lang="es"/>
              <a:t>Una vez analizada la información, se realizará un debate en formato digital para centrar los temas en los que se profundizará el proyecto.</a:t>
            </a:r>
            <a:endParaRPr/>
          </a:p>
          <a:p>
            <a:pPr indent="0" lvl="0" marL="0" rtl="0" algn="l">
              <a:spcBef>
                <a:spcPts val="1600"/>
              </a:spcBef>
              <a:spcAft>
                <a:spcPts val="1600"/>
              </a:spcAft>
              <a:buNone/>
            </a:pPr>
            <a:r>
              <a:rPr lang="es"/>
              <a:t>	Materiales: computadora.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9"/>
          <p:cNvSpPr txBox="1"/>
          <p:nvPr>
            <p:ph type="title"/>
          </p:nvPr>
        </p:nvSpPr>
        <p:spPr>
          <a:xfrm>
            <a:off x="311700" y="64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Organizador Gráfico</a:t>
            </a:r>
            <a:endParaRPr/>
          </a:p>
        </p:txBody>
      </p:sp>
      <p:sp>
        <p:nvSpPr>
          <p:cNvPr id="96" name="Google Shape;96;p19"/>
          <p:cNvSpPr/>
          <p:nvPr/>
        </p:nvSpPr>
        <p:spPr>
          <a:xfrm>
            <a:off x="2944084" y="812078"/>
            <a:ext cx="3501300" cy="3501300"/>
          </a:xfrm>
          <a:prstGeom prst="ellipse">
            <a:avLst/>
          </a:prstGeom>
          <a:solidFill>
            <a:srgbClr val="EDA2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t>        </a:t>
            </a:r>
            <a:endParaRPr/>
          </a:p>
          <a:p>
            <a:pPr indent="0" lvl="0" marL="0" rtl="0" algn="l">
              <a:spcBef>
                <a:spcPts val="0"/>
              </a:spcBef>
              <a:spcAft>
                <a:spcPts val="0"/>
              </a:spcAft>
              <a:buClr>
                <a:schemeClr val="dk1"/>
              </a:buClr>
              <a:buSzPts val="1100"/>
              <a:buFont typeface="Arial"/>
              <a:buNone/>
            </a:pPr>
            <a:r>
              <a:rPr lang="es"/>
              <a:t>          </a:t>
            </a:r>
            <a:r>
              <a:rPr lang="es"/>
              <a:t>Objetivo Gral.:</a:t>
            </a:r>
            <a:endParaRPr/>
          </a:p>
          <a:p>
            <a:pPr indent="0" lvl="0" marL="0" rtl="0" algn="l">
              <a:spcBef>
                <a:spcPts val="0"/>
              </a:spcBef>
              <a:spcAft>
                <a:spcPts val="0"/>
              </a:spcAft>
              <a:buNone/>
            </a:pPr>
            <a:r>
              <a:t/>
            </a:r>
            <a:endParaRPr/>
          </a:p>
          <a:p>
            <a:pPr indent="0" lvl="0" marL="0" rtl="0" algn="ctr">
              <a:spcBef>
                <a:spcPts val="0"/>
              </a:spcBef>
              <a:spcAft>
                <a:spcPts val="0"/>
              </a:spcAft>
              <a:buClr>
                <a:schemeClr val="dk1"/>
              </a:buClr>
              <a:buSzPts val="1100"/>
              <a:buFont typeface="Arial"/>
              <a:buNone/>
            </a:pPr>
            <a:r>
              <a:rPr lang="es"/>
              <a:t>Que el alumno reflexione sobre el consumo de alimentos y bebidas procesadas,  una vez que analice el etiquetado de los productos, para así procurar una mejor calidad nutricia en su alimentación y con ello contar con un mejor estado de salud.</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grpSp>
        <p:nvGrpSpPr>
          <p:cNvPr id="97" name="Google Shape;97;p19"/>
          <p:cNvGrpSpPr/>
          <p:nvPr/>
        </p:nvGrpSpPr>
        <p:grpSpPr>
          <a:xfrm>
            <a:off x="6752751" y="123252"/>
            <a:ext cx="2166000" cy="2166000"/>
            <a:chOff x="3611776" y="414352"/>
            <a:chExt cx="2166000" cy="2166000"/>
          </a:xfrm>
        </p:grpSpPr>
        <p:sp>
          <p:nvSpPr>
            <p:cNvPr id="98" name="Google Shape;98;p19"/>
            <p:cNvSpPr/>
            <p:nvPr/>
          </p:nvSpPr>
          <p:spPr>
            <a:xfrm>
              <a:off x="3611776" y="414352"/>
              <a:ext cx="2166000" cy="2166000"/>
            </a:xfrm>
            <a:prstGeom prst="ellipse">
              <a:avLst/>
            </a:prstGeom>
            <a:solidFill>
              <a:srgbClr val="D838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9"/>
            <p:cNvSpPr txBox="1"/>
            <p:nvPr/>
          </p:nvSpPr>
          <p:spPr>
            <a:xfrm>
              <a:off x="3967546" y="1103703"/>
              <a:ext cx="1496100" cy="70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s" sz="1200">
                  <a:solidFill>
                    <a:srgbClr val="FFFFFF"/>
                  </a:solidFill>
                  <a:latin typeface="Roboto"/>
                  <a:ea typeface="Roboto"/>
                  <a:cs typeface="Roboto"/>
                  <a:sym typeface="Roboto"/>
                </a:rPr>
                <a:t>Educaciòn estètica y artìstica</a:t>
              </a:r>
              <a:endParaRPr b="1" i="1" sz="1200">
                <a:solidFill>
                  <a:srgbClr val="FFFFFF"/>
                </a:solidFill>
                <a:latin typeface="Roboto"/>
                <a:ea typeface="Roboto"/>
                <a:cs typeface="Roboto"/>
                <a:sym typeface="Roboto"/>
              </a:endParaRPr>
            </a:p>
            <a:p>
              <a:pPr indent="0" lvl="0" marL="0" rtl="0" algn="ctr">
                <a:spcBef>
                  <a:spcPts val="0"/>
                </a:spcBef>
                <a:spcAft>
                  <a:spcPts val="0"/>
                </a:spcAft>
                <a:buNone/>
              </a:pPr>
              <a:r>
                <a:rPr lang="es" sz="1000">
                  <a:solidFill>
                    <a:srgbClr val="FFFFFF"/>
                  </a:solidFill>
                  <a:latin typeface="Roboto"/>
                  <a:ea typeface="Roboto"/>
                  <a:cs typeface="Roboto"/>
                  <a:sym typeface="Roboto"/>
                </a:rPr>
                <a:t>Estrategias para la composición</a:t>
              </a:r>
              <a:endParaRPr sz="1000">
                <a:solidFill>
                  <a:srgbClr val="FFFFFF"/>
                </a:solidFill>
                <a:latin typeface="Roboto"/>
                <a:ea typeface="Roboto"/>
                <a:cs typeface="Roboto"/>
                <a:sym typeface="Roboto"/>
              </a:endParaRPr>
            </a:p>
            <a:p>
              <a:pPr indent="0" lvl="0" marL="0" rtl="0" algn="ctr">
                <a:spcBef>
                  <a:spcPts val="0"/>
                </a:spcBef>
                <a:spcAft>
                  <a:spcPts val="0"/>
                </a:spcAft>
                <a:buNone/>
              </a:pPr>
              <a:r>
                <a:rPr lang="es" sz="1000">
                  <a:solidFill>
                    <a:srgbClr val="FFFFFF"/>
                  </a:solidFill>
                  <a:latin typeface="Roboto"/>
                  <a:ea typeface="Roboto"/>
                  <a:cs typeface="Roboto"/>
                  <a:sym typeface="Roboto"/>
                </a:rPr>
                <a:t>Cualidades relevantes del color</a:t>
              </a:r>
              <a:endParaRPr sz="1000">
                <a:solidFill>
                  <a:srgbClr val="FFFFFF"/>
                </a:solidFill>
                <a:latin typeface="Roboto"/>
                <a:ea typeface="Roboto"/>
                <a:cs typeface="Roboto"/>
                <a:sym typeface="Roboto"/>
              </a:endParaRPr>
            </a:p>
            <a:p>
              <a:pPr indent="0" lvl="0" marL="0" rtl="0" algn="ctr">
                <a:spcBef>
                  <a:spcPts val="0"/>
                </a:spcBef>
                <a:spcAft>
                  <a:spcPts val="0"/>
                </a:spcAft>
                <a:buNone/>
              </a:pPr>
              <a:r>
                <a:rPr lang="es" sz="1000">
                  <a:solidFill>
                    <a:srgbClr val="FFFFFF"/>
                  </a:solidFill>
                  <a:latin typeface="Roboto"/>
                  <a:ea typeface="Roboto"/>
                  <a:cs typeface="Roboto"/>
                  <a:sym typeface="Roboto"/>
                </a:rPr>
                <a:t>Armonìas</a:t>
              </a:r>
              <a:r>
                <a:rPr lang="es" sz="1000">
                  <a:solidFill>
                    <a:srgbClr val="FFFFFF"/>
                  </a:solidFill>
                  <a:latin typeface="Roboto"/>
                  <a:ea typeface="Roboto"/>
                  <a:cs typeface="Roboto"/>
                  <a:sym typeface="Roboto"/>
                </a:rPr>
                <a:t> </a:t>
              </a:r>
              <a:endParaRPr sz="1000">
                <a:solidFill>
                  <a:srgbClr val="FFFFFF"/>
                </a:solidFill>
                <a:latin typeface="Roboto"/>
                <a:ea typeface="Roboto"/>
                <a:cs typeface="Roboto"/>
                <a:sym typeface="Roboto"/>
              </a:endParaRPr>
            </a:p>
            <a:p>
              <a:pPr indent="0" lvl="0" marL="0" rtl="0" algn="ctr">
                <a:spcBef>
                  <a:spcPts val="0"/>
                </a:spcBef>
                <a:spcAft>
                  <a:spcPts val="0"/>
                </a:spcAft>
                <a:buNone/>
              </a:pPr>
              <a:r>
                <a:rPr lang="es" sz="1000">
                  <a:solidFill>
                    <a:srgbClr val="FFFFFF"/>
                  </a:solidFill>
                  <a:latin typeface="Roboto"/>
                  <a:ea typeface="Roboto"/>
                  <a:cs typeface="Roboto"/>
                  <a:sym typeface="Roboto"/>
                </a:rPr>
                <a:t>Estructura</a:t>
              </a:r>
              <a:endParaRPr sz="1000">
                <a:solidFill>
                  <a:srgbClr val="FFFFFF"/>
                </a:solidFill>
                <a:latin typeface="Roboto"/>
                <a:ea typeface="Roboto"/>
                <a:cs typeface="Roboto"/>
                <a:sym typeface="Roboto"/>
              </a:endParaRPr>
            </a:p>
            <a:p>
              <a:pPr indent="0" lvl="0" marL="0" rtl="0" algn="ctr">
                <a:spcBef>
                  <a:spcPts val="0"/>
                </a:spcBef>
                <a:spcAft>
                  <a:spcPts val="0"/>
                </a:spcAft>
                <a:buNone/>
              </a:pPr>
              <a:r>
                <a:rPr lang="es" sz="1000">
                  <a:solidFill>
                    <a:srgbClr val="FFFFFF"/>
                  </a:solidFill>
                  <a:latin typeface="Roboto"/>
                  <a:ea typeface="Roboto"/>
                  <a:cs typeface="Roboto"/>
                  <a:sym typeface="Roboto"/>
                </a:rPr>
                <a:t>Intensiòn</a:t>
              </a:r>
              <a:endParaRPr sz="1000">
                <a:solidFill>
                  <a:srgbClr val="FFFFFF"/>
                </a:solidFill>
                <a:latin typeface="Roboto"/>
                <a:ea typeface="Roboto"/>
                <a:cs typeface="Roboto"/>
                <a:sym typeface="Roboto"/>
              </a:endParaRPr>
            </a:p>
          </p:txBody>
        </p:sp>
      </p:grpSp>
      <p:grpSp>
        <p:nvGrpSpPr>
          <p:cNvPr id="100" name="Google Shape;100;p19"/>
          <p:cNvGrpSpPr/>
          <p:nvPr/>
        </p:nvGrpSpPr>
        <p:grpSpPr>
          <a:xfrm>
            <a:off x="6812083" y="2836014"/>
            <a:ext cx="2166000" cy="2166000"/>
            <a:chOff x="4562258" y="2032864"/>
            <a:chExt cx="2166000" cy="2166000"/>
          </a:xfrm>
        </p:grpSpPr>
        <p:sp>
          <p:nvSpPr>
            <p:cNvPr id="101" name="Google Shape;101;p19"/>
            <p:cNvSpPr/>
            <p:nvPr/>
          </p:nvSpPr>
          <p:spPr>
            <a:xfrm>
              <a:off x="4562258" y="2032864"/>
              <a:ext cx="2166000" cy="2166000"/>
            </a:xfrm>
            <a:prstGeom prst="ellipse">
              <a:avLst/>
            </a:prstGeom>
            <a:solidFill>
              <a:srgbClr val="B02C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9"/>
            <p:cNvSpPr txBox="1"/>
            <p:nvPr/>
          </p:nvSpPr>
          <p:spPr>
            <a:xfrm>
              <a:off x="4851250" y="2606124"/>
              <a:ext cx="1496100" cy="100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s" sz="1200">
                  <a:solidFill>
                    <a:srgbClr val="FFFFFF"/>
                  </a:solidFill>
                  <a:latin typeface="Roboto"/>
                  <a:ea typeface="Roboto"/>
                  <a:cs typeface="Roboto"/>
                  <a:sym typeface="Roboto"/>
                </a:rPr>
                <a:t>Química</a:t>
              </a:r>
              <a:endParaRPr b="1" i="1" sz="1200">
                <a:solidFill>
                  <a:srgbClr val="FFFFFF"/>
                </a:solidFill>
                <a:latin typeface="Roboto"/>
                <a:ea typeface="Roboto"/>
                <a:cs typeface="Roboto"/>
                <a:sym typeface="Roboto"/>
              </a:endParaRPr>
            </a:p>
            <a:p>
              <a:pPr indent="0" lvl="0" marL="0" rtl="0" algn="ctr">
                <a:spcBef>
                  <a:spcPts val="0"/>
                </a:spcBef>
                <a:spcAft>
                  <a:spcPts val="0"/>
                </a:spcAft>
                <a:buNone/>
              </a:pPr>
              <a:r>
                <a:rPr lang="es" sz="1000">
                  <a:solidFill>
                    <a:srgbClr val="FFFFFF"/>
                  </a:solidFill>
                  <a:latin typeface="Roboto"/>
                  <a:ea typeface="Roboto"/>
                  <a:cs typeface="Roboto"/>
                  <a:sym typeface="Roboto"/>
                </a:rPr>
                <a:t>Química en la vida cotidiana.</a:t>
              </a:r>
              <a:endParaRPr sz="1000">
                <a:solidFill>
                  <a:srgbClr val="FFFFFF"/>
                </a:solidFill>
                <a:latin typeface="Roboto"/>
                <a:ea typeface="Roboto"/>
                <a:cs typeface="Roboto"/>
                <a:sym typeface="Roboto"/>
              </a:endParaRPr>
            </a:p>
            <a:p>
              <a:pPr indent="0" lvl="0" marL="0" rtl="0" algn="ctr">
                <a:spcBef>
                  <a:spcPts val="0"/>
                </a:spcBef>
                <a:spcAft>
                  <a:spcPts val="0"/>
                </a:spcAft>
                <a:buNone/>
              </a:pPr>
              <a:r>
                <a:rPr lang="es" sz="1000">
                  <a:solidFill>
                    <a:srgbClr val="FFFFFF"/>
                  </a:solidFill>
                  <a:latin typeface="Roboto"/>
                  <a:ea typeface="Roboto"/>
                  <a:cs typeface="Roboto"/>
                  <a:sym typeface="Roboto"/>
                </a:rPr>
                <a:t>Procesos químicos.</a:t>
              </a:r>
              <a:endParaRPr sz="1000">
                <a:solidFill>
                  <a:srgbClr val="FFFFFF"/>
                </a:solidFill>
                <a:latin typeface="Roboto"/>
                <a:ea typeface="Roboto"/>
                <a:cs typeface="Roboto"/>
                <a:sym typeface="Roboto"/>
              </a:endParaRPr>
            </a:p>
            <a:p>
              <a:pPr indent="0" lvl="0" marL="0" rtl="0" algn="ctr">
                <a:spcBef>
                  <a:spcPts val="0"/>
                </a:spcBef>
                <a:spcAft>
                  <a:spcPts val="0"/>
                </a:spcAft>
                <a:buNone/>
              </a:pPr>
              <a:r>
                <a:rPr lang="es" sz="1000">
                  <a:solidFill>
                    <a:srgbClr val="FFFFFF"/>
                  </a:solidFill>
                  <a:latin typeface="Roboto"/>
                  <a:ea typeface="Roboto"/>
                  <a:cs typeface="Roboto"/>
                  <a:sym typeface="Roboto"/>
                </a:rPr>
                <a:t>Reacciones de oxidación.</a:t>
              </a:r>
              <a:endParaRPr sz="1000">
                <a:solidFill>
                  <a:srgbClr val="FFFFFF"/>
                </a:solidFill>
                <a:latin typeface="Roboto"/>
                <a:ea typeface="Roboto"/>
                <a:cs typeface="Roboto"/>
                <a:sym typeface="Roboto"/>
              </a:endParaRPr>
            </a:p>
            <a:p>
              <a:pPr indent="0" lvl="0" marL="0" rtl="0" algn="ctr">
                <a:spcBef>
                  <a:spcPts val="0"/>
                </a:spcBef>
                <a:spcAft>
                  <a:spcPts val="0"/>
                </a:spcAft>
                <a:buNone/>
              </a:pPr>
              <a:r>
                <a:rPr lang="es" sz="1000">
                  <a:solidFill>
                    <a:srgbClr val="FFFFFF"/>
                  </a:solidFill>
                  <a:latin typeface="Roboto"/>
                  <a:ea typeface="Roboto"/>
                  <a:cs typeface="Roboto"/>
                  <a:sym typeface="Roboto"/>
                </a:rPr>
                <a:t>Transformaciones químicas y balance de energía..</a:t>
              </a:r>
              <a:endParaRPr sz="1000">
                <a:solidFill>
                  <a:srgbClr val="FFFFFF"/>
                </a:solidFill>
                <a:latin typeface="Roboto"/>
                <a:ea typeface="Roboto"/>
                <a:cs typeface="Roboto"/>
                <a:sym typeface="Roboto"/>
              </a:endParaRPr>
            </a:p>
            <a:p>
              <a:pPr indent="0" lvl="0" marL="0" rtl="0" algn="ctr">
                <a:spcBef>
                  <a:spcPts val="0"/>
                </a:spcBef>
                <a:spcAft>
                  <a:spcPts val="0"/>
                </a:spcAft>
                <a:buNone/>
              </a:pPr>
              <a:r>
                <a:t/>
              </a:r>
              <a:endParaRPr sz="1000">
                <a:solidFill>
                  <a:srgbClr val="FFFFFF"/>
                </a:solidFill>
                <a:latin typeface="Roboto"/>
                <a:ea typeface="Roboto"/>
                <a:cs typeface="Roboto"/>
                <a:sym typeface="Roboto"/>
              </a:endParaRPr>
            </a:p>
          </p:txBody>
        </p:sp>
      </p:grpSp>
      <p:grpSp>
        <p:nvGrpSpPr>
          <p:cNvPr id="103" name="Google Shape;103;p19"/>
          <p:cNvGrpSpPr/>
          <p:nvPr/>
        </p:nvGrpSpPr>
        <p:grpSpPr>
          <a:xfrm>
            <a:off x="411376" y="677214"/>
            <a:ext cx="2166000" cy="2166000"/>
            <a:chOff x="2702876" y="2032864"/>
            <a:chExt cx="2166000" cy="2166000"/>
          </a:xfrm>
        </p:grpSpPr>
        <p:sp>
          <p:nvSpPr>
            <p:cNvPr id="104" name="Google Shape;104;p19"/>
            <p:cNvSpPr/>
            <p:nvPr/>
          </p:nvSpPr>
          <p:spPr>
            <a:xfrm>
              <a:off x="2702876" y="2032864"/>
              <a:ext cx="2166000" cy="2166000"/>
            </a:xfrm>
            <a:prstGeom prst="ellipse">
              <a:avLst/>
            </a:prstGeom>
            <a:solidFill>
              <a:srgbClr val="802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9"/>
            <p:cNvSpPr txBox="1"/>
            <p:nvPr/>
          </p:nvSpPr>
          <p:spPr>
            <a:xfrm>
              <a:off x="3007681" y="2834728"/>
              <a:ext cx="1496100" cy="70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s" sz="1200">
                  <a:solidFill>
                    <a:srgbClr val="FFFFFF"/>
                  </a:solidFill>
                  <a:latin typeface="Roboto"/>
                  <a:ea typeface="Roboto"/>
                  <a:cs typeface="Roboto"/>
                  <a:sym typeface="Roboto"/>
                </a:rPr>
                <a:t>Educación para la Salud</a:t>
              </a:r>
              <a:endParaRPr b="1" i="1" sz="1200">
                <a:solidFill>
                  <a:srgbClr val="FFFFFF"/>
                </a:solidFill>
                <a:latin typeface="Roboto"/>
                <a:ea typeface="Roboto"/>
                <a:cs typeface="Roboto"/>
                <a:sym typeface="Roboto"/>
              </a:endParaRPr>
            </a:p>
            <a:p>
              <a:pPr indent="0" lvl="0" marL="0" rtl="0" algn="ctr">
                <a:spcBef>
                  <a:spcPts val="0"/>
                </a:spcBef>
                <a:spcAft>
                  <a:spcPts val="0"/>
                </a:spcAft>
                <a:buNone/>
              </a:pPr>
              <a:r>
                <a:rPr lang="es" sz="1000">
                  <a:solidFill>
                    <a:srgbClr val="FFFFFF"/>
                  </a:solidFill>
                  <a:latin typeface="Roboto"/>
                  <a:ea typeface="Roboto"/>
                  <a:cs typeface="Roboto"/>
                  <a:sym typeface="Roboto"/>
                </a:rPr>
                <a:t>Nutrientes</a:t>
              </a:r>
              <a:endParaRPr sz="1000">
                <a:solidFill>
                  <a:srgbClr val="FFFFFF"/>
                </a:solidFill>
                <a:latin typeface="Roboto"/>
                <a:ea typeface="Roboto"/>
                <a:cs typeface="Roboto"/>
                <a:sym typeface="Roboto"/>
              </a:endParaRPr>
            </a:p>
            <a:p>
              <a:pPr indent="0" lvl="0" marL="0" rtl="0" algn="ctr">
                <a:spcBef>
                  <a:spcPts val="0"/>
                </a:spcBef>
                <a:spcAft>
                  <a:spcPts val="0"/>
                </a:spcAft>
                <a:buNone/>
              </a:pPr>
              <a:r>
                <a:rPr lang="es" sz="1000">
                  <a:solidFill>
                    <a:srgbClr val="FFFFFF"/>
                  </a:solidFill>
                  <a:latin typeface="Roboto"/>
                  <a:ea typeface="Roboto"/>
                  <a:cs typeface="Roboto"/>
                  <a:sym typeface="Roboto"/>
                </a:rPr>
                <a:t>Obesidad</a:t>
              </a:r>
              <a:endParaRPr sz="1000">
                <a:solidFill>
                  <a:srgbClr val="FFFFFF"/>
                </a:solidFill>
                <a:latin typeface="Roboto"/>
                <a:ea typeface="Roboto"/>
                <a:cs typeface="Roboto"/>
                <a:sym typeface="Roboto"/>
              </a:endParaRPr>
            </a:p>
            <a:p>
              <a:pPr indent="0" lvl="0" marL="0" rtl="0" algn="ctr">
                <a:spcBef>
                  <a:spcPts val="0"/>
                </a:spcBef>
                <a:spcAft>
                  <a:spcPts val="0"/>
                </a:spcAft>
                <a:buNone/>
              </a:pPr>
              <a:r>
                <a:rPr lang="es" sz="900">
                  <a:solidFill>
                    <a:srgbClr val="FFFFFF"/>
                  </a:solidFill>
                  <a:latin typeface="Roboto"/>
                  <a:ea typeface="Roboto"/>
                  <a:cs typeface="Roboto"/>
                  <a:sym typeface="Roboto"/>
                </a:rPr>
                <a:t>Trastornos Alimenticios</a:t>
              </a:r>
              <a:endParaRPr sz="900">
                <a:solidFill>
                  <a:srgbClr val="FFFFFF"/>
                </a:solidFill>
                <a:latin typeface="Roboto"/>
                <a:ea typeface="Roboto"/>
                <a:cs typeface="Roboto"/>
                <a:sym typeface="Roboto"/>
              </a:endParaRPr>
            </a:p>
            <a:p>
              <a:pPr indent="0" lvl="0" marL="0" rtl="0" algn="ctr">
                <a:spcBef>
                  <a:spcPts val="0"/>
                </a:spcBef>
                <a:spcAft>
                  <a:spcPts val="0"/>
                </a:spcAft>
                <a:buNone/>
              </a:pPr>
              <a:r>
                <a:rPr lang="es" sz="1000">
                  <a:solidFill>
                    <a:srgbClr val="FFFFFF"/>
                  </a:solidFill>
                  <a:latin typeface="Roboto"/>
                  <a:ea typeface="Roboto"/>
                  <a:cs typeface="Roboto"/>
                  <a:sym typeface="Roboto"/>
                </a:rPr>
                <a:t>Metabolismo</a:t>
              </a:r>
              <a:endParaRPr sz="1000">
                <a:solidFill>
                  <a:srgbClr val="FFFFFF"/>
                </a:solidFill>
                <a:latin typeface="Roboto"/>
                <a:ea typeface="Roboto"/>
                <a:cs typeface="Roboto"/>
                <a:sym typeface="Roboto"/>
              </a:endParaRPr>
            </a:p>
            <a:p>
              <a:pPr indent="0" lvl="0" marL="0" rtl="0" algn="ctr">
                <a:spcBef>
                  <a:spcPts val="0"/>
                </a:spcBef>
                <a:spcAft>
                  <a:spcPts val="0"/>
                </a:spcAft>
                <a:buNone/>
              </a:pPr>
              <a:r>
                <a:rPr lang="es" sz="1000">
                  <a:solidFill>
                    <a:srgbClr val="FFFFFF"/>
                  </a:solidFill>
                  <a:latin typeface="Roboto"/>
                  <a:ea typeface="Roboto"/>
                  <a:cs typeface="Roboto"/>
                  <a:sym typeface="Roboto"/>
                </a:rPr>
                <a:t>Estilos de vida</a:t>
              </a:r>
              <a:endParaRPr sz="1000">
                <a:solidFill>
                  <a:srgbClr val="FFFFFF"/>
                </a:solidFill>
                <a:latin typeface="Roboto"/>
                <a:ea typeface="Roboto"/>
                <a:cs typeface="Roboto"/>
                <a:sym typeface="Roboto"/>
              </a:endParaRPr>
            </a:p>
            <a:p>
              <a:pPr indent="0" lvl="0" marL="0" rtl="0" algn="ctr">
                <a:spcBef>
                  <a:spcPts val="0"/>
                </a:spcBef>
                <a:spcAft>
                  <a:spcPts val="0"/>
                </a:spcAft>
                <a:buNone/>
              </a:pPr>
              <a:r>
                <a:rPr lang="es" sz="1000">
                  <a:solidFill>
                    <a:srgbClr val="FFFFFF"/>
                  </a:solidFill>
                  <a:latin typeface="Roboto"/>
                  <a:ea typeface="Roboto"/>
                  <a:cs typeface="Roboto"/>
                  <a:sym typeface="Roboto"/>
                </a:rPr>
                <a:t> </a:t>
              </a:r>
              <a:endParaRPr sz="1000">
                <a:solidFill>
                  <a:srgbClr val="FFFFFF"/>
                </a:solidFill>
                <a:latin typeface="Roboto"/>
                <a:ea typeface="Roboto"/>
                <a:cs typeface="Roboto"/>
                <a:sym typeface="Roboto"/>
              </a:endParaRPr>
            </a:p>
          </p:txBody>
        </p:sp>
      </p:grpSp>
      <p:grpSp>
        <p:nvGrpSpPr>
          <p:cNvPr id="106" name="Google Shape;106;p19"/>
          <p:cNvGrpSpPr/>
          <p:nvPr/>
        </p:nvGrpSpPr>
        <p:grpSpPr>
          <a:xfrm>
            <a:off x="411376" y="2928952"/>
            <a:ext cx="2166000" cy="2166000"/>
            <a:chOff x="3611776" y="414352"/>
            <a:chExt cx="2166000" cy="2166000"/>
          </a:xfrm>
        </p:grpSpPr>
        <p:sp>
          <p:nvSpPr>
            <p:cNvPr id="107" name="Google Shape;107;p19"/>
            <p:cNvSpPr/>
            <p:nvPr/>
          </p:nvSpPr>
          <p:spPr>
            <a:xfrm>
              <a:off x="3611776" y="414352"/>
              <a:ext cx="2166000" cy="2166000"/>
            </a:xfrm>
            <a:prstGeom prst="ellipse">
              <a:avLst/>
            </a:prstGeom>
            <a:solidFill>
              <a:srgbClr val="D838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DD7E6B"/>
                </a:highlight>
              </a:endParaRPr>
            </a:p>
          </p:txBody>
        </p:sp>
        <p:sp>
          <p:nvSpPr>
            <p:cNvPr id="108" name="Google Shape;108;p19"/>
            <p:cNvSpPr txBox="1"/>
            <p:nvPr/>
          </p:nvSpPr>
          <p:spPr>
            <a:xfrm>
              <a:off x="3967546" y="1027503"/>
              <a:ext cx="1496100" cy="70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a:solidFill>
                    <a:srgbClr val="FFFFFF"/>
                  </a:solidFill>
                  <a:highlight>
                    <a:srgbClr val="D83829"/>
                  </a:highlight>
                  <a:latin typeface="Roboto"/>
                  <a:ea typeface="Roboto"/>
                  <a:cs typeface="Roboto"/>
                  <a:sym typeface="Roboto"/>
                </a:rPr>
                <a:t>Biología</a:t>
              </a:r>
              <a:endParaRPr b="1">
                <a:solidFill>
                  <a:srgbClr val="FFFFFF"/>
                </a:solidFill>
                <a:highlight>
                  <a:srgbClr val="D83829"/>
                </a:highlight>
                <a:latin typeface="Roboto"/>
                <a:ea typeface="Roboto"/>
                <a:cs typeface="Roboto"/>
                <a:sym typeface="Roboto"/>
              </a:endParaRPr>
            </a:p>
            <a:p>
              <a:pPr indent="0" lvl="0" marL="0" rtl="0" algn="ctr">
                <a:spcBef>
                  <a:spcPts val="0"/>
                </a:spcBef>
                <a:spcAft>
                  <a:spcPts val="0"/>
                </a:spcAft>
                <a:buNone/>
              </a:pPr>
              <a:r>
                <a:rPr lang="es" sz="1000">
                  <a:solidFill>
                    <a:srgbClr val="FFFFFF"/>
                  </a:solidFill>
                  <a:highlight>
                    <a:srgbClr val="D83829"/>
                  </a:highlight>
                  <a:latin typeface="Roboto"/>
                  <a:ea typeface="Roboto"/>
                  <a:cs typeface="Roboto"/>
                  <a:sym typeface="Roboto"/>
                </a:rPr>
                <a:t>Nutrientes</a:t>
              </a:r>
              <a:endParaRPr sz="1000">
                <a:solidFill>
                  <a:srgbClr val="FFFFFF"/>
                </a:solidFill>
                <a:highlight>
                  <a:srgbClr val="D83829"/>
                </a:highlight>
                <a:latin typeface="Roboto"/>
                <a:ea typeface="Roboto"/>
                <a:cs typeface="Roboto"/>
                <a:sym typeface="Roboto"/>
              </a:endParaRPr>
            </a:p>
            <a:p>
              <a:pPr indent="0" lvl="0" marL="0" rtl="0" algn="ctr">
                <a:spcBef>
                  <a:spcPts val="0"/>
                </a:spcBef>
                <a:spcAft>
                  <a:spcPts val="0"/>
                </a:spcAft>
                <a:buNone/>
              </a:pPr>
              <a:r>
                <a:rPr lang="es" sz="1000">
                  <a:solidFill>
                    <a:srgbClr val="FFFFFF"/>
                  </a:solidFill>
                  <a:highlight>
                    <a:srgbClr val="D83829"/>
                  </a:highlight>
                  <a:latin typeface="Roboto"/>
                  <a:ea typeface="Roboto"/>
                  <a:cs typeface="Roboto"/>
                  <a:sym typeface="Roboto"/>
                </a:rPr>
                <a:t>Salud</a:t>
              </a:r>
              <a:endParaRPr sz="1000">
                <a:solidFill>
                  <a:srgbClr val="FFFFFF"/>
                </a:solidFill>
                <a:highlight>
                  <a:srgbClr val="D83829"/>
                </a:highlight>
                <a:latin typeface="Roboto"/>
                <a:ea typeface="Roboto"/>
                <a:cs typeface="Roboto"/>
                <a:sym typeface="Roboto"/>
              </a:endParaRPr>
            </a:p>
            <a:p>
              <a:pPr indent="0" lvl="0" marL="0" rtl="0" algn="ctr">
                <a:spcBef>
                  <a:spcPts val="0"/>
                </a:spcBef>
                <a:spcAft>
                  <a:spcPts val="0"/>
                </a:spcAft>
                <a:buNone/>
              </a:pPr>
              <a:r>
                <a:rPr lang="es" sz="1000">
                  <a:solidFill>
                    <a:srgbClr val="FFFFFF"/>
                  </a:solidFill>
                  <a:highlight>
                    <a:srgbClr val="D83829"/>
                  </a:highlight>
                  <a:latin typeface="Roboto"/>
                  <a:ea typeface="Roboto"/>
                  <a:cs typeface="Roboto"/>
                  <a:sym typeface="Roboto"/>
                </a:rPr>
                <a:t>sobrepeso, obesidad y diabetes</a:t>
              </a:r>
              <a:endParaRPr sz="1000">
                <a:solidFill>
                  <a:srgbClr val="FFFFFF"/>
                </a:solidFill>
                <a:highlight>
                  <a:srgbClr val="D83829"/>
                </a:highlight>
                <a:latin typeface="Roboto"/>
                <a:ea typeface="Roboto"/>
                <a:cs typeface="Roboto"/>
                <a:sym typeface="Roboto"/>
              </a:endParaRPr>
            </a:p>
            <a:p>
              <a:pPr indent="0" lvl="0" marL="0" rtl="0" algn="ctr">
                <a:spcBef>
                  <a:spcPts val="0"/>
                </a:spcBef>
                <a:spcAft>
                  <a:spcPts val="0"/>
                </a:spcAft>
                <a:buNone/>
              </a:pPr>
              <a:r>
                <a:rPr lang="es" sz="1000">
                  <a:solidFill>
                    <a:srgbClr val="FFFFFF"/>
                  </a:solidFill>
                  <a:highlight>
                    <a:srgbClr val="D83829"/>
                  </a:highlight>
                  <a:latin typeface="Roboto"/>
                  <a:ea typeface="Roboto"/>
                  <a:cs typeface="Roboto"/>
                  <a:sym typeface="Roboto"/>
                </a:rPr>
                <a:t>cèlula</a:t>
              </a:r>
              <a:endParaRPr sz="1000">
                <a:solidFill>
                  <a:srgbClr val="FFFFFF"/>
                </a:solidFill>
                <a:highlight>
                  <a:srgbClr val="D83829"/>
                </a:highlight>
                <a:latin typeface="Roboto"/>
                <a:ea typeface="Roboto"/>
                <a:cs typeface="Roboto"/>
                <a:sym typeface="Roboto"/>
              </a:endParaRPr>
            </a:p>
            <a:p>
              <a:pPr indent="0" lvl="0" marL="0" rtl="0" algn="ctr">
                <a:spcBef>
                  <a:spcPts val="0"/>
                </a:spcBef>
                <a:spcAft>
                  <a:spcPts val="0"/>
                </a:spcAft>
                <a:buNone/>
              </a:pPr>
              <a:r>
                <a:t/>
              </a:r>
              <a:endParaRPr sz="1000">
                <a:solidFill>
                  <a:srgbClr val="FFFFFF"/>
                </a:solidFill>
                <a:highlight>
                  <a:srgbClr val="D83829"/>
                </a:highlight>
                <a:latin typeface="Roboto"/>
                <a:ea typeface="Roboto"/>
                <a:cs typeface="Roboto"/>
                <a:sym typeface="Roboto"/>
              </a:endParaRPr>
            </a:p>
            <a:p>
              <a:pPr indent="0" lvl="0" marL="0" rtl="0" algn="ctr">
                <a:spcBef>
                  <a:spcPts val="0"/>
                </a:spcBef>
                <a:spcAft>
                  <a:spcPts val="0"/>
                </a:spcAft>
                <a:buNone/>
              </a:pPr>
              <a:r>
                <a:t/>
              </a:r>
              <a:endParaRPr sz="1000">
                <a:solidFill>
                  <a:srgbClr val="FFFFFF"/>
                </a:solidFill>
                <a:highlight>
                  <a:srgbClr val="DD7E6B"/>
                </a:highlight>
                <a:latin typeface="Roboto"/>
                <a:ea typeface="Roboto"/>
                <a:cs typeface="Roboto"/>
                <a:sym typeface="Roboto"/>
              </a:endParaRPr>
            </a:p>
          </p:txBody>
        </p:sp>
      </p:grpSp>
      <p:cxnSp>
        <p:nvCxnSpPr>
          <p:cNvPr id="109" name="Google Shape;109;p19"/>
          <p:cNvCxnSpPr/>
          <p:nvPr/>
        </p:nvCxnSpPr>
        <p:spPr>
          <a:xfrm>
            <a:off x="1728225" y="1673350"/>
            <a:ext cx="5733300" cy="2263200"/>
          </a:xfrm>
          <a:prstGeom prst="straightConnector1">
            <a:avLst/>
          </a:prstGeom>
          <a:noFill/>
          <a:ln cap="flat" cmpd="sng" w="9525">
            <a:solidFill>
              <a:schemeClr val="dk2"/>
            </a:solidFill>
            <a:prstDash val="solid"/>
            <a:round/>
            <a:headEnd len="med" w="med" type="none"/>
            <a:tailEnd len="med" w="med" type="none"/>
          </a:ln>
        </p:spPr>
      </p:cxnSp>
      <p:cxnSp>
        <p:nvCxnSpPr>
          <p:cNvPr id="110" name="Google Shape;110;p19"/>
          <p:cNvCxnSpPr/>
          <p:nvPr/>
        </p:nvCxnSpPr>
        <p:spPr>
          <a:xfrm>
            <a:off x="1796800" y="3730750"/>
            <a:ext cx="5582400" cy="178200"/>
          </a:xfrm>
          <a:prstGeom prst="straightConnector1">
            <a:avLst/>
          </a:prstGeom>
          <a:noFill/>
          <a:ln cap="flat" cmpd="sng" w="9525">
            <a:solidFill>
              <a:schemeClr val="dk2"/>
            </a:solidFill>
            <a:prstDash val="solid"/>
            <a:round/>
            <a:headEnd len="med" w="med" type="none"/>
            <a:tailEnd len="med" w="med" type="none"/>
          </a:ln>
        </p:spPr>
      </p:cxnSp>
      <p:cxnSp>
        <p:nvCxnSpPr>
          <p:cNvPr id="111" name="Google Shape;111;p19"/>
          <p:cNvCxnSpPr/>
          <p:nvPr/>
        </p:nvCxnSpPr>
        <p:spPr>
          <a:xfrm rot="10800000">
            <a:off x="1700700" y="1673275"/>
            <a:ext cx="109800" cy="2071200"/>
          </a:xfrm>
          <a:prstGeom prst="straightConnector1">
            <a:avLst/>
          </a:prstGeom>
          <a:noFill/>
          <a:ln cap="flat" cmpd="sng" w="9525">
            <a:solidFill>
              <a:schemeClr val="dk2"/>
            </a:solidFill>
            <a:prstDash val="solid"/>
            <a:round/>
            <a:headEnd len="med" w="med" type="none"/>
            <a:tailEnd len="med" w="med" type="none"/>
          </a:ln>
        </p:spPr>
      </p:cxnSp>
      <p:cxnSp>
        <p:nvCxnSpPr>
          <p:cNvPr id="112" name="Google Shape;112;p19"/>
          <p:cNvCxnSpPr>
            <a:endCxn id="102" idx="2"/>
          </p:cNvCxnSpPr>
          <p:nvPr/>
        </p:nvCxnSpPr>
        <p:spPr>
          <a:xfrm>
            <a:off x="1838025" y="2098574"/>
            <a:ext cx="6011100" cy="2320500"/>
          </a:xfrm>
          <a:prstGeom prst="straightConnector1">
            <a:avLst/>
          </a:prstGeom>
          <a:noFill/>
          <a:ln cap="flat" cmpd="sng" w="9525">
            <a:solidFill>
              <a:schemeClr val="dk2"/>
            </a:solidFill>
            <a:prstDash val="solid"/>
            <a:round/>
            <a:headEnd len="med" w="med" type="none"/>
            <a:tailEnd len="med" w="med" type="none"/>
          </a:ln>
        </p:spPr>
      </p:cxnSp>
      <p:cxnSp>
        <p:nvCxnSpPr>
          <p:cNvPr id="113" name="Google Shape;113;p19"/>
          <p:cNvCxnSpPr/>
          <p:nvPr/>
        </p:nvCxnSpPr>
        <p:spPr>
          <a:xfrm>
            <a:off x="1755650" y="2098550"/>
            <a:ext cx="5555100" cy="1563600"/>
          </a:xfrm>
          <a:prstGeom prst="straightConnector1">
            <a:avLst/>
          </a:prstGeom>
          <a:noFill/>
          <a:ln cap="flat" cmpd="sng" w="9525">
            <a:solidFill>
              <a:schemeClr val="dk2"/>
            </a:solidFill>
            <a:prstDash val="solid"/>
            <a:round/>
            <a:headEnd len="med" w="med" type="none"/>
            <a:tailEnd len="med" w="med" type="none"/>
          </a:ln>
        </p:spPr>
      </p:cxnSp>
      <p:cxnSp>
        <p:nvCxnSpPr>
          <p:cNvPr id="114" name="Google Shape;114;p19"/>
          <p:cNvCxnSpPr/>
          <p:nvPr/>
        </p:nvCxnSpPr>
        <p:spPr>
          <a:xfrm>
            <a:off x="1468881" y="2370553"/>
            <a:ext cx="51000" cy="13602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82"/>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14.6  </a:t>
            </a:r>
            <a:r>
              <a:rPr lang="es" sz="2700"/>
              <a:t>Descripción del cierre de la actividad</a:t>
            </a:r>
            <a:endParaRPr sz="2700"/>
          </a:p>
        </p:txBody>
      </p:sp>
      <p:sp>
        <p:nvSpPr>
          <p:cNvPr id="538" name="Google Shape;538;p82"/>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Char char="●"/>
            </a:pPr>
            <a:r>
              <a:rPr lang="es"/>
              <a:t>Química</a:t>
            </a:r>
            <a:endParaRPr/>
          </a:p>
          <a:p>
            <a:pPr indent="-317500" lvl="0" marL="457200" rtl="0" algn="l">
              <a:lnSpc>
                <a:spcPct val="100000"/>
              </a:lnSpc>
              <a:spcBef>
                <a:spcPts val="0"/>
              </a:spcBef>
              <a:spcAft>
                <a:spcPts val="0"/>
              </a:spcAft>
              <a:buSzPts val="1400"/>
              <a:buChar char="●"/>
            </a:pPr>
            <a:r>
              <a:t/>
            </a:r>
            <a:endParaRPr/>
          </a:p>
          <a:p>
            <a:pPr indent="-317500" lvl="0" marL="457200" rtl="0" algn="l">
              <a:lnSpc>
                <a:spcPct val="100000"/>
              </a:lnSpc>
              <a:spcBef>
                <a:spcPts val="0"/>
              </a:spcBef>
              <a:spcAft>
                <a:spcPts val="0"/>
              </a:spcAft>
              <a:buSzPts val="1400"/>
              <a:buChar char="●"/>
            </a:pPr>
            <a:r>
              <a:rPr lang="es"/>
              <a:t>Cada uno de los alumnos presentará las conclusiones obtenidas del debate y por lo tanto las acciones a llevar a cabo.</a:t>
            </a:r>
            <a:endParaRPr/>
          </a:p>
          <a:p>
            <a:pPr indent="-317500" lvl="0" marL="457200" rtl="0" algn="l">
              <a:lnSpc>
                <a:spcPct val="100000"/>
              </a:lnSpc>
              <a:spcBef>
                <a:spcPts val="0"/>
              </a:spcBef>
              <a:spcAft>
                <a:spcPts val="0"/>
              </a:spcAft>
              <a:buSzPts val="1400"/>
              <a:buChar char="●"/>
            </a:pPr>
            <a:r>
              <a:t/>
            </a:r>
            <a:endParaRPr/>
          </a:p>
          <a:p>
            <a:pPr indent="-317500" lvl="0" marL="457200" rtl="0" algn="l">
              <a:lnSpc>
                <a:spcPct val="100000"/>
              </a:lnSpc>
              <a:spcBef>
                <a:spcPts val="0"/>
              </a:spcBef>
              <a:spcAft>
                <a:spcPts val="0"/>
              </a:spcAft>
              <a:buSzPts val="1400"/>
              <a:buChar char="●"/>
            </a:pPr>
            <a:r>
              <a:rPr lang="es"/>
              <a:t>Material: cuaderno, computadora e internet.</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83"/>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14.7  </a:t>
            </a:r>
            <a:r>
              <a:rPr lang="es" sz="2300"/>
              <a:t>Descripción de lo que se hará con los resultados</a:t>
            </a:r>
            <a:endParaRPr sz="2300"/>
          </a:p>
        </p:txBody>
      </p:sp>
      <p:sp>
        <p:nvSpPr>
          <p:cNvPr id="544" name="Google Shape;544;p83"/>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Química</a:t>
            </a:r>
            <a:endParaRPr/>
          </a:p>
          <a:p>
            <a:pPr indent="0" lvl="0" marL="0" rtl="0" algn="l">
              <a:spcBef>
                <a:spcPts val="1600"/>
              </a:spcBef>
              <a:spcAft>
                <a:spcPts val="1600"/>
              </a:spcAft>
              <a:buNone/>
            </a:pPr>
            <a:r>
              <a:rPr lang="es"/>
              <a:t>De las conclusiones obtenidas, los alumnos propusieron elaborar una encuesta con el correspondiente análisis de resultados, para ser presentados en forma de tabla.</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84"/>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14.8  </a:t>
            </a:r>
            <a:r>
              <a:rPr lang="es" sz="2400"/>
              <a:t>Análisis. Contraste de lo esperado y lo sucedido</a:t>
            </a:r>
            <a:endParaRPr sz="2400"/>
          </a:p>
        </p:txBody>
      </p:sp>
      <p:sp>
        <p:nvSpPr>
          <p:cNvPr id="550" name="Google Shape;550;p84"/>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Química</a:t>
            </a:r>
            <a:endParaRPr/>
          </a:p>
          <a:p>
            <a:pPr indent="0" lvl="0" marL="0" rtl="0" algn="l">
              <a:spcBef>
                <a:spcPts val="1600"/>
              </a:spcBef>
              <a:spcAft>
                <a:spcPts val="1600"/>
              </a:spcAft>
              <a:buNone/>
            </a:pPr>
            <a:r>
              <a:rPr lang="es"/>
              <a:t>Los alumnos comprendieron la importancia del análisis de los diferentes aspectos relacionados con la implementación del nuevo etiquetado y propusieron la elaboración de una encuesta e infografía.</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85"/>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14.9  </a:t>
            </a:r>
            <a:r>
              <a:rPr lang="es" sz="2500"/>
              <a:t>Toma de decisiones</a:t>
            </a:r>
            <a:endParaRPr sz="2500"/>
          </a:p>
        </p:txBody>
      </p:sp>
      <p:sp>
        <p:nvSpPr>
          <p:cNvPr id="556" name="Google Shape;556;p85"/>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Química</a:t>
            </a:r>
            <a:endParaRPr/>
          </a:p>
          <a:p>
            <a:pPr indent="0" lvl="0" marL="0" rtl="0" algn="l">
              <a:spcBef>
                <a:spcPts val="1600"/>
              </a:spcBef>
              <a:spcAft>
                <a:spcPts val="1600"/>
              </a:spcAft>
              <a:buNone/>
            </a:pPr>
            <a:r>
              <a:rPr lang="es"/>
              <a:t>No hubo</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86"/>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2700"/>
              <a:t>15.1 Actividad Interdisciplinaria de Cierre de Proyecto</a:t>
            </a:r>
            <a:endParaRPr sz="2700"/>
          </a:p>
        </p:txBody>
      </p:sp>
      <p:sp>
        <p:nvSpPr>
          <p:cNvPr id="562" name="Google Shape;562;p86"/>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t>Nombre de la actividad: Ver para aprender</a:t>
            </a:r>
            <a:endParaRPr/>
          </a:p>
          <a:p>
            <a:pPr indent="0" lvl="0" marL="0" rtl="0" algn="l">
              <a:spcBef>
                <a:spcPts val="1600"/>
              </a:spcBef>
              <a:spcAft>
                <a:spcPts val="0"/>
              </a:spcAft>
              <a:buClr>
                <a:schemeClr val="dk1"/>
              </a:buClr>
              <a:buSzPts val="1100"/>
              <a:buFont typeface="Arial"/>
              <a:buNone/>
            </a:pPr>
            <a:r>
              <a:rPr lang="es"/>
              <a:t>b. Objetivo: Que los integrantes de la comunidad escolar reflexionen sobre el impacto que debería haber causado el nuevo etiquetado en los alimentos y busque ser selectivo en el consumo de productos alimenticios.</a:t>
            </a:r>
            <a:endParaRPr/>
          </a:p>
          <a:p>
            <a:pPr indent="0" lvl="0" marL="0" rtl="0" algn="l">
              <a:spcBef>
                <a:spcPts val="1600"/>
              </a:spcBef>
              <a:spcAft>
                <a:spcPts val="0"/>
              </a:spcAft>
              <a:buClr>
                <a:schemeClr val="dk1"/>
              </a:buClr>
              <a:buSzPts val="1100"/>
              <a:buFont typeface="Arial"/>
              <a:buNone/>
            </a:pPr>
            <a:r>
              <a:rPr lang="es"/>
              <a:t>c. 5° de preparatoria</a:t>
            </a:r>
            <a:endParaRPr/>
          </a:p>
          <a:p>
            <a:pPr indent="0" lvl="0" marL="0" rtl="0" algn="l">
              <a:spcBef>
                <a:spcPts val="1600"/>
              </a:spcBef>
              <a:spcAft>
                <a:spcPts val="0"/>
              </a:spcAft>
              <a:buClr>
                <a:schemeClr val="dk1"/>
              </a:buClr>
              <a:buSzPts val="1100"/>
              <a:buFont typeface="Arial"/>
              <a:buNone/>
            </a:pPr>
            <a:r>
              <a:rPr lang="es"/>
              <a:t>d. Del 9 al 13 de Mayo</a:t>
            </a:r>
            <a:endParaRPr/>
          </a:p>
          <a:p>
            <a:pPr indent="0" lvl="0" marL="0" rtl="0" algn="l">
              <a:spcBef>
                <a:spcPts val="1600"/>
              </a:spcBef>
              <a:spcAft>
                <a:spcPts val="1600"/>
              </a:spcAft>
              <a:buNone/>
            </a:pPr>
            <a:r>
              <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87"/>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15.2</a:t>
            </a:r>
            <a:endParaRPr/>
          </a:p>
        </p:txBody>
      </p:sp>
      <p:graphicFrame>
        <p:nvGraphicFramePr>
          <p:cNvPr id="568" name="Google Shape;568;p87"/>
          <p:cNvGraphicFramePr/>
          <p:nvPr/>
        </p:nvGraphicFramePr>
        <p:xfrm>
          <a:off x="608025" y="400050"/>
          <a:ext cx="3000000" cy="3000000"/>
        </p:xfrm>
        <a:graphic>
          <a:graphicData uri="http://schemas.openxmlformats.org/drawingml/2006/table">
            <a:tbl>
              <a:tblPr>
                <a:noFill/>
                <a:tableStyleId>{8D25AB1E-C812-497E-AC0B-D32788A44BFD}</a:tableStyleId>
              </a:tblPr>
              <a:tblGrid>
                <a:gridCol w="2702450"/>
                <a:gridCol w="2702450"/>
                <a:gridCol w="2702450"/>
              </a:tblGrid>
              <a:tr h="348125">
                <a:tc>
                  <a:txBody>
                    <a:bodyPr/>
                    <a:lstStyle/>
                    <a:p>
                      <a:pPr indent="0" lvl="0" marL="0" rtl="0" algn="ctr">
                        <a:spcBef>
                          <a:spcPts val="0"/>
                        </a:spcBef>
                        <a:spcAft>
                          <a:spcPts val="0"/>
                        </a:spcAft>
                        <a:buNone/>
                      </a:pPr>
                      <a:r>
                        <a:rPr lang="es"/>
                        <a:t>Materia</a:t>
                      </a:r>
                      <a:endParaRPr/>
                    </a:p>
                  </a:txBody>
                  <a:tcPr marT="91425" marB="91425" marR="91425" marL="91425"/>
                </a:tc>
                <a:tc>
                  <a:txBody>
                    <a:bodyPr/>
                    <a:lstStyle/>
                    <a:p>
                      <a:pPr indent="0" lvl="0" marL="0" rtl="0" algn="ctr">
                        <a:spcBef>
                          <a:spcPts val="0"/>
                        </a:spcBef>
                        <a:spcAft>
                          <a:spcPts val="0"/>
                        </a:spcAft>
                        <a:buNone/>
                      </a:pPr>
                      <a:r>
                        <a:rPr lang="es"/>
                        <a:t>Temas</a:t>
                      </a:r>
                      <a:endParaRPr/>
                    </a:p>
                  </a:txBody>
                  <a:tcPr marT="91425" marB="91425" marR="91425" marL="91425"/>
                </a:tc>
                <a:tc>
                  <a:txBody>
                    <a:bodyPr/>
                    <a:lstStyle/>
                    <a:p>
                      <a:pPr indent="0" lvl="0" marL="0" rtl="0" algn="ctr">
                        <a:spcBef>
                          <a:spcPts val="0"/>
                        </a:spcBef>
                        <a:spcAft>
                          <a:spcPts val="0"/>
                        </a:spcAft>
                        <a:buNone/>
                      </a:pPr>
                      <a:r>
                        <a:rPr lang="es"/>
                        <a:t>Fuentes de Apoyo</a:t>
                      </a:r>
                      <a:endParaRPr/>
                    </a:p>
                  </a:txBody>
                  <a:tcPr marT="91425" marB="91425" marR="91425" marL="91425"/>
                </a:tc>
              </a:tr>
              <a:tr h="910525">
                <a:tc>
                  <a:txBody>
                    <a:bodyPr/>
                    <a:lstStyle/>
                    <a:p>
                      <a:pPr indent="0" lvl="0" marL="0" rtl="0" algn="l">
                        <a:spcBef>
                          <a:spcPts val="0"/>
                        </a:spcBef>
                        <a:spcAft>
                          <a:spcPts val="0"/>
                        </a:spcAft>
                        <a:buNone/>
                      </a:pPr>
                      <a:r>
                        <a:rPr lang="es"/>
                        <a:t>Biología</a:t>
                      </a:r>
                      <a:endParaRPr/>
                    </a:p>
                  </a:txBody>
                  <a:tcPr marT="91425" marB="91425" marR="91425" marL="91425"/>
                </a:tc>
                <a:tc>
                  <a:txBody>
                    <a:bodyPr/>
                    <a:lstStyle/>
                    <a:p>
                      <a:pPr indent="0" lvl="0" marL="0" rtl="0" algn="l">
                        <a:spcBef>
                          <a:spcPts val="0"/>
                        </a:spcBef>
                        <a:spcAft>
                          <a:spcPts val="0"/>
                        </a:spcAft>
                        <a:buNone/>
                      </a:pPr>
                      <a:r>
                        <a:rPr lang="es" sz="800"/>
                        <a:t>Secuencia 3.2Origen de alteraciones celulares metabòlicas y genèticas precursoras de cáncer, diabetes y miopatías mitocondriales </a:t>
                      </a:r>
                      <a:endParaRPr sz="800"/>
                    </a:p>
                    <a:p>
                      <a:pPr indent="0" lvl="0" marL="0" rtl="0" algn="l">
                        <a:spcBef>
                          <a:spcPts val="0"/>
                        </a:spcBef>
                        <a:spcAft>
                          <a:spcPts val="0"/>
                        </a:spcAft>
                        <a:buNone/>
                      </a:pPr>
                      <a:r>
                        <a:rPr lang="es" sz="800"/>
                        <a:t>Secuencia 3.5 Bioelementos y biomoleculas</a:t>
                      </a:r>
                      <a:endParaRPr sz="800"/>
                    </a:p>
                    <a:p>
                      <a:pPr indent="0" lvl="0" marL="0" rtl="0" algn="l">
                        <a:spcBef>
                          <a:spcPts val="0"/>
                        </a:spcBef>
                        <a:spcAft>
                          <a:spcPts val="0"/>
                        </a:spcAft>
                        <a:buNone/>
                      </a:pPr>
                      <a:r>
                        <a:rPr lang="es" sz="800"/>
                        <a:t>Secuencia 3.6 Estructura y funciones celulares</a:t>
                      </a:r>
                      <a:endParaRPr sz="800"/>
                    </a:p>
                    <a:p>
                      <a:pPr indent="0" lvl="0" marL="0" rtl="0" algn="l">
                        <a:spcBef>
                          <a:spcPts val="0"/>
                        </a:spcBef>
                        <a:spcAft>
                          <a:spcPts val="0"/>
                        </a:spcAft>
                        <a:buNone/>
                      </a:pPr>
                      <a:r>
                        <a:rPr lang="es" sz="800"/>
                        <a:t>Secuenci 3.7 Respiraciòn celular como proceso metabòlico productor de energìa</a:t>
                      </a:r>
                      <a:endParaRPr sz="800"/>
                    </a:p>
                  </a:txBody>
                  <a:tcPr marT="91425" marB="91425" marR="91425" marL="91425"/>
                </a:tc>
                <a:tc>
                  <a:txBody>
                    <a:bodyPr/>
                    <a:lstStyle/>
                    <a:p>
                      <a:pPr indent="0" lvl="0" marL="0" rtl="0" algn="just">
                        <a:spcBef>
                          <a:spcPts val="0"/>
                        </a:spcBef>
                        <a:spcAft>
                          <a:spcPts val="0"/>
                        </a:spcAft>
                        <a:buNone/>
                      </a:pPr>
                      <a:r>
                        <a:rPr lang="es" sz="800"/>
                        <a:t>Contreras Hernandez., Arnaiz,M.G.(2005). Alimentaciòn y cultura.Perspectivas Antropológicas.Barcelona, Ariel. </a:t>
                      </a:r>
                      <a:endParaRPr sz="800"/>
                    </a:p>
                    <a:p>
                      <a:pPr indent="0" lvl="0" marL="0" rtl="0" algn="just">
                        <a:spcBef>
                          <a:spcPts val="0"/>
                        </a:spcBef>
                        <a:spcAft>
                          <a:spcPts val="0"/>
                        </a:spcAft>
                        <a:buNone/>
                      </a:pPr>
                      <a:r>
                        <a:t/>
                      </a:r>
                      <a:endParaRPr sz="800"/>
                    </a:p>
                    <a:p>
                      <a:pPr indent="0" lvl="0" marL="0" rtl="0" algn="just">
                        <a:spcBef>
                          <a:spcPts val="0"/>
                        </a:spcBef>
                        <a:spcAft>
                          <a:spcPts val="0"/>
                        </a:spcAft>
                        <a:buNone/>
                      </a:pPr>
                      <a:r>
                        <a:rPr lang="es" sz="800"/>
                        <a:t>Stern D,Tolentino.(2011).Reviciòn del etiquetado frontal:análisis de las guías diarias de alimentaciòn y su comprensiòn por estudiantes denytriciòn. Mèxico</a:t>
                      </a:r>
                      <a:endParaRPr sz="800"/>
                    </a:p>
                  </a:txBody>
                  <a:tcPr marT="91425" marB="91425" marR="91425" marL="91425"/>
                </a:tc>
              </a:tr>
              <a:tr h="803400">
                <a:tc>
                  <a:txBody>
                    <a:bodyPr/>
                    <a:lstStyle/>
                    <a:p>
                      <a:pPr indent="0" lvl="0" marL="0" rtl="0" algn="l">
                        <a:spcBef>
                          <a:spcPts val="0"/>
                        </a:spcBef>
                        <a:spcAft>
                          <a:spcPts val="0"/>
                        </a:spcAft>
                        <a:buNone/>
                      </a:pPr>
                      <a:r>
                        <a:rPr lang="es"/>
                        <a:t>Ed.para la Salud</a:t>
                      </a:r>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b="1" lang="es" sz="800"/>
                        <a:t> Unidad 2</a:t>
                      </a:r>
                      <a:r>
                        <a:rPr lang="es" sz="800"/>
                        <a:t>. Estilos de vida como medida de prevención de las principales causas de morbilidad y mortalidad en México</a:t>
                      </a:r>
                      <a:endParaRPr sz="800"/>
                    </a:p>
                    <a:p>
                      <a:pPr indent="0" lvl="0" marL="0" rtl="0" algn="l">
                        <a:spcBef>
                          <a:spcPts val="0"/>
                        </a:spcBef>
                        <a:spcAft>
                          <a:spcPts val="0"/>
                        </a:spcAft>
                        <a:buClr>
                          <a:schemeClr val="dk1"/>
                        </a:buClr>
                        <a:buSzPts val="1100"/>
                        <a:buFont typeface="Arial"/>
                        <a:buNone/>
                      </a:pPr>
                      <a:r>
                        <a:rPr b="1" lang="es" sz="800"/>
                        <a:t>Unidad 3.</a:t>
                      </a:r>
                      <a:r>
                        <a:rPr lang="es" sz="800"/>
                        <a:t> Prácticas saludables como medida de prevención de los principales problemas de salud en la adolescencia en México</a:t>
                      </a:r>
                      <a:endParaRPr/>
                    </a:p>
                  </a:txBody>
                  <a:tcPr marT="91425" marB="91425" marR="91425" marL="91425"/>
                </a:tc>
                <a:tc>
                  <a:txBody>
                    <a:bodyPr/>
                    <a:lstStyle/>
                    <a:p>
                      <a:pPr indent="0" lvl="0" marL="0" rtl="0" algn="l">
                        <a:spcBef>
                          <a:spcPts val="0"/>
                        </a:spcBef>
                        <a:spcAft>
                          <a:spcPts val="0"/>
                        </a:spcAft>
                        <a:buNone/>
                      </a:pPr>
                      <a:r>
                        <a:rPr lang="es" sz="600"/>
                        <a:t>S/A. (2020). Todo lo que debes saber sobre el nuevo etiquetado de advertencia. 5 de abril del 2022, de El Poder del Consumidor Sitio web: </a:t>
                      </a:r>
                      <a:r>
                        <a:rPr lang="es" sz="600" u="sng">
                          <a:solidFill>
                            <a:schemeClr val="hlink"/>
                          </a:solidFill>
                          <a:hlinkClick r:id="rId3"/>
                        </a:rPr>
                        <a:t>https://elpoderdelconsumidor.org/2020/05/todo-lo-que-debes-saber-sobre-el-nuevo-etiquetado-de-advertencia/</a:t>
                      </a:r>
                      <a:endParaRPr sz="600"/>
                    </a:p>
                    <a:p>
                      <a:pPr indent="0" lvl="0" marL="0" rtl="0" algn="l">
                        <a:spcBef>
                          <a:spcPts val="0"/>
                        </a:spcBef>
                        <a:spcAft>
                          <a:spcPts val="0"/>
                        </a:spcAft>
                        <a:buNone/>
                      </a:pPr>
                      <a:r>
                        <a:rPr lang="es" sz="600"/>
                        <a:t>S/A. (2021). Etiquetado frontal de advertencia en México: un paso adelante para combatir la epidemia de obesidad y diabetes y fortalecer nuestro sistema inmune. 5 de abril del 2021, de Alianza por la salud alimentaria Sitio web: </a:t>
                      </a:r>
                      <a:r>
                        <a:rPr lang="es" sz="600" u="sng">
                          <a:solidFill>
                            <a:schemeClr val="hlink"/>
                          </a:solidFill>
                          <a:hlinkClick r:id="rId4"/>
                        </a:rPr>
                        <a:t>https://etiquetadosclaros.org/wp-content/uploads/2020/12/Hoja-informativa-_Etiquetado-frontal-de-advertencia-en-Me-xico.-Alianza-por-la-Salud-Alimentaria_Octubre-2020..pdf</a:t>
                      </a:r>
                      <a:endParaRPr sz="600"/>
                    </a:p>
                    <a:p>
                      <a:pPr indent="0" lvl="0" marL="0" rtl="0" algn="l">
                        <a:spcBef>
                          <a:spcPts val="0"/>
                        </a:spcBef>
                        <a:spcAft>
                          <a:spcPts val="0"/>
                        </a:spcAft>
                        <a:buNone/>
                      </a:pPr>
                      <a:r>
                        <a:rPr lang="es" sz="600"/>
                        <a:t>S/A. (2021). Etiquetado de advertencia. Abril 5, 2022, de Alianza por la salud alimentaria Sitio web: https://etiquetadosclaros.org/corta-por-lo-sano/</a:t>
                      </a:r>
                      <a:endParaRPr sz="600"/>
                    </a:p>
                    <a:p>
                      <a:pPr indent="0" lvl="0" marL="0" rtl="0" algn="l">
                        <a:spcBef>
                          <a:spcPts val="0"/>
                        </a:spcBef>
                        <a:spcAft>
                          <a:spcPts val="0"/>
                        </a:spcAft>
                        <a:buNone/>
                      </a:pPr>
                      <a:r>
                        <a:t/>
                      </a:r>
                      <a:endParaRPr sz="600"/>
                    </a:p>
                  </a:txBody>
                  <a:tcPr marT="91425" marB="91425" marR="91425" marL="91425"/>
                </a:tc>
              </a:tr>
              <a:tr h="589150">
                <a:tc>
                  <a:txBody>
                    <a:bodyPr/>
                    <a:lstStyle/>
                    <a:p>
                      <a:pPr indent="0" lvl="0" marL="0" rtl="0" algn="l">
                        <a:spcBef>
                          <a:spcPts val="0"/>
                        </a:spcBef>
                        <a:spcAft>
                          <a:spcPts val="0"/>
                        </a:spcAft>
                        <a:buNone/>
                      </a:pPr>
                      <a:r>
                        <a:rPr lang="es"/>
                        <a:t>Química</a:t>
                      </a:r>
                      <a:endParaRPr/>
                    </a:p>
                  </a:txBody>
                  <a:tcPr marT="91425" marB="91425" marR="91425" marL="91425"/>
                </a:tc>
                <a:tc>
                  <a:txBody>
                    <a:bodyPr/>
                    <a:lstStyle/>
                    <a:p>
                      <a:pPr indent="0" lvl="0" marL="0" rtl="0" algn="l">
                        <a:spcBef>
                          <a:spcPts val="0"/>
                        </a:spcBef>
                        <a:spcAft>
                          <a:spcPts val="0"/>
                        </a:spcAft>
                        <a:buNone/>
                      </a:pPr>
                      <a:r>
                        <a:rPr lang="es" sz="800"/>
                        <a:t>Unidad I La Química en la vida cotidiana.</a:t>
                      </a:r>
                      <a:endParaRPr sz="800"/>
                    </a:p>
                    <a:p>
                      <a:pPr indent="0" lvl="0" marL="0" rtl="0" algn="l">
                        <a:spcBef>
                          <a:spcPts val="0"/>
                        </a:spcBef>
                        <a:spcAft>
                          <a:spcPts val="0"/>
                        </a:spcAft>
                        <a:buNone/>
                      </a:pPr>
                      <a:r>
                        <a:rPr lang="es" sz="800"/>
                        <a:t>              Características de los procesos químicos.</a:t>
                      </a:r>
                      <a:endParaRPr sz="800"/>
                    </a:p>
                    <a:p>
                      <a:pPr indent="0" lvl="0" marL="0" rtl="0" algn="l">
                        <a:spcBef>
                          <a:spcPts val="0"/>
                        </a:spcBef>
                        <a:spcAft>
                          <a:spcPts val="0"/>
                        </a:spcAft>
                        <a:buNone/>
                      </a:pPr>
                      <a:r>
                        <a:rPr lang="es" sz="800"/>
                        <a:t>              Reacciones químicas y la tecnología.</a:t>
                      </a:r>
                      <a:endParaRPr sz="800"/>
                    </a:p>
                    <a:p>
                      <a:pPr indent="0" lvl="0" marL="0" rtl="0" algn="l">
                        <a:spcBef>
                          <a:spcPts val="0"/>
                        </a:spcBef>
                        <a:spcAft>
                          <a:spcPts val="0"/>
                        </a:spcAft>
                        <a:buNone/>
                      </a:pPr>
                      <a:r>
                        <a:rPr lang="es" sz="800"/>
                        <a:t>Unidad III Procesos químicos en sistemas biológicos.</a:t>
                      </a:r>
                      <a:endParaRPr sz="800"/>
                    </a:p>
                  </a:txBody>
                  <a:tcPr marT="91425" marB="91425" marR="91425" marL="91425"/>
                </a:tc>
                <a:tc>
                  <a:txBody>
                    <a:bodyPr/>
                    <a:lstStyle/>
                    <a:p>
                      <a:pPr indent="0" lvl="0" marL="3175" rtl="0" algn="l">
                        <a:spcBef>
                          <a:spcPts val="0"/>
                        </a:spcBef>
                        <a:spcAft>
                          <a:spcPts val="0"/>
                        </a:spcAft>
                        <a:buClr>
                          <a:schemeClr val="dk1"/>
                        </a:buClr>
                        <a:buSzPts val="1100"/>
                        <a:buFont typeface="Arial"/>
                        <a:buNone/>
                      </a:pPr>
                      <a:r>
                        <a:rPr lang="es" sz="1000">
                          <a:solidFill>
                            <a:schemeClr val="dk1"/>
                          </a:solidFill>
                          <a:latin typeface="Century Gothic"/>
                          <a:ea typeface="Century Gothic"/>
                          <a:cs typeface="Century Gothic"/>
                          <a:sym typeface="Century Gothic"/>
                        </a:rPr>
                        <a:t>1  </a:t>
                      </a:r>
                      <a:r>
                        <a:rPr lang="es" sz="800">
                          <a:solidFill>
                            <a:schemeClr val="dk1"/>
                          </a:solidFill>
                          <a:latin typeface="Century Gothic"/>
                          <a:ea typeface="Century Gothic"/>
                          <a:cs typeface="Century Gothic"/>
                          <a:sym typeface="Century Gothic"/>
                        </a:rPr>
                        <a:t>Alonso, L. Lombardi, D. (2021). ¿Qué impacto ha tenido el etiquetado en el consumo de botanas en México?. 2021, de forbes Sitio web: </a:t>
                      </a:r>
                      <a:r>
                        <a:rPr i="1" lang="es" sz="800" u="sng">
                          <a:solidFill>
                            <a:srgbClr val="1155CC"/>
                          </a:solidFill>
                          <a:highlight>
                            <a:srgbClr val="FFFFFF"/>
                          </a:highlight>
                          <a:latin typeface="Century Gothic"/>
                          <a:ea typeface="Century Gothic"/>
                          <a:cs typeface="Century Gothic"/>
                          <a:sym typeface="Century Gothic"/>
                        </a:rPr>
                        <a:t>https://www.forbes.com.mx/red-forbes-que-impacto-ha-tenido-el-etiquetado-en-el-consumo-de-botanas-en-mexico/</a:t>
                      </a:r>
                      <a:endParaRPr i="1" sz="800" u="sng">
                        <a:solidFill>
                          <a:srgbClr val="1155CC"/>
                        </a:solidFill>
                        <a:highlight>
                          <a:srgbClr val="FFFFFF"/>
                        </a:highlight>
                        <a:latin typeface="Century Gothic"/>
                        <a:ea typeface="Century Gothic"/>
                        <a:cs typeface="Century Gothic"/>
                        <a:sym typeface="Century Gothic"/>
                      </a:endParaRPr>
                    </a:p>
                    <a:p>
                      <a:pPr indent="0" lvl="0" marL="0" rtl="0" algn="l">
                        <a:spcBef>
                          <a:spcPts val="0"/>
                        </a:spcBef>
                        <a:spcAft>
                          <a:spcPts val="0"/>
                        </a:spcAft>
                        <a:buNone/>
                      </a:pPr>
                      <a:r>
                        <a:t/>
                      </a:r>
                      <a:endParaRPr sz="700"/>
                    </a:p>
                  </a:txBody>
                  <a:tcPr marT="91425" marB="91425" marR="91425" marL="91425"/>
                </a:tc>
              </a:tr>
              <a:tr h="922575">
                <a:tc>
                  <a:txBody>
                    <a:bodyPr/>
                    <a:lstStyle/>
                    <a:p>
                      <a:pPr indent="0" lvl="0" marL="0" rtl="0" algn="l">
                        <a:lnSpc>
                          <a:spcPct val="150000"/>
                        </a:lnSpc>
                        <a:spcBef>
                          <a:spcPts val="0"/>
                        </a:spcBef>
                        <a:spcAft>
                          <a:spcPts val="0"/>
                        </a:spcAft>
                        <a:buClr>
                          <a:schemeClr val="dk1"/>
                        </a:buClr>
                        <a:buSzPts val="1100"/>
                        <a:buFont typeface="Arial"/>
                        <a:buNone/>
                      </a:pPr>
                      <a:r>
                        <a:rPr lang="es" sz="1300">
                          <a:solidFill>
                            <a:srgbClr val="1B3D56"/>
                          </a:solidFill>
                        </a:rPr>
                        <a:t>Educación estética y artística</a:t>
                      </a:r>
                      <a:endParaRPr sz="1300">
                        <a:solidFill>
                          <a:srgbClr val="1B3D56"/>
                        </a:solidFill>
                      </a:endParaRPr>
                    </a:p>
                    <a:p>
                      <a:pPr indent="0" lvl="0" marL="0" rtl="0" algn="l">
                        <a:spcBef>
                          <a:spcPts val="40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lang="es" sz="800"/>
                        <a:t>Unidad 1. Elementos plàsticos: Caracterìsticas relevantes de las formas. Cualidades expresivas de las figuras. Estrategias de composiciòn.</a:t>
                      </a:r>
                      <a:endParaRPr sz="800"/>
                    </a:p>
                    <a:p>
                      <a:pPr indent="0" lvl="0" marL="0" rtl="0" algn="l">
                        <a:spcBef>
                          <a:spcPts val="0"/>
                        </a:spcBef>
                        <a:spcAft>
                          <a:spcPts val="0"/>
                        </a:spcAft>
                        <a:buNone/>
                      </a:pPr>
                      <a:r>
                        <a:rPr lang="es" sz="800"/>
                        <a:t>Unidad 2. El color: Cualidades relevantes del color.</a:t>
                      </a:r>
                      <a:endParaRPr sz="800"/>
                    </a:p>
                  </a:txBody>
                  <a:tcPr marT="91425" marB="91425" marR="91425" marL="91425"/>
                </a:tc>
                <a:tc>
                  <a:txBody>
                    <a:bodyPr/>
                    <a:lstStyle/>
                    <a:p>
                      <a:pPr indent="0" lvl="0" marL="0" rtl="0" algn="l">
                        <a:lnSpc>
                          <a:spcPct val="115000"/>
                        </a:lnSpc>
                        <a:spcBef>
                          <a:spcPts val="800"/>
                        </a:spcBef>
                        <a:spcAft>
                          <a:spcPts val="0"/>
                        </a:spcAft>
                        <a:buNone/>
                      </a:pPr>
                      <a:r>
                        <a:rPr lang="es" sz="900">
                          <a:solidFill>
                            <a:schemeClr val="dk1"/>
                          </a:solidFill>
                          <a:highlight>
                            <a:srgbClr val="FFFFFF"/>
                          </a:highlight>
                        </a:rPr>
                        <a:t>Acha, Juan, </a:t>
                      </a:r>
                      <a:r>
                        <a:rPr i="1" lang="es" sz="800">
                          <a:solidFill>
                            <a:schemeClr val="dk1"/>
                          </a:solidFill>
                          <a:highlight>
                            <a:srgbClr val="FFFFFF"/>
                          </a:highlight>
                        </a:rPr>
                        <a:t>Expresión y Apreciación Artísticas. </a:t>
                      </a:r>
                      <a:r>
                        <a:rPr lang="es" sz="900">
                          <a:solidFill>
                            <a:schemeClr val="dk1"/>
                          </a:solidFill>
                          <a:highlight>
                            <a:srgbClr val="FFFFFF"/>
                          </a:highlight>
                        </a:rPr>
                        <a:t>México, Trillas.</a:t>
                      </a:r>
                      <a:endParaRPr sz="900">
                        <a:solidFill>
                          <a:schemeClr val="dk1"/>
                        </a:solidFill>
                        <a:highlight>
                          <a:srgbClr val="FFFFFF"/>
                        </a:highlight>
                      </a:endParaRPr>
                    </a:p>
                    <a:p>
                      <a:pPr indent="0" lvl="0" marL="0" rtl="0" algn="l">
                        <a:lnSpc>
                          <a:spcPct val="115000"/>
                        </a:lnSpc>
                        <a:spcBef>
                          <a:spcPts val="800"/>
                        </a:spcBef>
                        <a:spcAft>
                          <a:spcPts val="800"/>
                        </a:spcAft>
                        <a:buNone/>
                      </a:pPr>
                      <a:r>
                        <a:rPr lang="es" sz="800">
                          <a:solidFill>
                            <a:schemeClr val="dk1"/>
                          </a:solidFill>
                          <a:highlight>
                            <a:srgbClr val="FFFFFF"/>
                          </a:highlight>
                        </a:rPr>
                        <a:t>Lowenfeld, Viktor, </a:t>
                      </a:r>
                      <a:r>
                        <a:rPr i="1" lang="es" sz="800">
                          <a:solidFill>
                            <a:schemeClr val="dk1"/>
                          </a:solidFill>
                          <a:highlight>
                            <a:srgbClr val="FFFFFF"/>
                          </a:highlight>
                        </a:rPr>
                        <a:t>Desarrollo de la Capacidad Creadora. </a:t>
                      </a:r>
                      <a:r>
                        <a:rPr lang="es" sz="800">
                          <a:solidFill>
                            <a:schemeClr val="dk1"/>
                          </a:solidFill>
                          <a:highlight>
                            <a:srgbClr val="FFFFFF"/>
                          </a:highlight>
                        </a:rPr>
                        <a:t>Argentina, Kapelusz, ú.e.</a:t>
                      </a:r>
                      <a:endParaRPr sz="800"/>
                    </a:p>
                  </a:txBody>
                  <a:tcPr marT="91425" marB="91425" marR="91425" marL="91425"/>
                </a:tc>
              </a:tr>
            </a:tbl>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88"/>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15.3 Justificación de la Actividad</a:t>
            </a:r>
            <a:endParaRPr/>
          </a:p>
        </p:txBody>
      </p:sp>
      <p:sp>
        <p:nvSpPr>
          <p:cNvPr id="574" name="Google Shape;574;p88"/>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0" lvl="0" marL="0" rtl="0" algn="just">
              <a:spcBef>
                <a:spcPts val="0"/>
              </a:spcBef>
              <a:spcAft>
                <a:spcPts val="1600"/>
              </a:spcAft>
              <a:buNone/>
            </a:pPr>
            <a:r>
              <a:rPr lang="es"/>
              <a:t>En virtud de que los resultados de las encuestas aplicadas revelaron que la mayoría de los alumnos desconocía el significado de los sellos y por lo mismo no han hecho cambios en el consumo de sus productos alimenticios, decidimos exponer las infografías impresas para que toda la comunidad escolar pudiera leerlas y aprender algo de ellas.</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89"/>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15.4 Descripción de apertura de la actividad</a:t>
            </a:r>
            <a:endParaRPr/>
          </a:p>
        </p:txBody>
      </p:sp>
      <p:sp>
        <p:nvSpPr>
          <p:cNvPr id="580" name="Google Shape;580;p89"/>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s"/>
              <a:t>Los alumnos encargados del proyecto imprimieron las infografías seleccionadas</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90"/>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15.5 Descripción del desarrollo de la actividad</a:t>
            </a:r>
            <a:endParaRPr/>
          </a:p>
        </p:txBody>
      </p:sp>
      <p:sp>
        <p:nvSpPr>
          <p:cNvPr id="586" name="Google Shape;586;p90"/>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s"/>
              <a:t>Se buscaron las zonas más estratégicas para colocar las infografías, es decir, donde pasara más gente y que las mismas quedarán más visibles.</a:t>
            </a:r>
            <a:endParaRPr/>
          </a:p>
        </p:txBody>
      </p:sp>
      <p:pic>
        <p:nvPicPr>
          <p:cNvPr id="587" name="Google Shape;587;p90"/>
          <p:cNvPicPr preferRelativeResize="0"/>
          <p:nvPr/>
        </p:nvPicPr>
        <p:blipFill rotWithShape="1">
          <a:blip r:embed="rId3">
            <a:alphaModFix/>
          </a:blip>
          <a:srcRect b="11174" l="0" r="0" t="0"/>
          <a:stretch/>
        </p:blipFill>
        <p:spPr>
          <a:xfrm>
            <a:off x="4282000" y="1940950"/>
            <a:ext cx="2218825" cy="2627925"/>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91"/>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15.6 Descripción del cierre de la actividad</a:t>
            </a:r>
            <a:endParaRPr/>
          </a:p>
        </p:txBody>
      </p:sp>
      <p:sp>
        <p:nvSpPr>
          <p:cNvPr id="593" name="Google Shape;593;p91"/>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Las infografías estarán en exhibición a toda la comunidad</a:t>
            </a:r>
            <a:r>
              <a:rPr lang="es"/>
              <a:t> escolar, así como los resultados del análisis de las encuestas realizadas elaboradas y las principales conclusiones obtenidas.</a:t>
            </a:r>
            <a:endParaRPr/>
          </a:p>
          <a:p>
            <a:pPr indent="0" lvl="0" marL="0" rtl="0" algn="l">
              <a:spcBef>
                <a:spcPts val="1600"/>
              </a:spcBef>
              <a:spcAft>
                <a:spcPts val="1600"/>
              </a:spcAft>
              <a:buNone/>
            </a:pPr>
            <a:r>
              <a:t/>
            </a:r>
            <a:endParaRPr/>
          </a:p>
        </p:txBody>
      </p:sp>
      <p:pic>
        <p:nvPicPr>
          <p:cNvPr id="594" name="Google Shape;594;p91"/>
          <p:cNvPicPr preferRelativeResize="0"/>
          <p:nvPr/>
        </p:nvPicPr>
        <p:blipFill>
          <a:blip r:embed="rId3">
            <a:alphaModFix/>
          </a:blip>
          <a:stretch>
            <a:fillRect/>
          </a:stretch>
        </p:blipFill>
        <p:spPr>
          <a:xfrm>
            <a:off x="5913574" y="2248250"/>
            <a:ext cx="2803775" cy="2285650"/>
          </a:xfrm>
          <a:prstGeom prst="rect">
            <a:avLst/>
          </a:prstGeom>
          <a:noFill/>
          <a:ln>
            <a:noFill/>
          </a:ln>
        </p:spPr>
      </p:pic>
      <p:pic>
        <p:nvPicPr>
          <p:cNvPr id="595" name="Google Shape;595;p91"/>
          <p:cNvPicPr preferRelativeResize="0"/>
          <p:nvPr/>
        </p:nvPicPr>
        <p:blipFill>
          <a:blip r:embed="rId4">
            <a:alphaModFix/>
          </a:blip>
          <a:stretch>
            <a:fillRect/>
          </a:stretch>
        </p:blipFill>
        <p:spPr>
          <a:xfrm>
            <a:off x="457200" y="2131076"/>
            <a:ext cx="3465825" cy="1723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0"/>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Preguntas Guía</a:t>
            </a:r>
            <a:endParaRPr/>
          </a:p>
        </p:txBody>
      </p:sp>
      <p:sp>
        <p:nvSpPr>
          <p:cNvPr id="120" name="Google Shape;120;p20"/>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600"/>
              <a:t>1.- ¿ Cuál es el objetivo de haber implementado  el nuevo etiquetado de alimentos en México?</a:t>
            </a:r>
            <a:endParaRPr sz="1600"/>
          </a:p>
          <a:p>
            <a:pPr indent="0" lvl="0" marL="0" rtl="0" algn="l">
              <a:spcBef>
                <a:spcPts val="1600"/>
              </a:spcBef>
              <a:spcAft>
                <a:spcPts val="0"/>
              </a:spcAft>
              <a:buNone/>
            </a:pPr>
            <a:r>
              <a:rPr lang="es" sz="1600"/>
              <a:t>2.- ¿ Cuáles características y propiedades de los alimentos debemos tomar en cuenta para decidir o no, su consumo?</a:t>
            </a:r>
            <a:endParaRPr sz="1600"/>
          </a:p>
          <a:p>
            <a:pPr indent="0" lvl="0" marL="0" rtl="0" algn="l">
              <a:spcBef>
                <a:spcPts val="1600"/>
              </a:spcBef>
              <a:spcAft>
                <a:spcPts val="0"/>
              </a:spcAft>
              <a:buNone/>
            </a:pPr>
            <a:r>
              <a:rPr lang="es" sz="1600"/>
              <a:t>3. ¿Qué efectos puede provocar en la salud el consumo excesivo de calorías?</a:t>
            </a:r>
            <a:endParaRPr sz="1600"/>
          </a:p>
          <a:p>
            <a:pPr indent="0" lvl="0" marL="0" rtl="0" algn="l">
              <a:spcBef>
                <a:spcPts val="1600"/>
              </a:spcBef>
              <a:spcAft>
                <a:spcPts val="0"/>
              </a:spcAft>
              <a:buNone/>
            </a:pPr>
            <a:r>
              <a:rPr lang="es" sz="1600"/>
              <a:t>4.- ¿Cuál es el significado o funciòn de cada uno de los sellos impresos en forma de </a:t>
            </a:r>
            <a:r>
              <a:rPr lang="es" sz="1600"/>
              <a:t>octágonos</a:t>
            </a:r>
            <a:r>
              <a:rPr lang="es" sz="1600"/>
              <a:t> y </a:t>
            </a:r>
            <a:r>
              <a:rPr lang="es" sz="1600"/>
              <a:t>oscuros</a:t>
            </a:r>
            <a:r>
              <a:rPr lang="es" sz="1600"/>
              <a:t> en los alimentos procesados?</a:t>
            </a:r>
            <a:endParaRPr sz="1600"/>
          </a:p>
          <a:p>
            <a:pPr indent="0" lvl="0" marL="0" rtl="0" algn="l">
              <a:spcBef>
                <a:spcPts val="1600"/>
              </a:spcBef>
              <a:spcAft>
                <a:spcPts val="1600"/>
              </a:spcAft>
              <a:buNone/>
            </a:pPr>
            <a:r>
              <a:rPr lang="es" sz="1600"/>
              <a:t>5.- ¿Has notado algùn cambio en tus decisiones al comprar alimentos con el cambio de diseño en algunos empaquetados? (Ej. La eliminaciòn de personajes)</a:t>
            </a:r>
            <a:endParaRPr sz="1600"/>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92"/>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2200"/>
              <a:t>15.7 Descripción de lo que se hará con los resultados de la actividad</a:t>
            </a:r>
            <a:endParaRPr sz="2200"/>
          </a:p>
        </p:txBody>
      </p:sp>
      <p:sp>
        <p:nvSpPr>
          <p:cNvPr id="601" name="Google Shape;601;p92"/>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s"/>
              <a:t>Se buscará que la comunidad escolar las lea y reflexione sobre el tema expuesto</a:t>
            </a:r>
            <a:endParaRPr/>
          </a:p>
        </p:txBody>
      </p:sp>
      <p:pic>
        <p:nvPicPr>
          <p:cNvPr id="602" name="Google Shape;602;p92"/>
          <p:cNvPicPr preferRelativeResize="0"/>
          <p:nvPr/>
        </p:nvPicPr>
        <p:blipFill rotWithShape="1">
          <a:blip r:embed="rId3">
            <a:alphaModFix/>
          </a:blip>
          <a:srcRect b="0" l="0" r="0" t="18850"/>
          <a:stretch/>
        </p:blipFill>
        <p:spPr>
          <a:xfrm>
            <a:off x="3040950" y="1906525"/>
            <a:ext cx="2349425" cy="2542026"/>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93"/>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2600"/>
              <a:t>15.8 Análisis. Contrastación de lo esperado y lo sucedido</a:t>
            </a:r>
            <a:endParaRPr sz="2600"/>
          </a:p>
        </p:txBody>
      </p:sp>
      <p:sp>
        <p:nvSpPr>
          <p:cNvPr id="608" name="Google Shape;608;p93"/>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Hubiéramos querido una mayor difusión del proyecto, sin embargo fue muy complicado trabajar en el sistema híbrido, tanto con los alumnos encargados del proyecto como con el resto del alumnado.</a:t>
            </a:r>
            <a:endParaRPr/>
          </a:p>
          <a:p>
            <a:pPr indent="0" lvl="0" marL="0" rtl="0" algn="l">
              <a:spcBef>
                <a:spcPts val="1600"/>
              </a:spcBef>
              <a:spcAft>
                <a:spcPts val="1600"/>
              </a:spcAft>
              <a:buNone/>
            </a:pPr>
            <a:r>
              <a:rPr lang="es"/>
              <a:t>Hubiéramos querido colocar un mayor número de infografías en el colegio pero contamos con pocos alumnos, por ello decidimos elegir las 2 mejores.</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94"/>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15.9 Toma de decisiones</a:t>
            </a:r>
            <a:endParaRPr/>
          </a:p>
        </p:txBody>
      </p:sp>
      <p:sp>
        <p:nvSpPr>
          <p:cNvPr id="614" name="Google Shape;614;p94"/>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s"/>
              <a:t>Decidimos sólo imprimir las dos mejores infografías que cumplieran con los requisitos</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95"/>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16. Evaluación, Autoevaluación y Coevaluación</a:t>
            </a:r>
            <a:endParaRPr/>
          </a:p>
        </p:txBody>
      </p:sp>
      <p:sp>
        <p:nvSpPr>
          <p:cNvPr id="620" name="Google Shape;620;p95"/>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96"/>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17. Lista de Cambios al Proyecto Original</a:t>
            </a:r>
            <a:endParaRPr/>
          </a:p>
        </p:txBody>
      </p:sp>
      <p:sp>
        <p:nvSpPr>
          <p:cNvPr id="626" name="Google Shape;626;p96"/>
          <p:cNvSpPr txBox="1"/>
          <p:nvPr>
            <p:ph idx="1" type="body"/>
          </p:nvPr>
        </p:nvSpPr>
        <p:spPr>
          <a:xfrm>
            <a:off x="311700" y="1171675"/>
            <a:ext cx="83418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s"/>
              <a:t>El proyecto original era imprimir una infografía por alumno, sólo imprimimos 2.</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1"/>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9. Estructura Inicial de Planeación </a:t>
            </a:r>
            <a:endParaRPr/>
          </a:p>
        </p:txBody>
      </p:sp>
      <p:pic>
        <p:nvPicPr>
          <p:cNvPr id="126" name="Google Shape;126;p21"/>
          <p:cNvPicPr preferRelativeResize="0"/>
          <p:nvPr/>
        </p:nvPicPr>
        <p:blipFill>
          <a:blip r:embed="rId3">
            <a:alphaModFix/>
          </a:blip>
          <a:stretch>
            <a:fillRect/>
          </a:stretch>
        </p:blipFill>
        <p:spPr>
          <a:xfrm>
            <a:off x="304800" y="1253075"/>
            <a:ext cx="2506151" cy="1756825"/>
          </a:xfrm>
          <a:prstGeom prst="rect">
            <a:avLst/>
          </a:prstGeom>
          <a:noFill/>
          <a:ln>
            <a:noFill/>
          </a:ln>
        </p:spPr>
      </p:pic>
      <p:pic>
        <p:nvPicPr>
          <p:cNvPr id="127" name="Google Shape;127;p21"/>
          <p:cNvPicPr preferRelativeResize="0"/>
          <p:nvPr/>
        </p:nvPicPr>
        <p:blipFill>
          <a:blip r:embed="rId4">
            <a:alphaModFix/>
          </a:blip>
          <a:stretch>
            <a:fillRect/>
          </a:stretch>
        </p:blipFill>
        <p:spPr>
          <a:xfrm>
            <a:off x="2937875" y="1253075"/>
            <a:ext cx="2862976" cy="1756825"/>
          </a:xfrm>
          <a:prstGeom prst="rect">
            <a:avLst/>
          </a:prstGeom>
          <a:noFill/>
          <a:ln>
            <a:noFill/>
          </a:ln>
        </p:spPr>
      </p:pic>
      <p:pic>
        <p:nvPicPr>
          <p:cNvPr id="128" name="Google Shape;128;p21"/>
          <p:cNvPicPr preferRelativeResize="0"/>
          <p:nvPr/>
        </p:nvPicPr>
        <p:blipFill>
          <a:blip r:embed="rId5">
            <a:alphaModFix/>
          </a:blip>
          <a:stretch>
            <a:fillRect/>
          </a:stretch>
        </p:blipFill>
        <p:spPr>
          <a:xfrm>
            <a:off x="5978675" y="1197874"/>
            <a:ext cx="3012926" cy="1756825"/>
          </a:xfrm>
          <a:prstGeom prst="rect">
            <a:avLst/>
          </a:prstGeom>
          <a:noFill/>
          <a:ln>
            <a:noFill/>
          </a:ln>
        </p:spPr>
      </p:pic>
      <p:pic>
        <p:nvPicPr>
          <p:cNvPr id="129" name="Google Shape;129;p21"/>
          <p:cNvPicPr preferRelativeResize="0"/>
          <p:nvPr/>
        </p:nvPicPr>
        <p:blipFill>
          <a:blip r:embed="rId6">
            <a:alphaModFix/>
          </a:blip>
          <a:stretch>
            <a:fillRect/>
          </a:stretch>
        </p:blipFill>
        <p:spPr>
          <a:xfrm>
            <a:off x="152400" y="3239004"/>
            <a:ext cx="2658549" cy="1599696"/>
          </a:xfrm>
          <a:prstGeom prst="rect">
            <a:avLst/>
          </a:prstGeom>
          <a:noFill/>
          <a:ln>
            <a:noFill/>
          </a:ln>
        </p:spPr>
      </p:pic>
      <p:pic>
        <p:nvPicPr>
          <p:cNvPr id="130" name="Google Shape;130;p21"/>
          <p:cNvPicPr preferRelativeResize="0"/>
          <p:nvPr/>
        </p:nvPicPr>
        <p:blipFill>
          <a:blip r:embed="rId7">
            <a:alphaModFix/>
          </a:blip>
          <a:stretch>
            <a:fillRect/>
          </a:stretch>
        </p:blipFill>
        <p:spPr>
          <a:xfrm>
            <a:off x="2963350" y="3241550"/>
            <a:ext cx="2948250" cy="1520950"/>
          </a:xfrm>
          <a:prstGeom prst="rect">
            <a:avLst/>
          </a:prstGeom>
          <a:noFill/>
          <a:ln>
            <a:noFill/>
          </a:ln>
        </p:spPr>
      </p:pic>
      <p:pic>
        <p:nvPicPr>
          <p:cNvPr id="131" name="Google Shape;131;p21"/>
          <p:cNvPicPr preferRelativeResize="0"/>
          <p:nvPr/>
        </p:nvPicPr>
        <p:blipFill>
          <a:blip r:embed="rId8">
            <a:alphaModFix/>
          </a:blip>
          <a:stretch>
            <a:fillRect/>
          </a:stretch>
        </p:blipFill>
        <p:spPr>
          <a:xfrm>
            <a:off x="6064000" y="3107100"/>
            <a:ext cx="2862975" cy="1884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