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5143500" type="screen16x9"/>
  <p:notesSz cx="6858000" cy="9144000"/>
  <p:embeddedFontLst>
    <p:embeddedFont>
      <p:font typeface="Calibri" panose="020F0502020204030204" pitchFamily="34" charset="0"/>
      <p:regular r:id="rId51"/>
      <p:bold r:id="rId52"/>
      <p:italic r:id="rId53"/>
      <p:boldItalic r:id="rId54"/>
    </p:embeddedFont>
    <p:embeddedFont>
      <p:font typeface="Century Gothic" panose="020B0502020202020204" pitchFamily="34" charset="0"/>
      <p:regular r:id="rId55"/>
      <p:bold r:id="rId56"/>
      <p:italic r:id="rId57"/>
      <p:boldItalic r:id="rId58"/>
    </p:embeddedFont>
    <p:embeddedFont>
      <p:font typeface="Raleway" panose="020B0604020202020204" charset="0"/>
      <p:regular r:id="rId59"/>
      <p:bold r:id="rId60"/>
      <p:italic r:id="rId61"/>
      <p:boldItalic r:id="rId62"/>
    </p:embeddedFont>
    <p:embeddedFont>
      <p:font typeface="Roboto" panose="020B060402020202020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4B749F-F6B2-4D2C-ADB0-C08E12EB92A1}">
  <a:tblStyle styleId="{EC4B749F-F6B2-4D2C-ADB0-C08E12EB92A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2403C78-1A60-4354-8A3A-EE9BD6E87284}"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3.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2ec10ea3f3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2ec10ea3f3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ec10ea3f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2ec10ea3f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2ec10ea3f3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2ec10ea3f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2ec10ea3f3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2ec10ea3f3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2ec10ea3f3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2ec10ea3f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2ec10ea3f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2ec10ea3f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2ec10ea3f3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2ec10ea3f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2ec10ea3f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2ec10ea3f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2ec10ea3f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2ec10ea3f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2ec10ea3f3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2ec10ea3f3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2ec10ea3f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2ec10ea3f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2ec10ea3f3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2ec10ea3f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2ec10ea3f3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2ec10ea3f3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2ec10ea3f3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2ec10ea3f3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ec10ea3f3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2ec10ea3f3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3285abae9a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3285abae9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1d0b6ecf2b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1d0b6ecf2b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1d0b6ecf2b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1d0b6ecf2b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1d0b6ecf2b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1d0b6ecf2b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2ec10ea3f3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2ec10ea3f3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2ec10ea3f3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2ec10ea3f3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2ec10ea3f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2ec10ea3f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2ec10ea3f3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2ec10ea3f3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2ec8f482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2ec8f482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2ec8f4821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2ec8f4821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2ec8f4821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2ec8f4821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3285abae9a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3285abae9a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3285abae9a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3285abae9a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3285abae9a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3285abae9a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3285abae9a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3285abae9a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3285abae9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13285abae9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3285abae9a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13285abae9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2ec10ea3f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2ec10ea3f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3285abae9a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3285abae9a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3285abae9a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13285abae9a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3285abae9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3285abae9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3285abae9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3285abae9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3285abae9a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3285abae9a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3285abae9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3285abae9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2ec8f4821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2ec8f4821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3285abae9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3285abae9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3285abae9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13285abae9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2ec10ea3f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2ec10ea3f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2ec10ea3f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2ec10ea3f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2ec10ea3f3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2ec10ea3f3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3285abae9a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3285abae9a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285abae9a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3285abae9a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1.xml"/><Relationship Id="rId5" Type="http://schemas.openxmlformats.org/officeDocument/2006/relationships/image" Target="../media/image21.jp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1.xml"/><Relationship Id="rId5" Type="http://schemas.openxmlformats.org/officeDocument/2006/relationships/image" Target="../media/image22.jp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1.xml"/><Relationship Id="rId5" Type="http://schemas.openxmlformats.org/officeDocument/2006/relationships/image" Target="../media/image23.jp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8.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27.jp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27.jp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310700" y="0"/>
            <a:ext cx="48333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659950"/>
            <a:ext cx="8520600" cy="5727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1"/>
              </a:buClr>
              <a:buSzPts val="1100"/>
              <a:buFont typeface="Arial"/>
              <a:buNone/>
            </a:pPr>
            <a:r>
              <a:rPr lang="es-419" sz="2000">
                <a:solidFill>
                  <a:schemeClr val="dk2"/>
                </a:solidFill>
                <a:latin typeface="Raleway"/>
                <a:ea typeface="Raleway"/>
                <a:cs typeface="Raleway"/>
                <a:sym typeface="Raleway"/>
              </a:rPr>
              <a:t>Producto 3. Fotografías de la sesión </a:t>
            </a:r>
            <a:endParaRPr sz="2000"/>
          </a:p>
        </p:txBody>
      </p:sp>
      <p:pic>
        <p:nvPicPr>
          <p:cNvPr id="117" name="Google Shape;117;p22"/>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118" name="Google Shape;118;p22"/>
          <p:cNvPicPr preferRelativeResize="0"/>
          <p:nvPr/>
        </p:nvPicPr>
        <p:blipFill>
          <a:blip r:embed="rId4">
            <a:alphaModFix/>
          </a:blip>
          <a:stretch>
            <a:fillRect/>
          </a:stretch>
        </p:blipFill>
        <p:spPr>
          <a:xfrm>
            <a:off x="6676525" y="0"/>
            <a:ext cx="2467474" cy="821700"/>
          </a:xfrm>
          <a:prstGeom prst="rect">
            <a:avLst/>
          </a:prstGeom>
          <a:noFill/>
          <a:ln>
            <a:noFill/>
          </a:ln>
        </p:spPr>
      </p:pic>
      <p:pic>
        <p:nvPicPr>
          <p:cNvPr id="119" name="Google Shape;119;p22"/>
          <p:cNvPicPr preferRelativeResize="0"/>
          <p:nvPr/>
        </p:nvPicPr>
        <p:blipFill>
          <a:blip r:embed="rId5">
            <a:alphaModFix/>
          </a:blip>
          <a:stretch>
            <a:fillRect/>
          </a:stretch>
        </p:blipFill>
        <p:spPr>
          <a:xfrm>
            <a:off x="426200" y="1313400"/>
            <a:ext cx="4145800" cy="3606051"/>
          </a:xfrm>
          <a:prstGeom prst="rect">
            <a:avLst/>
          </a:prstGeom>
          <a:noFill/>
          <a:ln>
            <a:noFill/>
          </a:ln>
        </p:spPr>
      </p:pic>
      <p:pic>
        <p:nvPicPr>
          <p:cNvPr id="120" name="Google Shape;120;p22"/>
          <p:cNvPicPr preferRelativeResize="0"/>
          <p:nvPr/>
        </p:nvPicPr>
        <p:blipFill>
          <a:blip r:embed="rId6">
            <a:alphaModFix/>
          </a:blip>
          <a:stretch>
            <a:fillRect/>
          </a:stretch>
        </p:blipFill>
        <p:spPr>
          <a:xfrm>
            <a:off x="4786401" y="1289275"/>
            <a:ext cx="4202024" cy="36060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s-419" sz="1680">
                <a:solidFill>
                  <a:schemeClr val="dk2"/>
                </a:solidFill>
                <a:latin typeface="Raleway"/>
                <a:ea typeface="Raleway"/>
                <a:cs typeface="Raleway"/>
                <a:sym typeface="Raleway"/>
              </a:rPr>
              <a:t>Producto 2. </a:t>
            </a:r>
            <a:endParaRPr sz="1680">
              <a:solidFill>
                <a:schemeClr val="dk2"/>
              </a:solidFill>
              <a:latin typeface="Raleway"/>
              <a:ea typeface="Raleway"/>
              <a:cs typeface="Raleway"/>
              <a:sym typeface="Raleway"/>
            </a:endParaRPr>
          </a:p>
          <a:p>
            <a:pPr marL="0" lvl="0" indent="0" algn="ctr" rtl="0">
              <a:lnSpc>
                <a:spcPct val="100000"/>
              </a:lnSpc>
              <a:spcBef>
                <a:spcPts val="0"/>
              </a:spcBef>
              <a:spcAft>
                <a:spcPts val="0"/>
              </a:spcAft>
              <a:buClr>
                <a:schemeClr val="dk1"/>
              </a:buClr>
              <a:buSzPts val="990"/>
              <a:buFont typeface="Arial"/>
              <a:buNone/>
            </a:pPr>
            <a:r>
              <a:rPr lang="es-419" sz="1680">
                <a:solidFill>
                  <a:schemeClr val="dk2"/>
                </a:solidFill>
                <a:latin typeface="Raleway"/>
                <a:ea typeface="Raleway"/>
                <a:cs typeface="Raleway"/>
                <a:sym typeface="Raleway"/>
              </a:rPr>
              <a:t>Organizador gráfico del Proyecto.</a:t>
            </a:r>
            <a:endParaRPr sz="1920"/>
          </a:p>
        </p:txBody>
      </p:sp>
      <p:pic>
        <p:nvPicPr>
          <p:cNvPr id="126" name="Google Shape;126;p23"/>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127" name="Google Shape;127;p23"/>
          <p:cNvPicPr preferRelativeResize="0"/>
          <p:nvPr/>
        </p:nvPicPr>
        <p:blipFill>
          <a:blip r:embed="rId4">
            <a:alphaModFix/>
          </a:blip>
          <a:stretch>
            <a:fillRect/>
          </a:stretch>
        </p:blipFill>
        <p:spPr>
          <a:xfrm>
            <a:off x="6676525" y="0"/>
            <a:ext cx="2467474" cy="821700"/>
          </a:xfrm>
          <a:prstGeom prst="rect">
            <a:avLst/>
          </a:prstGeom>
          <a:noFill/>
          <a:ln>
            <a:noFill/>
          </a:ln>
        </p:spPr>
      </p:pic>
      <p:pic>
        <p:nvPicPr>
          <p:cNvPr id="128" name="Google Shape;128;p23"/>
          <p:cNvPicPr preferRelativeResize="0"/>
          <p:nvPr/>
        </p:nvPicPr>
        <p:blipFill>
          <a:blip r:embed="rId5">
            <a:alphaModFix/>
          </a:blip>
          <a:stretch>
            <a:fillRect/>
          </a:stretch>
        </p:blipFill>
        <p:spPr>
          <a:xfrm>
            <a:off x="1303775" y="1170125"/>
            <a:ext cx="6792845" cy="3820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4"/>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134" name="Google Shape;134;p24"/>
          <p:cNvPicPr preferRelativeResize="0"/>
          <p:nvPr/>
        </p:nvPicPr>
        <p:blipFill>
          <a:blip r:embed="rId4">
            <a:alphaModFix/>
          </a:blip>
          <a:stretch>
            <a:fillRect/>
          </a:stretch>
        </p:blipFill>
        <p:spPr>
          <a:xfrm>
            <a:off x="6347450" y="2"/>
            <a:ext cx="2796549" cy="931275"/>
          </a:xfrm>
          <a:prstGeom prst="rect">
            <a:avLst/>
          </a:prstGeom>
          <a:noFill/>
          <a:ln>
            <a:noFill/>
          </a:ln>
        </p:spPr>
      </p:pic>
      <p:sp>
        <p:nvSpPr>
          <p:cNvPr id="135" name="Google Shape;13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s-419" sz="2020">
                <a:latin typeface="Raleway"/>
                <a:ea typeface="Raleway"/>
                <a:cs typeface="Raleway"/>
                <a:sym typeface="Raleway"/>
              </a:rPr>
              <a:t>Introducción o justificación.</a:t>
            </a:r>
            <a:endParaRPr sz="2020">
              <a:latin typeface="Raleway"/>
              <a:ea typeface="Raleway"/>
              <a:cs typeface="Raleway"/>
              <a:sym typeface="Raleway"/>
            </a:endParaRPr>
          </a:p>
          <a:p>
            <a:pPr marL="0" lvl="0" indent="0" algn="ctr" rtl="0">
              <a:spcBef>
                <a:spcPts val="0"/>
              </a:spcBef>
              <a:spcAft>
                <a:spcPts val="0"/>
              </a:spcAft>
              <a:buSzPts val="990"/>
              <a:buNone/>
            </a:pPr>
            <a:r>
              <a:rPr lang="es-419" sz="2020">
                <a:latin typeface="Raleway"/>
                <a:ea typeface="Raleway"/>
                <a:cs typeface="Raleway"/>
                <a:sym typeface="Raleway"/>
              </a:rPr>
              <a:t> Descripción del proyecto.</a:t>
            </a:r>
            <a:endParaRPr sz="2020">
              <a:latin typeface="Raleway"/>
              <a:ea typeface="Raleway"/>
              <a:cs typeface="Raleway"/>
              <a:sym typeface="Raleway"/>
            </a:endParaRPr>
          </a:p>
        </p:txBody>
      </p:sp>
      <p:sp>
        <p:nvSpPr>
          <p:cNvPr id="136" name="Google Shape;136;p24"/>
          <p:cNvSpPr txBox="1">
            <a:spLocks noGrp="1"/>
          </p:cNvSpPr>
          <p:nvPr>
            <p:ph type="body" idx="1"/>
          </p:nvPr>
        </p:nvSpPr>
        <p:spPr>
          <a:xfrm>
            <a:off x="311700" y="1439025"/>
            <a:ext cx="8520600" cy="3416400"/>
          </a:xfrm>
          <a:prstGeom prst="rect">
            <a:avLst/>
          </a:prstGeom>
        </p:spPr>
        <p:txBody>
          <a:bodyPr spcFirstLastPara="1" wrap="square" lIns="91425" tIns="91425" rIns="91425" bIns="91425" anchor="t" anchorCtr="0">
            <a:normAutofit lnSpcReduction="10000"/>
          </a:bodyPr>
          <a:lstStyle/>
          <a:p>
            <a:pPr marL="0" lvl="0" indent="0" algn="just" rtl="0">
              <a:lnSpc>
                <a:spcPct val="90000"/>
              </a:lnSpc>
              <a:spcBef>
                <a:spcPts val="290"/>
              </a:spcBef>
              <a:spcAft>
                <a:spcPts val="0"/>
              </a:spcAft>
              <a:buNone/>
            </a:pPr>
            <a:r>
              <a:rPr lang="es-419" sz="1300">
                <a:solidFill>
                  <a:schemeClr val="dk1"/>
                </a:solidFill>
                <a:latin typeface="Raleway"/>
                <a:ea typeface="Raleway"/>
                <a:cs typeface="Raleway"/>
                <a:sym typeface="Raleway"/>
              </a:rPr>
              <a:t>La educación es una acción que se propone formar sujetos en distintos campos del conocimiento sin perder de vista su papel axiológico, puesto que la realización de tareas o actividades en el aula supone toda una reflexión en torno a una serie de valores. Es por ello que esta propuesta de trabajo interdisciplinario persigue compaginar una gama de saberes, la cual converge en la construcción de un producto final, donde, al mismo tiempo, los alumnos tomen conciencia de su realidad e incluso adoptan un posicionamiento.</a:t>
            </a:r>
            <a:endParaRPr sz="1300">
              <a:solidFill>
                <a:schemeClr val="dk1"/>
              </a:solidFill>
              <a:latin typeface="Raleway"/>
              <a:ea typeface="Raleway"/>
              <a:cs typeface="Raleway"/>
              <a:sym typeface="Raleway"/>
            </a:endParaRPr>
          </a:p>
          <a:p>
            <a:pPr marL="0" lvl="0" indent="0" algn="just" rtl="0">
              <a:lnSpc>
                <a:spcPct val="90000"/>
              </a:lnSpc>
              <a:spcBef>
                <a:spcPts val="290"/>
              </a:spcBef>
              <a:spcAft>
                <a:spcPts val="0"/>
              </a:spcAft>
              <a:buNone/>
            </a:pPr>
            <a:endParaRPr sz="1300">
              <a:solidFill>
                <a:schemeClr val="dk1"/>
              </a:solidFill>
              <a:latin typeface="Raleway"/>
              <a:ea typeface="Raleway"/>
              <a:cs typeface="Raleway"/>
              <a:sym typeface="Raleway"/>
            </a:endParaRPr>
          </a:p>
          <a:p>
            <a:pPr marL="0" lvl="0" indent="0" algn="just" rtl="0">
              <a:lnSpc>
                <a:spcPct val="90000"/>
              </a:lnSpc>
              <a:spcBef>
                <a:spcPts val="290"/>
              </a:spcBef>
              <a:spcAft>
                <a:spcPts val="0"/>
              </a:spcAft>
              <a:buClr>
                <a:schemeClr val="dk1"/>
              </a:buClr>
              <a:buSzPts val="1100"/>
              <a:buFont typeface="Arial"/>
              <a:buNone/>
            </a:pPr>
            <a:r>
              <a:rPr lang="es-419" sz="1300">
                <a:solidFill>
                  <a:schemeClr val="dk1"/>
                </a:solidFill>
                <a:latin typeface="Raleway"/>
                <a:ea typeface="Raleway"/>
                <a:cs typeface="Raleway"/>
                <a:sym typeface="Raleway"/>
              </a:rPr>
              <a:t>El interés por trabajar con una obra de arte surge de la necesidad de incentivar un conjunto de disciplinas que han sido relegadas, debido a la falta de promoción o de desconocimiento de las humanidades, cuyo estudio se restringe a una simple recopilación de datos o de características alusivas a un movimiento o corriente estética que imposibilitan la construcción de aprendizajes significativos. Por tanto, en un intento de superar esta visión del arte, se busca integrar las materias de Psicología, Historia del Arte, Estética y Matemáticas con la finalidad de ampliar el horizonte cultural de los alumnos, puesto que el arte como creación implica conocer la tradición, formular un conocimiento filosófico que le de un fundamento a la obra, trabajar a partir de una técnica, es decir, de proporciones, escalas, simetría, estructuras, figuras, etcétera. Finalmente, no se puede obviar el componente de la percepción, de las emociones, de la subjetividad, el cual da cuenta del lugar de enunciación del artista o del sujeto que articula el discurso, un discurso que preserva la memoria colectiva.</a:t>
            </a:r>
            <a:endParaRPr sz="1300">
              <a:solidFill>
                <a:schemeClr val="dk1"/>
              </a:solidFill>
              <a:latin typeface="Raleway"/>
              <a:ea typeface="Raleway"/>
              <a:cs typeface="Raleway"/>
              <a:sym typeface="Raleway"/>
            </a:endParaRPr>
          </a:p>
          <a:p>
            <a:pPr marL="0" lvl="0" indent="0" algn="l" rtl="0">
              <a:lnSpc>
                <a:spcPct val="105000"/>
              </a:lnSpc>
              <a:spcBef>
                <a:spcPts val="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body" idx="1"/>
          </p:nvPr>
        </p:nvSpPr>
        <p:spPr>
          <a:xfrm>
            <a:off x="311700" y="1152475"/>
            <a:ext cx="8520600" cy="3905100"/>
          </a:xfrm>
          <a:prstGeom prst="rect">
            <a:avLst/>
          </a:prstGeom>
        </p:spPr>
        <p:txBody>
          <a:bodyPr spcFirstLastPara="1" wrap="square" lIns="91425" tIns="91425" rIns="91425" bIns="91425" anchor="t" anchorCtr="0">
            <a:normAutofit fontScale="40000" lnSpcReduction="20000"/>
          </a:bodyPr>
          <a:lstStyle/>
          <a:p>
            <a:pPr marL="0" lvl="0" indent="0" algn="just" rtl="0">
              <a:lnSpc>
                <a:spcPct val="100000"/>
              </a:lnSpc>
              <a:spcBef>
                <a:spcPts val="290"/>
              </a:spcBef>
              <a:spcAft>
                <a:spcPts val="0"/>
              </a:spcAft>
              <a:buNone/>
            </a:pPr>
            <a:r>
              <a:rPr lang="es-419" sz="3150">
                <a:solidFill>
                  <a:schemeClr val="dk1"/>
                </a:solidFill>
                <a:latin typeface="Raleway"/>
                <a:ea typeface="Raleway"/>
                <a:cs typeface="Raleway"/>
                <a:sym typeface="Raleway"/>
              </a:rPr>
              <a:t>Asimismo, al inscribirse en un espacio en el que interactúan adolescentes con historias personales diversas, este trabajo colaborativo se entiende como una apuesta a la formación no solamente disciplinar, sino también socioemocional de los estudiantes. Por consiguiente, este proyecto incide también en una de las etapas decisivas del desarrollo donde se conforma la personalidad, la cual consta de un sin fin de emociones que impactan de manera directa en la salud mental de los estudiantes. Razón por la cual, como figuras encargadas del aprendizaje, los profesores participantes podremos implementar desde la interdisciplinariedad un conjunto de estrategias expresivas que proporcione un óptimo desarrollo biopsicosocial.</a:t>
            </a:r>
            <a:endParaRPr sz="3150">
              <a:solidFill>
                <a:schemeClr val="dk1"/>
              </a:solidFill>
              <a:latin typeface="Raleway"/>
              <a:ea typeface="Raleway"/>
              <a:cs typeface="Raleway"/>
              <a:sym typeface="Raleway"/>
            </a:endParaRPr>
          </a:p>
          <a:p>
            <a:pPr marL="0" lvl="0" indent="0" algn="just" rtl="0">
              <a:lnSpc>
                <a:spcPct val="100000"/>
              </a:lnSpc>
              <a:spcBef>
                <a:spcPts val="0"/>
              </a:spcBef>
              <a:spcAft>
                <a:spcPts val="0"/>
              </a:spcAft>
              <a:buNone/>
            </a:pPr>
            <a:endParaRPr sz="3150">
              <a:solidFill>
                <a:schemeClr val="dk1"/>
              </a:solidFill>
              <a:latin typeface="Raleway"/>
              <a:ea typeface="Raleway"/>
              <a:cs typeface="Raleway"/>
              <a:sym typeface="Raleway"/>
            </a:endParaRPr>
          </a:p>
          <a:p>
            <a:pPr marL="0" lvl="0" indent="0" algn="just" rtl="0">
              <a:lnSpc>
                <a:spcPct val="100000"/>
              </a:lnSpc>
              <a:spcBef>
                <a:spcPts val="0"/>
              </a:spcBef>
              <a:spcAft>
                <a:spcPts val="0"/>
              </a:spcAft>
              <a:buNone/>
            </a:pPr>
            <a:r>
              <a:rPr lang="es-419" sz="3150">
                <a:solidFill>
                  <a:schemeClr val="dk1"/>
                </a:solidFill>
                <a:latin typeface="Raleway"/>
                <a:ea typeface="Raleway"/>
                <a:cs typeface="Raleway"/>
                <a:sym typeface="Raleway"/>
              </a:rPr>
              <a:t>Finalmente, desde la perspectiva social, la aparición repentina de un virus desconocido que modifica el paradigma de la vida moderna plantea la necesidad de redireccionar la educación hacia una formación integral, donde el desarrollo humano desempeña un papel preponderante que posibilita una visión ética para enfrentar desafíos colectivos. Asimismo, los modelos educativos actuales exigen trascender la visión utilitarista dominante, puesto que la realidad requiere más que nunca individuos críticos, capaces de entender el conocimiento como una forma de cuestionar los discursos oficiales. En este sentido, el arte se convierte en un recurso que promueve el debate público, estimula el pensamiento complejo, permite la lectura del mundo e incita a un diálogo plural y abierto, pero también recupera la memoria histórica de una comunidad por medio de los relatos personales.</a:t>
            </a:r>
            <a:endParaRPr sz="3150">
              <a:solidFill>
                <a:schemeClr val="dk1"/>
              </a:solidFill>
              <a:latin typeface="Raleway"/>
              <a:ea typeface="Raleway"/>
              <a:cs typeface="Raleway"/>
              <a:sym typeface="Raleway"/>
            </a:endParaRPr>
          </a:p>
          <a:p>
            <a:pPr marL="0" lvl="0" indent="0" algn="just" rtl="0">
              <a:lnSpc>
                <a:spcPct val="100000"/>
              </a:lnSpc>
              <a:spcBef>
                <a:spcPts val="0"/>
              </a:spcBef>
              <a:spcAft>
                <a:spcPts val="0"/>
              </a:spcAft>
              <a:buNone/>
            </a:pPr>
            <a:endParaRPr sz="3150">
              <a:solidFill>
                <a:schemeClr val="dk1"/>
              </a:solidFill>
              <a:latin typeface="Raleway"/>
              <a:ea typeface="Raleway"/>
              <a:cs typeface="Raleway"/>
              <a:sym typeface="Raleway"/>
            </a:endParaRPr>
          </a:p>
          <a:p>
            <a:pPr marL="0" lvl="0" indent="0" algn="just" rtl="0">
              <a:lnSpc>
                <a:spcPct val="100000"/>
              </a:lnSpc>
              <a:spcBef>
                <a:spcPts val="0"/>
              </a:spcBef>
              <a:spcAft>
                <a:spcPts val="0"/>
              </a:spcAft>
              <a:buNone/>
            </a:pPr>
            <a:r>
              <a:rPr lang="es-419" sz="3150">
                <a:solidFill>
                  <a:schemeClr val="dk1"/>
                </a:solidFill>
                <a:latin typeface="Raleway"/>
                <a:ea typeface="Raleway"/>
                <a:cs typeface="Raleway"/>
                <a:sym typeface="Raleway"/>
              </a:rPr>
              <a:t>Si bien la educación incentiva una agenda sostenible e igualitaria, el ejercicio de la ciudadanía requiere de espacios como el arte a partir de los cuales los alumnos construyen nuevas representaciones. Esto sólo es posible en la medida en que se logra involucrar a los aprendices en la toma de decisiones con la finalidad de darle sentido a esos saberes previos.</a:t>
            </a:r>
            <a:endParaRPr sz="3150">
              <a:solidFill>
                <a:schemeClr val="dk1"/>
              </a:solidFill>
              <a:latin typeface="Raleway"/>
              <a:ea typeface="Raleway"/>
              <a:cs typeface="Raleway"/>
              <a:sym typeface="Raleway"/>
            </a:endParaRPr>
          </a:p>
          <a:p>
            <a:pPr marL="0" lvl="0" indent="0" algn="just" rtl="0">
              <a:lnSpc>
                <a:spcPct val="100000"/>
              </a:lnSpc>
              <a:spcBef>
                <a:spcPts val="290"/>
              </a:spcBef>
              <a:spcAft>
                <a:spcPts val="0"/>
              </a:spcAft>
              <a:buClr>
                <a:schemeClr val="dk1"/>
              </a:buClr>
              <a:buSzPct val="91666"/>
              <a:buFont typeface="Arial"/>
              <a:buNone/>
            </a:pPr>
            <a:endParaRPr sz="1200">
              <a:solidFill>
                <a:schemeClr val="dk1"/>
              </a:solidFill>
            </a:endParaRPr>
          </a:p>
          <a:p>
            <a:pPr marL="0" lvl="0" indent="0" algn="l" rtl="0">
              <a:lnSpc>
                <a:spcPct val="100000"/>
              </a:lnSpc>
              <a:spcBef>
                <a:spcPts val="290"/>
              </a:spcBef>
              <a:spcAft>
                <a:spcPts val="0"/>
              </a:spcAft>
              <a:buClr>
                <a:schemeClr val="dk1"/>
              </a:buClr>
              <a:buSzPct val="91666"/>
              <a:buFont typeface="Arial"/>
              <a:buNone/>
            </a:pPr>
            <a:endParaRPr sz="1200">
              <a:solidFill>
                <a:schemeClr val="dk1"/>
              </a:solidFill>
            </a:endParaRPr>
          </a:p>
          <a:p>
            <a:pPr marL="0" lvl="0" indent="0" algn="l" rtl="0">
              <a:spcBef>
                <a:spcPts val="0"/>
              </a:spcBef>
              <a:spcAft>
                <a:spcPts val="1200"/>
              </a:spcAft>
              <a:buNone/>
            </a:pPr>
            <a:endParaRPr/>
          </a:p>
        </p:txBody>
      </p:sp>
      <p:pic>
        <p:nvPicPr>
          <p:cNvPr id="142" name="Google Shape;142;p25"/>
          <p:cNvPicPr preferRelativeResize="0"/>
          <p:nvPr/>
        </p:nvPicPr>
        <p:blipFill>
          <a:blip r:embed="rId3">
            <a:alphaModFix/>
          </a:blip>
          <a:stretch>
            <a:fillRect/>
          </a:stretch>
        </p:blipFill>
        <p:spPr>
          <a:xfrm>
            <a:off x="0" y="0"/>
            <a:ext cx="1088875" cy="1088875"/>
          </a:xfrm>
          <a:prstGeom prst="rect">
            <a:avLst/>
          </a:prstGeom>
          <a:noFill/>
          <a:ln>
            <a:noFill/>
          </a:ln>
        </p:spPr>
      </p:pic>
      <p:pic>
        <p:nvPicPr>
          <p:cNvPr id="143" name="Google Shape;143;p25"/>
          <p:cNvPicPr preferRelativeResize="0"/>
          <p:nvPr/>
        </p:nvPicPr>
        <p:blipFill>
          <a:blip r:embed="rId4">
            <a:alphaModFix/>
          </a:blip>
          <a:stretch>
            <a:fillRect/>
          </a:stretch>
        </p:blipFill>
        <p:spPr>
          <a:xfrm>
            <a:off x="6347450" y="2"/>
            <a:ext cx="2796549" cy="931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6"/>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149" name="Google Shape;149;p26"/>
          <p:cNvPicPr preferRelativeResize="0"/>
          <p:nvPr/>
        </p:nvPicPr>
        <p:blipFill>
          <a:blip r:embed="rId4">
            <a:alphaModFix/>
          </a:blip>
          <a:stretch>
            <a:fillRect/>
          </a:stretch>
        </p:blipFill>
        <p:spPr>
          <a:xfrm>
            <a:off x="6347450" y="2"/>
            <a:ext cx="2796549" cy="931275"/>
          </a:xfrm>
          <a:prstGeom prst="rect">
            <a:avLst/>
          </a:prstGeom>
          <a:noFill/>
          <a:ln>
            <a:noFill/>
          </a:ln>
        </p:spPr>
      </p:pic>
      <p:sp>
        <p:nvSpPr>
          <p:cNvPr id="150" name="Google Shape;15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1"/>
              </a:buClr>
              <a:buSzPts val="990"/>
              <a:buFont typeface="Arial"/>
              <a:buNone/>
            </a:pPr>
            <a:r>
              <a:rPr lang="es-419" sz="2000">
                <a:solidFill>
                  <a:schemeClr val="dk2"/>
                </a:solidFill>
                <a:latin typeface="Raleway"/>
                <a:ea typeface="Raleway"/>
                <a:cs typeface="Raleway"/>
                <a:sym typeface="Raleway"/>
              </a:rPr>
              <a:t> Objetivo general del Proyecto</a:t>
            </a:r>
            <a:endParaRPr sz="2000"/>
          </a:p>
        </p:txBody>
      </p:sp>
      <p:sp>
        <p:nvSpPr>
          <p:cNvPr id="151" name="Google Shape;151;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a:p>
            <a:pPr marL="0" lvl="0" indent="0" algn="ctr" rtl="0">
              <a:spcBef>
                <a:spcPts val="1200"/>
              </a:spcBef>
              <a:spcAft>
                <a:spcPts val="0"/>
              </a:spcAft>
              <a:buNone/>
            </a:pPr>
            <a:endParaRPr/>
          </a:p>
          <a:p>
            <a:pPr marL="0" lvl="0" indent="0" algn="ctr" rtl="0">
              <a:spcBef>
                <a:spcPts val="1200"/>
              </a:spcBef>
              <a:spcAft>
                <a:spcPts val="1200"/>
              </a:spcAft>
              <a:buNone/>
            </a:pPr>
            <a:r>
              <a:rPr lang="es-419">
                <a:latin typeface="Raleway"/>
                <a:ea typeface="Raleway"/>
                <a:cs typeface="Raleway"/>
                <a:sym typeface="Raleway"/>
              </a:rPr>
              <a:t>Crear una galería en el Instituto de Integración Cultural A. C. con el fin de promover espacios de diálogo entre la comunidad estudiantil.</a:t>
            </a:r>
            <a:endParaRPr>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7"/>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157" name="Google Shape;157;p27"/>
          <p:cNvPicPr preferRelativeResize="0"/>
          <p:nvPr/>
        </p:nvPicPr>
        <p:blipFill>
          <a:blip r:embed="rId4">
            <a:alphaModFix/>
          </a:blip>
          <a:stretch>
            <a:fillRect/>
          </a:stretch>
        </p:blipFill>
        <p:spPr>
          <a:xfrm>
            <a:off x="6347450" y="2"/>
            <a:ext cx="2796549" cy="931275"/>
          </a:xfrm>
          <a:prstGeom prst="rect">
            <a:avLst/>
          </a:prstGeom>
          <a:noFill/>
          <a:ln>
            <a:noFill/>
          </a:ln>
        </p:spPr>
      </p:pic>
      <p:sp>
        <p:nvSpPr>
          <p:cNvPr id="158" name="Google Shape;15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None/>
            </a:pPr>
            <a:r>
              <a:rPr lang="es-419" sz="2534">
                <a:solidFill>
                  <a:schemeClr val="dk2"/>
                </a:solidFill>
                <a:latin typeface="Raleway"/>
                <a:ea typeface="Raleway"/>
                <a:cs typeface="Raleway"/>
                <a:sym typeface="Raleway"/>
              </a:rPr>
              <a:t> </a:t>
            </a:r>
            <a:r>
              <a:rPr lang="es-419" sz="2000">
                <a:solidFill>
                  <a:schemeClr val="dk2"/>
                </a:solidFill>
                <a:latin typeface="Raleway"/>
                <a:ea typeface="Raleway"/>
                <a:cs typeface="Raleway"/>
                <a:sym typeface="Raleway"/>
              </a:rPr>
              <a:t>Objetivo o propósitos a alcanzar, </a:t>
            </a:r>
            <a:endParaRPr sz="2000">
              <a:solidFill>
                <a:schemeClr val="dk2"/>
              </a:solidFill>
              <a:latin typeface="Raleway"/>
              <a:ea typeface="Raleway"/>
              <a:cs typeface="Raleway"/>
              <a:sym typeface="Raleway"/>
            </a:endParaRPr>
          </a:p>
          <a:p>
            <a:pPr marL="0" lvl="0" indent="0" algn="ctr" rtl="0">
              <a:lnSpc>
                <a:spcPct val="115000"/>
              </a:lnSpc>
              <a:spcBef>
                <a:spcPts val="0"/>
              </a:spcBef>
              <a:spcAft>
                <a:spcPts val="0"/>
              </a:spcAft>
              <a:buClr>
                <a:schemeClr val="dk1"/>
              </a:buClr>
              <a:buSzPct val="55000"/>
              <a:buFont typeface="Arial"/>
              <a:buNone/>
            </a:pPr>
            <a:r>
              <a:rPr lang="es-419" sz="2000">
                <a:solidFill>
                  <a:schemeClr val="dk2"/>
                </a:solidFill>
                <a:latin typeface="Raleway"/>
                <a:ea typeface="Raleway"/>
                <a:cs typeface="Raleway"/>
                <a:sym typeface="Raleway"/>
              </a:rPr>
              <a:t>de cada asignatura involucrada.</a:t>
            </a:r>
            <a:endParaRPr sz="2000"/>
          </a:p>
        </p:txBody>
      </p:sp>
      <p:graphicFrame>
        <p:nvGraphicFramePr>
          <p:cNvPr id="159" name="Google Shape;159;p27"/>
          <p:cNvGraphicFramePr/>
          <p:nvPr/>
        </p:nvGraphicFramePr>
        <p:xfrm>
          <a:off x="823575" y="1557675"/>
          <a:ext cx="3000000" cy="3000000"/>
        </p:xfrm>
        <a:graphic>
          <a:graphicData uri="http://schemas.openxmlformats.org/drawingml/2006/table">
            <a:tbl>
              <a:tblPr>
                <a:noFill/>
                <a:tableStyleId>{EC4B749F-F6B2-4D2C-ADB0-C08E12EB92A1}</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s-419" b="1">
                          <a:solidFill>
                            <a:srgbClr val="FFFFFF"/>
                          </a:solidFill>
                          <a:latin typeface="Raleway"/>
                          <a:ea typeface="Raleway"/>
                          <a:cs typeface="Raleway"/>
                          <a:sym typeface="Raleway"/>
                        </a:rPr>
                        <a:t>Asignatura</a:t>
                      </a:r>
                      <a:endParaRPr b="1">
                        <a:solidFill>
                          <a:srgbClr val="FFFFFF"/>
                        </a:solidFill>
                        <a:latin typeface="Raleway"/>
                        <a:ea typeface="Raleway"/>
                        <a:cs typeface="Raleway"/>
                        <a:sym typeface="Raleway"/>
                      </a:endParaRPr>
                    </a:p>
                  </a:txBody>
                  <a:tcPr marL="91425" marR="91425" marT="91425" marB="91425">
                    <a:solidFill>
                      <a:srgbClr val="1155CC"/>
                    </a:solidFill>
                  </a:tcPr>
                </a:tc>
                <a:tc>
                  <a:txBody>
                    <a:bodyPr/>
                    <a:lstStyle/>
                    <a:p>
                      <a:pPr marL="0" lvl="0" indent="0" algn="ctr" rtl="0">
                        <a:spcBef>
                          <a:spcPts val="0"/>
                        </a:spcBef>
                        <a:spcAft>
                          <a:spcPts val="0"/>
                        </a:spcAft>
                        <a:buNone/>
                      </a:pPr>
                      <a:r>
                        <a:rPr lang="es-419" b="1">
                          <a:solidFill>
                            <a:srgbClr val="FFFFFF"/>
                          </a:solidFill>
                          <a:latin typeface="Raleway"/>
                          <a:ea typeface="Raleway"/>
                          <a:cs typeface="Raleway"/>
                          <a:sym typeface="Raleway"/>
                        </a:rPr>
                        <a:t>Objetivo</a:t>
                      </a:r>
                      <a:endParaRPr b="1">
                        <a:solidFill>
                          <a:srgbClr val="FFFFFF"/>
                        </a:solidFill>
                        <a:latin typeface="Raleway"/>
                        <a:ea typeface="Raleway"/>
                        <a:cs typeface="Raleway"/>
                        <a:sym typeface="Raleway"/>
                      </a:endParaRPr>
                    </a:p>
                  </a:txBody>
                  <a:tcPr marL="91425" marR="91425" marT="91425" marB="91425">
                    <a:solidFill>
                      <a:srgbClr val="1155CC"/>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s-419">
                          <a:latin typeface="Raleway"/>
                          <a:ea typeface="Raleway"/>
                          <a:cs typeface="Raleway"/>
                          <a:sym typeface="Raleway"/>
                        </a:rPr>
                        <a:t>Psicología</a:t>
                      </a:r>
                      <a:endParaRPr>
                        <a:latin typeface="Raleway"/>
                        <a:ea typeface="Raleway"/>
                        <a:cs typeface="Raleway"/>
                        <a:sym typeface="Raleway"/>
                      </a:endParaRPr>
                    </a:p>
                  </a:txBody>
                  <a:tcPr marL="91425" marR="91425" marT="91425" marB="91425"/>
                </a:tc>
                <a:tc>
                  <a:txBody>
                    <a:bodyPr/>
                    <a:lstStyle/>
                    <a:p>
                      <a:pPr marL="0" lvl="0" indent="0" algn="just" rtl="0">
                        <a:spcBef>
                          <a:spcPts val="0"/>
                        </a:spcBef>
                        <a:spcAft>
                          <a:spcPts val="0"/>
                        </a:spcAft>
                        <a:buClr>
                          <a:schemeClr val="dk1"/>
                        </a:buClr>
                        <a:buSzPts val="1100"/>
                        <a:buFont typeface="Arial"/>
                        <a:buNone/>
                      </a:pPr>
                      <a:r>
                        <a:rPr lang="es-419" sz="1200">
                          <a:solidFill>
                            <a:schemeClr val="dk1"/>
                          </a:solidFill>
                          <a:latin typeface="Raleway"/>
                          <a:ea typeface="Raleway"/>
                          <a:cs typeface="Raleway"/>
                          <a:sym typeface="Raleway"/>
                        </a:rPr>
                        <a:t>Realizar un autoanálisis de vida, precisando cómo esas historias personales poseen un valor social que, al ser contadas, fortalecen los lazos comunitarios y propician  una forma saludable de comunicación interpersonal..</a:t>
                      </a:r>
                      <a:endParaRPr sz="1600">
                        <a:latin typeface="Raleway"/>
                        <a:ea typeface="Raleway"/>
                        <a:cs typeface="Raleway"/>
                        <a:sym typeface="Raleway"/>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s-419">
                          <a:latin typeface="Raleway"/>
                          <a:ea typeface="Raleway"/>
                          <a:cs typeface="Raleway"/>
                          <a:sym typeface="Raleway"/>
                        </a:rPr>
                        <a:t>Historia del arte</a:t>
                      </a:r>
                      <a:endParaRPr>
                        <a:latin typeface="Raleway"/>
                        <a:ea typeface="Raleway"/>
                        <a:cs typeface="Raleway"/>
                        <a:sym typeface="Raleway"/>
                      </a:endParaRPr>
                    </a:p>
                  </a:txBody>
                  <a:tcPr marL="91425" marR="91425" marT="91425" marB="91425"/>
                </a:tc>
                <a:tc>
                  <a:txBody>
                    <a:bodyPr/>
                    <a:lstStyle/>
                    <a:p>
                      <a:pPr marL="0" lvl="0" indent="0" algn="just" rtl="0">
                        <a:spcBef>
                          <a:spcPts val="1200"/>
                        </a:spcBef>
                        <a:spcAft>
                          <a:spcPts val="0"/>
                        </a:spcAft>
                        <a:buClr>
                          <a:schemeClr val="dk1"/>
                        </a:buClr>
                        <a:buSzPts val="1100"/>
                        <a:buFont typeface="Arial"/>
                        <a:buNone/>
                      </a:pPr>
                      <a:r>
                        <a:rPr lang="es-419" sz="1200">
                          <a:solidFill>
                            <a:schemeClr val="dk1"/>
                          </a:solidFill>
                          <a:latin typeface="Raleway"/>
                          <a:ea typeface="Raleway"/>
                          <a:cs typeface="Raleway"/>
                          <a:sym typeface="Raleway"/>
                        </a:rPr>
                        <a:t>Conocer el panorama contemporáneo del arte desde una perspectiva crítica, con el cual el alumno comprenda las formas en que se articulan  los discursos sociales en los espacios artísticos.</a:t>
                      </a:r>
                      <a:endParaRPr sz="1200">
                        <a:solidFill>
                          <a:schemeClr val="dk1"/>
                        </a:solidFill>
                        <a:latin typeface="Raleway"/>
                        <a:ea typeface="Raleway"/>
                        <a:cs typeface="Raleway"/>
                        <a:sym typeface="Raleway"/>
                      </a:endParaRPr>
                    </a:p>
                    <a:p>
                      <a:pPr marL="0" lvl="0" indent="0" algn="l" rtl="0">
                        <a:spcBef>
                          <a:spcPts val="1200"/>
                        </a:spcBef>
                        <a:spcAft>
                          <a:spcPts val="0"/>
                        </a:spcAft>
                        <a:buNone/>
                      </a:pPr>
                      <a:endParaRPr>
                        <a:latin typeface="Raleway"/>
                        <a:ea typeface="Raleway"/>
                        <a:cs typeface="Raleway"/>
                        <a:sym typeface="Raleway"/>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8"/>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165" name="Google Shape;165;p28"/>
          <p:cNvPicPr preferRelativeResize="0"/>
          <p:nvPr/>
        </p:nvPicPr>
        <p:blipFill>
          <a:blip r:embed="rId4">
            <a:alphaModFix/>
          </a:blip>
          <a:stretch>
            <a:fillRect/>
          </a:stretch>
        </p:blipFill>
        <p:spPr>
          <a:xfrm>
            <a:off x="6347450" y="2"/>
            <a:ext cx="2796549" cy="931275"/>
          </a:xfrm>
          <a:prstGeom prst="rect">
            <a:avLst/>
          </a:prstGeom>
          <a:noFill/>
          <a:ln>
            <a:noFill/>
          </a:ln>
        </p:spPr>
      </p:pic>
      <p:graphicFrame>
        <p:nvGraphicFramePr>
          <p:cNvPr id="166" name="Google Shape;166;p28"/>
          <p:cNvGraphicFramePr/>
          <p:nvPr/>
        </p:nvGraphicFramePr>
        <p:xfrm>
          <a:off x="823575" y="1557675"/>
          <a:ext cx="3000000" cy="3000000"/>
        </p:xfrm>
        <a:graphic>
          <a:graphicData uri="http://schemas.openxmlformats.org/drawingml/2006/table">
            <a:tbl>
              <a:tblPr>
                <a:noFill/>
                <a:tableStyleId>{EC4B749F-F6B2-4D2C-ADB0-C08E12EB92A1}</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s-419">
                          <a:solidFill>
                            <a:schemeClr val="lt1"/>
                          </a:solidFill>
                          <a:latin typeface="Raleway"/>
                          <a:ea typeface="Raleway"/>
                          <a:cs typeface="Raleway"/>
                          <a:sym typeface="Raleway"/>
                        </a:rPr>
                        <a:t>Asignatura</a:t>
                      </a:r>
                      <a:endParaRPr>
                        <a:solidFill>
                          <a:schemeClr val="lt1"/>
                        </a:solidFill>
                        <a:latin typeface="Raleway"/>
                        <a:ea typeface="Raleway"/>
                        <a:cs typeface="Raleway"/>
                        <a:sym typeface="Raleway"/>
                      </a:endParaRPr>
                    </a:p>
                  </a:txBody>
                  <a:tcPr marL="91425" marR="91425" marT="91425" marB="91425">
                    <a:solidFill>
                      <a:srgbClr val="1155CC"/>
                    </a:solidFill>
                  </a:tcPr>
                </a:tc>
                <a:tc>
                  <a:txBody>
                    <a:bodyPr/>
                    <a:lstStyle/>
                    <a:p>
                      <a:pPr marL="0" lvl="0" indent="0" algn="ctr" rtl="0">
                        <a:spcBef>
                          <a:spcPts val="0"/>
                        </a:spcBef>
                        <a:spcAft>
                          <a:spcPts val="0"/>
                        </a:spcAft>
                        <a:buNone/>
                      </a:pPr>
                      <a:r>
                        <a:rPr lang="es-419">
                          <a:solidFill>
                            <a:schemeClr val="lt1"/>
                          </a:solidFill>
                          <a:latin typeface="Raleway"/>
                          <a:ea typeface="Raleway"/>
                          <a:cs typeface="Raleway"/>
                          <a:sym typeface="Raleway"/>
                        </a:rPr>
                        <a:t>Objetivo</a:t>
                      </a:r>
                      <a:endParaRPr>
                        <a:solidFill>
                          <a:schemeClr val="lt1"/>
                        </a:solidFill>
                        <a:latin typeface="Raleway"/>
                        <a:ea typeface="Raleway"/>
                        <a:cs typeface="Raleway"/>
                        <a:sym typeface="Raleway"/>
                      </a:endParaRPr>
                    </a:p>
                  </a:txBody>
                  <a:tcPr marL="91425" marR="91425" marT="91425" marB="91425">
                    <a:solidFill>
                      <a:srgbClr val="1155CC"/>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s-419">
                          <a:latin typeface="Raleway"/>
                          <a:ea typeface="Raleway"/>
                          <a:cs typeface="Raleway"/>
                          <a:sym typeface="Raleway"/>
                        </a:rPr>
                        <a:t>Matemáticas</a:t>
                      </a:r>
                      <a:endParaRPr>
                        <a:latin typeface="Raleway"/>
                        <a:ea typeface="Raleway"/>
                        <a:cs typeface="Raleway"/>
                        <a:sym typeface="Raleway"/>
                      </a:endParaRPr>
                    </a:p>
                  </a:txBody>
                  <a:tcPr marL="91425" marR="91425" marT="91425" marB="91425"/>
                </a:tc>
                <a:tc>
                  <a:txBody>
                    <a:bodyPr/>
                    <a:lstStyle/>
                    <a:p>
                      <a:pPr marL="0" lvl="0" indent="0" algn="just" rtl="0">
                        <a:spcBef>
                          <a:spcPts val="1200"/>
                        </a:spcBef>
                        <a:spcAft>
                          <a:spcPts val="1200"/>
                        </a:spcAft>
                        <a:buClr>
                          <a:schemeClr val="dk1"/>
                        </a:buClr>
                        <a:buSzPts val="1100"/>
                        <a:buFont typeface="Arial"/>
                        <a:buNone/>
                      </a:pPr>
                      <a:r>
                        <a:rPr lang="es-419" sz="1200">
                          <a:solidFill>
                            <a:schemeClr val="dk1"/>
                          </a:solidFill>
                          <a:latin typeface="Raleway"/>
                          <a:ea typeface="Raleway"/>
                          <a:cs typeface="Raleway"/>
                          <a:sym typeface="Raleway"/>
                        </a:rPr>
                        <a:t>El alumno comprenderá que los espacios físicos y simbólicos, así como las obras artísticas implementan temas matemáticos como razón, escala, proporción áurea, transformaciones de figuras, teselados, frisos y mosaicos.</a:t>
                      </a:r>
                      <a:endParaRPr>
                        <a:solidFill>
                          <a:schemeClr val="dk1"/>
                        </a:solidFill>
                        <a:latin typeface="Raleway"/>
                        <a:ea typeface="Raleway"/>
                        <a:cs typeface="Raleway"/>
                        <a:sym typeface="Raleway"/>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s-419">
                          <a:latin typeface="Raleway"/>
                          <a:ea typeface="Raleway"/>
                          <a:cs typeface="Raleway"/>
                          <a:sym typeface="Raleway"/>
                        </a:rPr>
                        <a:t>Estética</a:t>
                      </a:r>
                      <a:endParaRPr>
                        <a:latin typeface="Raleway"/>
                        <a:ea typeface="Raleway"/>
                        <a:cs typeface="Raleway"/>
                        <a:sym typeface="Raleway"/>
                      </a:endParaRPr>
                    </a:p>
                  </a:txBody>
                  <a:tcPr marL="91425" marR="91425" marT="91425" marB="91425"/>
                </a:tc>
                <a:tc>
                  <a:txBody>
                    <a:bodyPr/>
                    <a:lstStyle/>
                    <a:p>
                      <a:pPr marL="0" lvl="0" indent="0" algn="just" rtl="0">
                        <a:spcBef>
                          <a:spcPts val="1200"/>
                        </a:spcBef>
                        <a:spcAft>
                          <a:spcPts val="0"/>
                        </a:spcAft>
                        <a:buNone/>
                      </a:pPr>
                      <a:r>
                        <a:rPr lang="es-419" sz="1200">
                          <a:solidFill>
                            <a:schemeClr val="dk1"/>
                          </a:solidFill>
                          <a:latin typeface="Raleway"/>
                          <a:ea typeface="Raleway"/>
                          <a:cs typeface="Raleway"/>
                          <a:sym typeface="Raleway"/>
                        </a:rPr>
                        <a:t>Que el alumno comprenda cómo a partir del conocimiento filosófico se puede llegar a una creación plástica</a:t>
                      </a:r>
                      <a:endParaRPr>
                        <a:solidFill>
                          <a:schemeClr val="dk1"/>
                        </a:solidFill>
                        <a:latin typeface="Raleway"/>
                        <a:ea typeface="Raleway"/>
                        <a:cs typeface="Raleway"/>
                        <a:sym typeface="Raleway"/>
                      </a:endParaRPr>
                    </a:p>
                    <a:p>
                      <a:pPr marL="0" lvl="0" indent="0" algn="just" rtl="0">
                        <a:spcBef>
                          <a:spcPts val="1200"/>
                        </a:spcBef>
                        <a:spcAft>
                          <a:spcPts val="0"/>
                        </a:spcAft>
                        <a:buNone/>
                      </a:pPr>
                      <a:endParaRPr>
                        <a:latin typeface="Raleway"/>
                        <a:ea typeface="Raleway"/>
                        <a:cs typeface="Raleway"/>
                        <a:sym typeface="Raleway"/>
                      </a:endParaRPr>
                    </a:p>
                  </a:txBody>
                  <a:tcPr marL="91425" marR="91425" marT="91425" marB="91425"/>
                </a:tc>
                <a:extLst>
                  <a:ext uri="{0D108BD9-81ED-4DB2-BD59-A6C34878D82A}">
                    <a16:rowId xmlns:a16="http://schemas.microsoft.com/office/drawing/2014/main" val="10002"/>
                  </a:ext>
                </a:extLst>
              </a:tr>
            </a:tbl>
          </a:graphicData>
        </a:graphic>
      </p:graphicFrame>
      <p:sp>
        <p:nvSpPr>
          <p:cNvPr id="167" name="Google Shape;167;p28"/>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None/>
            </a:pPr>
            <a:r>
              <a:rPr lang="es-419" sz="2534">
                <a:solidFill>
                  <a:schemeClr val="dk2"/>
                </a:solidFill>
                <a:latin typeface="Raleway"/>
                <a:ea typeface="Raleway"/>
                <a:cs typeface="Raleway"/>
                <a:sym typeface="Raleway"/>
              </a:rPr>
              <a:t> </a:t>
            </a:r>
            <a:r>
              <a:rPr lang="es-419" sz="2000">
                <a:solidFill>
                  <a:schemeClr val="dk2"/>
                </a:solidFill>
                <a:latin typeface="Raleway"/>
                <a:ea typeface="Raleway"/>
                <a:cs typeface="Raleway"/>
                <a:sym typeface="Raleway"/>
              </a:rPr>
              <a:t>Objetivo o propósitos a alcanzar, </a:t>
            </a:r>
            <a:endParaRPr sz="2000">
              <a:solidFill>
                <a:schemeClr val="dk2"/>
              </a:solidFill>
              <a:latin typeface="Raleway"/>
              <a:ea typeface="Raleway"/>
              <a:cs typeface="Raleway"/>
              <a:sym typeface="Raleway"/>
            </a:endParaRPr>
          </a:p>
          <a:p>
            <a:pPr marL="0" lvl="0" indent="0" algn="ctr" rtl="0">
              <a:lnSpc>
                <a:spcPct val="115000"/>
              </a:lnSpc>
              <a:spcBef>
                <a:spcPts val="0"/>
              </a:spcBef>
              <a:spcAft>
                <a:spcPts val="0"/>
              </a:spcAft>
              <a:buNone/>
            </a:pPr>
            <a:r>
              <a:rPr lang="es-419" sz="2000">
                <a:solidFill>
                  <a:schemeClr val="dk2"/>
                </a:solidFill>
                <a:latin typeface="Raleway"/>
                <a:ea typeface="Raleway"/>
                <a:cs typeface="Raleway"/>
                <a:sym typeface="Raleway"/>
              </a:rPr>
              <a:t>de cada asignatura involucrada.</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9"/>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173" name="Google Shape;173;p29"/>
          <p:cNvPicPr preferRelativeResize="0"/>
          <p:nvPr/>
        </p:nvPicPr>
        <p:blipFill>
          <a:blip r:embed="rId4">
            <a:alphaModFix/>
          </a:blip>
          <a:stretch>
            <a:fillRect/>
          </a:stretch>
        </p:blipFill>
        <p:spPr>
          <a:xfrm>
            <a:off x="6347450" y="2"/>
            <a:ext cx="2796549" cy="931275"/>
          </a:xfrm>
          <a:prstGeom prst="rect">
            <a:avLst/>
          </a:prstGeom>
          <a:noFill/>
          <a:ln>
            <a:noFill/>
          </a:ln>
        </p:spPr>
      </p:pic>
      <p:sp>
        <p:nvSpPr>
          <p:cNvPr id="174" name="Google Shape;17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419" sz="2000">
                <a:solidFill>
                  <a:schemeClr val="dk2"/>
                </a:solidFill>
                <a:latin typeface="Raleway"/>
                <a:ea typeface="Raleway"/>
                <a:cs typeface="Raleway"/>
                <a:sym typeface="Raleway"/>
              </a:rPr>
              <a:t>Pregunta/s generadora/s, pregunta/s guía, </a:t>
            </a:r>
            <a:endParaRPr sz="2000">
              <a:solidFill>
                <a:schemeClr val="dk2"/>
              </a:solidFill>
              <a:latin typeface="Raleway"/>
              <a:ea typeface="Raleway"/>
              <a:cs typeface="Raleway"/>
              <a:sym typeface="Raleway"/>
            </a:endParaRPr>
          </a:p>
          <a:p>
            <a:pPr marL="0" lvl="0" indent="0" algn="ctr" rtl="0">
              <a:lnSpc>
                <a:spcPct val="115000"/>
              </a:lnSpc>
              <a:spcBef>
                <a:spcPts val="0"/>
              </a:spcBef>
              <a:spcAft>
                <a:spcPts val="0"/>
              </a:spcAft>
              <a:buClr>
                <a:schemeClr val="dk1"/>
              </a:buClr>
              <a:buSzPts val="1100"/>
              <a:buFont typeface="Arial"/>
              <a:buNone/>
            </a:pPr>
            <a:r>
              <a:rPr lang="es-419" sz="2000">
                <a:solidFill>
                  <a:schemeClr val="dk2"/>
                </a:solidFill>
                <a:latin typeface="Raleway"/>
                <a:ea typeface="Raleway"/>
                <a:cs typeface="Raleway"/>
                <a:sym typeface="Raleway"/>
              </a:rPr>
              <a:t>problema/s a abordar, asunto a resolver</a:t>
            </a:r>
            <a:endParaRPr sz="2000"/>
          </a:p>
        </p:txBody>
      </p:sp>
      <p:graphicFrame>
        <p:nvGraphicFramePr>
          <p:cNvPr id="175" name="Google Shape;175;p29"/>
          <p:cNvGraphicFramePr/>
          <p:nvPr/>
        </p:nvGraphicFramePr>
        <p:xfrm>
          <a:off x="823575" y="1557675"/>
          <a:ext cx="3000000" cy="3000000"/>
        </p:xfrm>
        <a:graphic>
          <a:graphicData uri="http://schemas.openxmlformats.org/drawingml/2006/table">
            <a:tbl>
              <a:tblPr>
                <a:noFill/>
                <a:tableStyleId>{EC4B749F-F6B2-4D2C-ADB0-C08E12EB92A1}</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s-419">
                          <a:solidFill>
                            <a:schemeClr val="lt1"/>
                          </a:solidFill>
                          <a:latin typeface="Raleway"/>
                          <a:ea typeface="Raleway"/>
                          <a:cs typeface="Raleway"/>
                          <a:sym typeface="Raleway"/>
                        </a:rPr>
                        <a:t>Asignatura</a:t>
                      </a:r>
                      <a:endParaRPr>
                        <a:solidFill>
                          <a:schemeClr val="lt1"/>
                        </a:solidFill>
                        <a:latin typeface="Raleway"/>
                        <a:ea typeface="Raleway"/>
                        <a:cs typeface="Raleway"/>
                        <a:sym typeface="Raleway"/>
                      </a:endParaRPr>
                    </a:p>
                  </a:txBody>
                  <a:tcPr marL="91425" marR="91425" marT="91425" marB="91425">
                    <a:solidFill>
                      <a:srgbClr val="1155CC"/>
                    </a:solidFill>
                  </a:tcPr>
                </a:tc>
                <a:tc>
                  <a:txBody>
                    <a:bodyPr/>
                    <a:lstStyle/>
                    <a:p>
                      <a:pPr marL="0" lvl="0" indent="0" algn="ctr" rtl="0">
                        <a:spcBef>
                          <a:spcPts val="0"/>
                        </a:spcBef>
                        <a:spcAft>
                          <a:spcPts val="0"/>
                        </a:spcAft>
                        <a:buNone/>
                      </a:pPr>
                      <a:r>
                        <a:rPr lang="es-419">
                          <a:solidFill>
                            <a:schemeClr val="lt1"/>
                          </a:solidFill>
                          <a:latin typeface="Raleway"/>
                          <a:ea typeface="Raleway"/>
                          <a:cs typeface="Raleway"/>
                          <a:sym typeface="Raleway"/>
                        </a:rPr>
                        <a:t>Pregunta/s generadora/s</a:t>
                      </a:r>
                      <a:endParaRPr>
                        <a:solidFill>
                          <a:schemeClr val="lt1"/>
                        </a:solidFill>
                        <a:latin typeface="Raleway"/>
                        <a:ea typeface="Raleway"/>
                        <a:cs typeface="Raleway"/>
                        <a:sym typeface="Raleway"/>
                      </a:endParaRPr>
                    </a:p>
                  </a:txBody>
                  <a:tcPr marL="91425" marR="91425" marT="91425" marB="91425">
                    <a:solidFill>
                      <a:srgbClr val="1155CC"/>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s-419">
                          <a:latin typeface="Raleway"/>
                          <a:ea typeface="Raleway"/>
                          <a:cs typeface="Raleway"/>
                          <a:sym typeface="Raleway"/>
                        </a:rPr>
                        <a:t>Psicología</a:t>
                      </a:r>
                      <a:endParaRPr>
                        <a:latin typeface="Raleway"/>
                        <a:ea typeface="Raleway"/>
                        <a:cs typeface="Raleway"/>
                        <a:sym typeface="Raleway"/>
                      </a:endParaRPr>
                    </a:p>
                  </a:txBody>
                  <a:tcPr marL="91425" marR="91425" marT="91425" marB="91425"/>
                </a:tc>
                <a:tc>
                  <a:txBody>
                    <a:bodyPr/>
                    <a:lstStyle/>
                    <a:p>
                      <a:pPr marL="0" lvl="0" indent="0" algn="just" rtl="0">
                        <a:spcBef>
                          <a:spcPts val="0"/>
                        </a:spcBef>
                        <a:spcAft>
                          <a:spcPts val="0"/>
                        </a:spcAft>
                        <a:buNone/>
                      </a:pPr>
                      <a:r>
                        <a:rPr lang="es-419" sz="1200">
                          <a:solidFill>
                            <a:schemeClr val="dk1"/>
                          </a:solidFill>
                          <a:latin typeface="Raleway"/>
                          <a:ea typeface="Raleway"/>
                          <a:cs typeface="Raleway"/>
                          <a:sym typeface="Raleway"/>
                        </a:rPr>
                        <a:t>¿Cómo ayuda el arte a la expresión de mis emociones?</a:t>
                      </a:r>
                      <a:endParaRPr sz="1200">
                        <a:solidFill>
                          <a:schemeClr val="dk1"/>
                        </a:solidFill>
                        <a:latin typeface="Raleway"/>
                        <a:ea typeface="Raleway"/>
                        <a:cs typeface="Raleway"/>
                        <a:sym typeface="Raleway"/>
                      </a:endParaRPr>
                    </a:p>
                    <a:p>
                      <a:pPr marL="0" lvl="0" indent="0" algn="just" rtl="0">
                        <a:spcBef>
                          <a:spcPts val="0"/>
                        </a:spcBef>
                        <a:spcAft>
                          <a:spcPts val="0"/>
                        </a:spcAft>
                        <a:buNone/>
                      </a:pPr>
                      <a:r>
                        <a:rPr lang="es-419" sz="1200">
                          <a:solidFill>
                            <a:schemeClr val="dk1"/>
                          </a:solidFill>
                          <a:latin typeface="Raleway"/>
                          <a:ea typeface="Raleway"/>
                          <a:cs typeface="Raleway"/>
                          <a:sym typeface="Raleway"/>
                        </a:rPr>
                        <a:t>¿Qué impacto tiene un momento histórico en la representación artística? </a:t>
                      </a:r>
                      <a:endParaRPr sz="1200">
                        <a:solidFill>
                          <a:schemeClr val="dk1"/>
                        </a:solidFill>
                        <a:latin typeface="Raleway"/>
                        <a:ea typeface="Raleway"/>
                        <a:cs typeface="Raleway"/>
                        <a:sym typeface="Raleway"/>
                      </a:endParaRPr>
                    </a:p>
                    <a:p>
                      <a:pPr marL="0" lvl="0" indent="0" algn="just" rtl="0">
                        <a:spcBef>
                          <a:spcPts val="0"/>
                        </a:spcBef>
                        <a:spcAft>
                          <a:spcPts val="0"/>
                        </a:spcAft>
                        <a:buNone/>
                      </a:pPr>
                      <a:r>
                        <a:rPr lang="es-419" sz="1200">
                          <a:solidFill>
                            <a:schemeClr val="dk1"/>
                          </a:solidFill>
                          <a:latin typeface="Raleway"/>
                          <a:ea typeface="Raleway"/>
                          <a:cs typeface="Raleway"/>
                          <a:sym typeface="Raleway"/>
                        </a:rPr>
                        <a:t>¿Cómo la estética impacta a la construcción de las fibras sociales?</a:t>
                      </a:r>
                      <a:endParaRPr sz="1200">
                        <a:solidFill>
                          <a:schemeClr val="dk1"/>
                        </a:solidFill>
                        <a:latin typeface="Raleway"/>
                        <a:ea typeface="Raleway"/>
                        <a:cs typeface="Raleway"/>
                        <a:sym typeface="Raleway"/>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s-419">
                          <a:latin typeface="Raleway"/>
                          <a:ea typeface="Raleway"/>
                          <a:cs typeface="Raleway"/>
                          <a:sym typeface="Raleway"/>
                        </a:rPr>
                        <a:t>Historia del arte</a:t>
                      </a:r>
                      <a:endParaRPr>
                        <a:latin typeface="Raleway"/>
                        <a:ea typeface="Raleway"/>
                        <a:cs typeface="Raleway"/>
                        <a:sym typeface="Raleway"/>
                      </a:endParaRPr>
                    </a:p>
                  </a:txBody>
                  <a:tcPr marL="91425" marR="91425" marT="91425" marB="91425"/>
                </a:tc>
                <a:tc>
                  <a:txBody>
                    <a:bodyPr/>
                    <a:lstStyle/>
                    <a:p>
                      <a:pPr marL="0" lvl="0" indent="0" algn="l" rtl="0">
                        <a:spcBef>
                          <a:spcPts val="0"/>
                        </a:spcBef>
                        <a:spcAft>
                          <a:spcPts val="0"/>
                        </a:spcAft>
                        <a:buNone/>
                      </a:pPr>
                      <a:r>
                        <a:rPr lang="es-419" sz="1200">
                          <a:solidFill>
                            <a:schemeClr val="dk1"/>
                          </a:solidFill>
                          <a:latin typeface="Raleway"/>
                          <a:ea typeface="Raleway"/>
                          <a:cs typeface="Raleway"/>
                          <a:sym typeface="Raleway"/>
                        </a:rPr>
                        <a:t>¿Cómo los espacios artísticos o las obras de arte contribuyen a generar espacios de diálogo entre miembros de una comunidad?                                      </a:t>
                      </a:r>
                      <a:endParaRPr sz="1200">
                        <a:solidFill>
                          <a:schemeClr val="dk1"/>
                        </a:solidFill>
                        <a:latin typeface="Raleway"/>
                        <a:ea typeface="Raleway"/>
                        <a:cs typeface="Raleway"/>
                        <a:sym typeface="Raleway"/>
                      </a:endParaRPr>
                    </a:p>
                    <a:p>
                      <a:pPr marL="0" lvl="0" indent="0" algn="just" rtl="0">
                        <a:spcBef>
                          <a:spcPts val="0"/>
                        </a:spcBef>
                        <a:spcAft>
                          <a:spcPts val="0"/>
                        </a:spcAft>
                        <a:buNone/>
                      </a:pPr>
                      <a:endParaRPr sz="1200">
                        <a:latin typeface="Raleway"/>
                        <a:ea typeface="Raleway"/>
                        <a:cs typeface="Raleway"/>
                        <a:sym typeface="Raleway"/>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30"/>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181" name="Google Shape;181;p30"/>
          <p:cNvPicPr preferRelativeResize="0"/>
          <p:nvPr/>
        </p:nvPicPr>
        <p:blipFill>
          <a:blip r:embed="rId4">
            <a:alphaModFix/>
          </a:blip>
          <a:stretch>
            <a:fillRect/>
          </a:stretch>
        </p:blipFill>
        <p:spPr>
          <a:xfrm>
            <a:off x="6347450" y="2"/>
            <a:ext cx="2796549" cy="931275"/>
          </a:xfrm>
          <a:prstGeom prst="rect">
            <a:avLst/>
          </a:prstGeom>
          <a:noFill/>
          <a:ln>
            <a:noFill/>
          </a:ln>
        </p:spPr>
      </p:pic>
      <p:graphicFrame>
        <p:nvGraphicFramePr>
          <p:cNvPr id="182" name="Google Shape;182;p30"/>
          <p:cNvGraphicFramePr/>
          <p:nvPr/>
        </p:nvGraphicFramePr>
        <p:xfrm>
          <a:off x="823575" y="1557675"/>
          <a:ext cx="3000000" cy="3000000"/>
        </p:xfrm>
        <a:graphic>
          <a:graphicData uri="http://schemas.openxmlformats.org/drawingml/2006/table">
            <a:tbl>
              <a:tblPr>
                <a:noFill/>
                <a:tableStyleId>{EC4B749F-F6B2-4D2C-ADB0-C08E12EB92A1}</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s-419">
                          <a:solidFill>
                            <a:schemeClr val="lt1"/>
                          </a:solidFill>
                          <a:latin typeface="Raleway"/>
                          <a:ea typeface="Raleway"/>
                          <a:cs typeface="Raleway"/>
                          <a:sym typeface="Raleway"/>
                        </a:rPr>
                        <a:t>Asignatura</a:t>
                      </a:r>
                      <a:endParaRPr>
                        <a:solidFill>
                          <a:schemeClr val="lt1"/>
                        </a:solidFill>
                        <a:latin typeface="Raleway"/>
                        <a:ea typeface="Raleway"/>
                        <a:cs typeface="Raleway"/>
                        <a:sym typeface="Raleway"/>
                      </a:endParaRPr>
                    </a:p>
                  </a:txBody>
                  <a:tcPr marL="91425" marR="91425" marT="91425" marB="91425">
                    <a:solidFill>
                      <a:srgbClr val="1155CC"/>
                    </a:solidFill>
                  </a:tcPr>
                </a:tc>
                <a:tc>
                  <a:txBody>
                    <a:bodyPr/>
                    <a:lstStyle/>
                    <a:p>
                      <a:pPr marL="0" lvl="0" indent="0" algn="ctr" rtl="0">
                        <a:spcBef>
                          <a:spcPts val="0"/>
                        </a:spcBef>
                        <a:spcAft>
                          <a:spcPts val="0"/>
                        </a:spcAft>
                        <a:buNone/>
                      </a:pPr>
                      <a:r>
                        <a:rPr lang="es-419">
                          <a:solidFill>
                            <a:schemeClr val="lt1"/>
                          </a:solidFill>
                          <a:latin typeface="Raleway"/>
                          <a:ea typeface="Raleway"/>
                          <a:cs typeface="Raleway"/>
                          <a:sym typeface="Raleway"/>
                        </a:rPr>
                        <a:t>Pregunta/s generadora/s</a:t>
                      </a:r>
                      <a:endParaRPr>
                        <a:solidFill>
                          <a:schemeClr val="lt1"/>
                        </a:solidFill>
                        <a:latin typeface="Raleway"/>
                        <a:ea typeface="Raleway"/>
                        <a:cs typeface="Raleway"/>
                        <a:sym typeface="Raleway"/>
                      </a:endParaRPr>
                    </a:p>
                  </a:txBody>
                  <a:tcPr marL="91425" marR="91425" marT="91425" marB="91425">
                    <a:solidFill>
                      <a:srgbClr val="1155CC"/>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s-419">
                          <a:latin typeface="Raleway"/>
                          <a:ea typeface="Raleway"/>
                          <a:cs typeface="Raleway"/>
                          <a:sym typeface="Raleway"/>
                        </a:rPr>
                        <a:t>Matemáticas</a:t>
                      </a:r>
                      <a:endParaRPr>
                        <a:latin typeface="Raleway"/>
                        <a:ea typeface="Raleway"/>
                        <a:cs typeface="Raleway"/>
                        <a:sym typeface="Raleway"/>
                      </a:endParaRPr>
                    </a:p>
                  </a:txBody>
                  <a:tcPr marL="91425" marR="91425" marT="91425" marB="91425"/>
                </a:tc>
                <a:tc>
                  <a:txBody>
                    <a:bodyPr/>
                    <a:lstStyle/>
                    <a:p>
                      <a:pPr marL="0" lvl="0" indent="0" algn="just" rtl="0">
                        <a:spcBef>
                          <a:spcPts val="0"/>
                        </a:spcBef>
                        <a:spcAft>
                          <a:spcPts val="0"/>
                        </a:spcAft>
                        <a:buNone/>
                      </a:pPr>
                      <a:r>
                        <a:rPr lang="es-419" sz="1200">
                          <a:solidFill>
                            <a:schemeClr val="dk1"/>
                          </a:solidFill>
                          <a:latin typeface="Raleway"/>
                          <a:ea typeface="Raleway"/>
                          <a:cs typeface="Raleway"/>
                          <a:sym typeface="Raleway"/>
                        </a:rPr>
                        <a:t>¿Cómo pueden las matemáticas  participar en el diseño de un espacio artístico que favorezca la comunicación?</a:t>
                      </a:r>
                      <a:endParaRPr sz="1200">
                        <a:solidFill>
                          <a:schemeClr val="dk1"/>
                        </a:solidFill>
                        <a:latin typeface="Raleway"/>
                        <a:ea typeface="Raleway"/>
                        <a:cs typeface="Raleway"/>
                        <a:sym typeface="Raleway"/>
                      </a:endParaRPr>
                    </a:p>
                    <a:p>
                      <a:pPr marL="0" lvl="0" indent="0" algn="just" rtl="0">
                        <a:spcBef>
                          <a:spcPts val="0"/>
                        </a:spcBef>
                        <a:spcAft>
                          <a:spcPts val="0"/>
                        </a:spcAft>
                        <a:buNone/>
                      </a:pPr>
                      <a:r>
                        <a:rPr lang="es-419" sz="1200">
                          <a:solidFill>
                            <a:schemeClr val="dk1"/>
                          </a:solidFill>
                          <a:latin typeface="Raleway"/>
                          <a:ea typeface="Raleway"/>
                          <a:cs typeface="Raleway"/>
                          <a:sym typeface="Raleway"/>
                        </a:rPr>
                        <a:t>¿Qué relación puede existir entre las matemáticas y el arte?</a:t>
                      </a:r>
                      <a:endParaRPr sz="1200">
                        <a:solidFill>
                          <a:schemeClr val="dk1"/>
                        </a:solidFill>
                        <a:latin typeface="Raleway"/>
                        <a:ea typeface="Raleway"/>
                        <a:cs typeface="Raleway"/>
                        <a:sym typeface="Raleway"/>
                      </a:endParaRPr>
                    </a:p>
                    <a:p>
                      <a:pPr marL="0" lvl="0" indent="0" algn="just" rtl="0">
                        <a:spcBef>
                          <a:spcPts val="0"/>
                        </a:spcBef>
                        <a:spcAft>
                          <a:spcPts val="0"/>
                        </a:spcAft>
                        <a:buNone/>
                      </a:pPr>
                      <a:r>
                        <a:rPr lang="es-419" sz="1200">
                          <a:solidFill>
                            <a:schemeClr val="dk1"/>
                          </a:solidFill>
                          <a:latin typeface="Raleway"/>
                          <a:ea typeface="Raleway"/>
                          <a:cs typeface="Raleway"/>
                          <a:sym typeface="Raleway"/>
                        </a:rPr>
                        <a:t>¿Existen muchas obras de arte en el mundo que se relacionen con las matemáticas?</a:t>
                      </a:r>
                      <a:endParaRPr sz="1200">
                        <a:solidFill>
                          <a:schemeClr val="dk1"/>
                        </a:solidFill>
                        <a:latin typeface="Raleway"/>
                        <a:ea typeface="Raleway"/>
                        <a:cs typeface="Raleway"/>
                        <a:sym typeface="Raleway"/>
                      </a:endParaRPr>
                    </a:p>
                    <a:p>
                      <a:pPr marL="0" lvl="0" indent="0" algn="just" rtl="0">
                        <a:spcBef>
                          <a:spcPts val="0"/>
                        </a:spcBef>
                        <a:spcAft>
                          <a:spcPts val="0"/>
                        </a:spcAft>
                        <a:buNone/>
                      </a:pPr>
                      <a:endParaRPr sz="1200">
                        <a:solidFill>
                          <a:schemeClr val="dk1"/>
                        </a:solidFill>
                        <a:latin typeface="Raleway"/>
                        <a:ea typeface="Raleway"/>
                        <a:cs typeface="Raleway"/>
                        <a:sym typeface="Raleway"/>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s-419">
                          <a:latin typeface="Raleway"/>
                          <a:ea typeface="Raleway"/>
                          <a:cs typeface="Raleway"/>
                          <a:sym typeface="Raleway"/>
                        </a:rPr>
                        <a:t>Estética</a:t>
                      </a:r>
                      <a:endParaRPr>
                        <a:latin typeface="Raleway"/>
                        <a:ea typeface="Raleway"/>
                        <a:cs typeface="Raleway"/>
                        <a:sym typeface="Raleway"/>
                      </a:endParaRPr>
                    </a:p>
                  </a:txBody>
                  <a:tcPr marL="91425" marR="91425" marT="91425" marB="91425"/>
                </a:tc>
                <a:tc>
                  <a:txBody>
                    <a:bodyPr/>
                    <a:lstStyle/>
                    <a:p>
                      <a:pPr marL="0" lvl="0" indent="0" algn="just" rtl="0">
                        <a:spcBef>
                          <a:spcPts val="0"/>
                        </a:spcBef>
                        <a:spcAft>
                          <a:spcPts val="0"/>
                        </a:spcAft>
                        <a:buNone/>
                      </a:pPr>
                      <a:r>
                        <a:rPr lang="es-419" sz="1200">
                          <a:solidFill>
                            <a:schemeClr val="dk1"/>
                          </a:solidFill>
                          <a:latin typeface="Raleway"/>
                          <a:ea typeface="Raleway"/>
                          <a:cs typeface="Raleway"/>
                          <a:sym typeface="Raleway"/>
                        </a:rPr>
                        <a:t>¿De qué manera la estética contemporánea interviene en la formación de la sensibilidad de los alumnos para que estos generen espacios de diálogo donde la creación de objetos artísticos se convierte en un canal de comunicación social? </a:t>
                      </a:r>
                      <a:endParaRPr sz="1200">
                        <a:latin typeface="Raleway"/>
                        <a:ea typeface="Raleway"/>
                        <a:cs typeface="Raleway"/>
                        <a:sym typeface="Raleway"/>
                      </a:endParaRPr>
                    </a:p>
                  </a:txBody>
                  <a:tcPr marL="91425" marR="91425" marT="91425" marB="91425"/>
                </a:tc>
                <a:extLst>
                  <a:ext uri="{0D108BD9-81ED-4DB2-BD59-A6C34878D82A}">
                    <a16:rowId xmlns:a16="http://schemas.microsoft.com/office/drawing/2014/main" val="10002"/>
                  </a:ext>
                </a:extLst>
              </a:tr>
            </a:tbl>
          </a:graphicData>
        </a:graphic>
      </p:graphicFrame>
      <p:sp>
        <p:nvSpPr>
          <p:cNvPr id="183" name="Google Shape;183;p30"/>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419" sz="2000">
                <a:solidFill>
                  <a:schemeClr val="dk2"/>
                </a:solidFill>
                <a:latin typeface="Raleway"/>
                <a:ea typeface="Raleway"/>
                <a:cs typeface="Raleway"/>
                <a:sym typeface="Raleway"/>
              </a:rPr>
              <a:t>Pregunta/s generadora/s, pregunta/s guía, </a:t>
            </a:r>
            <a:endParaRPr sz="2000">
              <a:solidFill>
                <a:schemeClr val="dk2"/>
              </a:solidFill>
              <a:latin typeface="Raleway"/>
              <a:ea typeface="Raleway"/>
              <a:cs typeface="Raleway"/>
              <a:sym typeface="Raleway"/>
            </a:endParaRPr>
          </a:p>
          <a:p>
            <a:pPr marL="0" lvl="0" indent="0" algn="ctr" rtl="0">
              <a:lnSpc>
                <a:spcPct val="115000"/>
              </a:lnSpc>
              <a:spcBef>
                <a:spcPts val="0"/>
              </a:spcBef>
              <a:spcAft>
                <a:spcPts val="0"/>
              </a:spcAft>
              <a:buNone/>
            </a:pPr>
            <a:r>
              <a:rPr lang="es-419" sz="2000">
                <a:solidFill>
                  <a:schemeClr val="dk2"/>
                </a:solidFill>
                <a:latin typeface="Raleway"/>
                <a:ea typeface="Raleway"/>
                <a:cs typeface="Raleway"/>
                <a:sym typeface="Raleway"/>
              </a:rPr>
              <a:t>problema/s a abordar, asunto a resolver</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aphicFrame>
        <p:nvGraphicFramePr>
          <p:cNvPr id="188" name="Google Shape;188;p31"/>
          <p:cNvGraphicFramePr/>
          <p:nvPr/>
        </p:nvGraphicFramePr>
        <p:xfrm>
          <a:off x="823575" y="2145100"/>
          <a:ext cx="3000000" cy="3000000"/>
        </p:xfrm>
        <a:graphic>
          <a:graphicData uri="http://schemas.openxmlformats.org/drawingml/2006/table">
            <a:tbl>
              <a:tblPr>
                <a:noFill/>
                <a:tableStyleId>{EC4B749F-F6B2-4D2C-ADB0-C08E12EB92A1}</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s-419">
                          <a:solidFill>
                            <a:schemeClr val="lt1"/>
                          </a:solidFill>
                          <a:latin typeface="Raleway"/>
                          <a:ea typeface="Raleway"/>
                          <a:cs typeface="Raleway"/>
                          <a:sym typeface="Raleway"/>
                        </a:rPr>
                        <a:t>Asignatura</a:t>
                      </a:r>
                      <a:endParaRPr>
                        <a:solidFill>
                          <a:schemeClr val="lt1"/>
                        </a:solidFill>
                        <a:latin typeface="Raleway"/>
                        <a:ea typeface="Raleway"/>
                        <a:cs typeface="Raleway"/>
                        <a:sym typeface="Raleway"/>
                      </a:endParaRPr>
                    </a:p>
                  </a:txBody>
                  <a:tcPr marL="91425" marR="91425" marT="91425" marB="91425">
                    <a:solidFill>
                      <a:srgbClr val="1155CC"/>
                    </a:solidFill>
                  </a:tcPr>
                </a:tc>
                <a:tc>
                  <a:txBody>
                    <a:bodyPr/>
                    <a:lstStyle/>
                    <a:p>
                      <a:pPr marL="0" lvl="0" indent="0" algn="ctr" rtl="0">
                        <a:spcBef>
                          <a:spcPts val="0"/>
                        </a:spcBef>
                        <a:spcAft>
                          <a:spcPts val="0"/>
                        </a:spcAft>
                        <a:buNone/>
                      </a:pPr>
                      <a:r>
                        <a:rPr lang="es-419">
                          <a:solidFill>
                            <a:schemeClr val="lt1"/>
                          </a:solidFill>
                          <a:latin typeface="Raleway"/>
                          <a:ea typeface="Raleway"/>
                          <a:cs typeface="Raleway"/>
                          <a:sym typeface="Raleway"/>
                        </a:rPr>
                        <a:t>Pregunta/s generadora/s</a:t>
                      </a:r>
                      <a:endParaRPr>
                        <a:solidFill>
                          <a:schemeClr val="lt1"/>
                        </a:solidFill>
                        <a:latin typeface="Raleway"/>
                        <a:ea typeface="Raleway"/>
                        <a:cs typeface="Raleway"/>
                        <a:sym typeface="Raleway"/>
                      </a:endParaRPr>
                    </a:p>
                  </a:txBody>
                  <a:tcPr marL="91425" marR="91425" marT="91425" marB="91425">
                    <a:solidFill>
                      <a:srgbClr val="1155CC"/>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s-419">
                          <a:latin typeface="Raleway"/>
                          <a:ea typeface="Raleway"/>
                          <a:cs typeface="Raleway"/>
                          <a:sym typeface="Raleway"/>
                        </a:rPr>
                        <a:t>Estética</a:t>
                      </a:r>
                      <a:endParaRPr>
                        <a:latin typeface="Raleway"/>
                        <a:ea typeface="Raleway"/>
                        <a:cs typeface="Raleway"/>
                        <a:sym typeface="Raleway"/>
                      </a:endParaRPr>
                    </a:p>
                  </a:txBody>
                  <a:tcPr marL="91425" marR="91425" marT="91425" marB="91425"/>
                </a:tc>
                <a:tc>
                  <a:txBody>
                    <a:bodyPr/>
                    <a:lstStyle/>
                    <a:p>
                      <a:pPr marL="0" lvl="0" indent="0" algn="just" rtl="0">
                        <a:spcBef>
                          <a:spcPts val="0"/>
                        </a:spcBef>
                        <a:spcAft>
                          <a:spcPts val="0"/>
                        </a:spcAft>
                        <a:buNone/>
                      </a:pPr>
                      <a:r>
                        <a:rPr lang="es-419" sz="1200">
                          <a:solidFill>
                            <a:schemeClr val="dk1"/>
                          </a:solidFill>
                          <a:latin typeface="Raleway"/>
                          <a:ea typeface="Raleway"/>
                          <a:cs typeface="Raleway"/>
                          <a:sym typeface="Raleway"/>
                        </a:rPr>
                        <a:t>¿Qué nos dicen los autores contemporáneos sobre el mundo que habitamos hoy en día?                                     ¿De qué forma se puede relacionar el pensar y el crear en conjunto?</a:t>
                      </a:r>
                      <a:endParaRPr sz="1200">
                        <a:solidFill>
                          <a:schemeClr val="dk1"/>
                        </a:solidFill>
                        <a:latin typeface="Raleway"/>
                        <a:ea typeface="Raleway"/>
                        <a:cs typeface="Raleway"/>
                        <a:sym typeface="Raleway"/>
                      </a:endParaRPr>
                    </a:p>
                  </a:txBody>
                  <a:tcPr marL="91425" marR="91425" marT="91425" marB="91425"/>
                </a:tc>
                <a:extLst>
                  <a:ext uri="{0D108BD9-81ED-4DB2-BD59-A6C34878D82A}">
                    <a16:rowId xmlns:a16="http://schemas.microsoft.com/office/drawing/2014/main" val="10001"/>
                  </a:ext>
                </a:extLst>
              </a:tr>
            </a:tbl>
          </a:graphicData>
        </a:graphic>
      </p:graphicFrame>
      <p:sp>
        <p:nvSpPr>
          <p:cNvPr id="189" name="Google Shape;189;p31"/>
          <p:cNvSpPr txBox="1">
            <a:spLocks noGrp="1"/>
          </p:cNvSpPr>
          <p:nvPr>
            <p:ph type="title" idx="4294967295"/>
          </p:nvPr>
        </p:nvSpPr>
        <p:spPr>
          <a:xfrm>
            <a:off x="125425" y="7315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419" sz="2000">
                <a:solidFill>
                  <a:schemeClr val="dk2"/>
                </a:solidFill>
                <a:latin typeface="Raleway"/>
                <a:ea typeface="Raleway"/>
                <a:cs typeface="Raleway"/>
                <a:sym typeface="Raleway"/>
              </a:rPr>
              <a:t>Pregunta/s generadora/s, pregunta/s guía, </a:t>
            </a:r>
            <a:endParaRPr sz="2000">
              <a:solidFill>
                <a:schemeClr val="dk2"/>
              </a:solidFill>
              <a:latin typeface="Raleway"/>
              <a:ea typeface="Raleway"/>
              <a:cs typeface="Raleway"/>
              <a:sym typeface="Raleway"/>
            </a:endParaRPr>
          </a:p>
          <a:p>
            <a:pPr marL="0" lvl="0" indent="0" algn="ctr" rtl="0">
              <a:lnSpc>
                <a:spcPct val="115000"/>
              </a:lnSpc>
              <a:spcBef>
                <a:spcPts val="0"/>
              </a:spcBef>
              <a:spcAft>
                <a:spcPts val="0"/>
              </a:spcAft>
              <a:buNone/>
            </a:pPr>
            <a:r>
              <a:rPr lang="es-419" sz="2000">
                <a:solidFill>
                  <a:schemeClr val="dk2"/>
                </a:solidFill>
                <a:latin typeface="Raleway"/>
                <a:ea typeface="Raleway"/>
                <a:cs typeface="Raleway"/>
                <a:sym typeface="Raleway"/>
              </a:rPr>
              <a:t>problema/s a abordar, asunto a resolver</a:t>
            </a:r>
            <a:endParaRPr sz="2000"/>
          </a:p>
        </p:txBody>
      </p:sp>
      <p:pic>
        <p:nvPicPr>
          <p:cNvPr id="190" name="Google Shape;190;p31"/>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191" name="Google Shape;191;p31"/>
          <p:cNvPicPr preferRelativeResize="0"/>
          <p:nvPr/>
        </p:nvPicPr>
        <p:blipFill>
          <a:blip r:embed="rId4">
            <a:alphaModFix/>
          </a:blip>
          <a:stretch>
            <a:fillRect/>
          </a:stretch>
        </p:blipFill>
        <p:spPr>
          <a:xfrm>
            <a:off x="6389975" y="0"/>
            <a:ext cx="2754025" cy="917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60" name="Google Shape;60;p14"/>
          <p:cNvPicPr preferRelativeResize="0"/>
          <p:nvPr/>
        </p:nvPicPr>
        <p:blipFill>
          <a:blip r:embed="rId4">
            <a:alphaModFix/>
          </a:blip>
          <a:stretch>
            <a:fillRect/>
          </a:stretch>
        </p:blipFill>
        <p:spPr>
          <a:xfrm>
            <a:off x="6347450" y="2"/>
            <a:ext cx="2796549" cy="931275"/>
          </a:xfrm>
          <a:prstGeom prst="rect">
            <a:avLst/>
          </a:prstGeom>
          <a:noFill/>
          <a:ln>
            <a:noFill/>
          </a:ln>
        </p:spPr>
      </p:pic>
      <p:sp>
        <p:nvSpPr>
          <p:cNvPr id="61" name="Google Shape;61;p14"/>
          <p:cNvSpPr txBox="1">
            <a:spLocks noGrp="1"/>
          </p:cNvSpPr>
          <p:nvPr>
            <p:ph type="body" idx="1"/>
          </p:nvPr>
        </p:nvSpPr>
        <p:spPr>
          <a:xfrm>
            <a:off x="311700" y="1295750"/>
            <a:ext cx="8520600" cy="3416400"/>
          </a:xfrm>
          <a:prstGeom prst="rect">
            <a:avLst/>
          </a:prstGeom>
        </p:spPr>
        <p:txBody>
          <a:bodyPr spcFirstLastPara="1" wrap="square" lIns="91425" tIns="91425" rIns="91425" bIns="91425" anchor="t" anchorCtr="0">
            <a:normAutofit fontScale="47500" lnSpcReduction="20000"/>
          </a:bodyPr>
          <a:lstStyle/>
          <a:p>
            <a:pPr marL="0" lvl="0" indent="0" algn="just" rtl="0">
              <a:spcBef>
                <a:spcPts val="0"/>
              </a:spcBef>
              <a:spcAft>
                <a:spcPts val="0"/>
              </a:spcAft>
              <a:buNone/>
            </a:pPr>
            <a:endParaRPr sz="2534">
              <a:latin typeface="Raleway"/>
              <a:ea typeface="Raleway"/>
              <a:cs typeface="Raleway"/>
              <a:sym typeface="Raleway"/>
            </a:endParaRPr>
          </a:p>
          <a:p>
            <a:pPr marL="0" lvl="0" indent="0" algn="just" rtl="0">
              <a:spcBef>
                <a:spcPts val="0"/>
              </a:spcBef>
              <a:spcAft>
                <a:spcPts val="0"/>
              </a:spcAft>
              <a:buNone/>
            </a:pPr>
            <a:r>
              <a:rPr lang="es-419" sz="2534">
                <a:latin typeface="Raleway"/>
                <a:ea typeface="Raleway"/>
                <a:cs typeface="Raleway"/>
                <a:sym typeface="Raleway"/>
              </a:rPr>
              <a:t>1. Institución</a:t>
            </a:r>
            <a:endParaRPr sz="2534">
              <a:latin typeface="Raleway"/>
              <a:ea typeface="Raleway"/>
              <a:cs typeface="Raleway"/>
              <a:sym typeface="Raleway"/>
            </a:endParaRPr>
          </a:p>
          <a:p>
            <a:pPr marL="0" lvl="0" indent="0" algn="just" rtl="0">
              <a:spcBef>
                <a:spcPts val="0"/>
              </a:spcBef>
              <a:spcAft>
                <a:spcPts val="0"/>
              </a:spcAft>
              <a:buNone/>
            </a:pPr>
            <a:r>
              <a:rPr lang="es-419" sz="2534">
                <a:latin typeface="Raleway"/>
                <a:ea typeface="Raleway"/>
                <a:cs typeface="Raleway"/>
                <a:sym typeface="Raleway"/>
              </a:rPr>
              <a:t>2. Nombre de maestros participantes</a:t>
            </a:r>
            <a:endParaRPr sz="2534">
              <a:latin typeface="Raleway"/>
              <a:ea typeface="Raleway"/>
              <a:cs typeface="Raleway"/>
              <a:sym typeface="Raleway"/>
            </a:endParaRPr>
          </a:p>
          <a:p>
            <a:pPr marL="0" lvl="0" indent="0" algn="just" rtl="0">
              <a:spcBef>
                <a:spcPts val="0"/>
              </a:spcBef>
              <a:spcAft>
                <a:spcPts val="0"/>
              </a:spcAft>
              <a:buNone/>
            </a:pPr>
            <a:r>
              <a:rPr lang="es-419" sz="2534">
                <a:latin typeface="Raleway"/>
                <a:ea typeface="Raleway"/>
                <a:cs typeface="Raleway"/>
                <a:sym typeface="Raleway"/>
              </a:rPr>
              <a:t>3. Ciclo escolar en el que se implementará el proyecto</a:t>
            </a:r>
            <a:endParaRPr sz="2534">
              <a:latin typeface="Raleway"/>
              <a:ea typeface="Raleway"/>
              <a:cs typeface="Raleway"/>
              <a:sym typeface="Raleway"/>
            </a:endParaRPr>
          </a:p>
          <a:p>
            <a:pPr marL="0" lvl="0" indent="0" algn="just" rtl="0">
              <a:spcBef>
                <a:spcPts val="0"/>
              </a:spcBef>
              <a:spcAft>
                <a:spcPts val="0"/>
              </a:spcAft>
              <a:buNone/>
            </a:pPr>
            <a:r>
              <a:rPr lang="es-419" sz="2534">
                <a:latin typeface="Raleway"/>
                <a:ea typeface="Raleway"/>
                <a:cs typeface="Raleway"/>
                <a:sym typeface="Raleway"/>
              </a:rPr>
              <a:t>4. Nombre del P.V.E. / Proyecto</a:t>
            </a:r>
            <a:endParaRPr sz="2534">
              <a:latin typeface="Raleway"/>
              <a:ea typeface="Raleway"/>
              <a:cs typeface="Raleway"/>
              <a:sym typeface="Raleway"/>
            </a:endParaRPr>
          </a:p>
          <a:p>
            <a:pPr marL="0" lvl="0" indent="0" algn="just" rtl="0">
              <a:spcBef>
                <a:spcPts val="0"/>
              </a:spcBef>
              <a:spcAft>
                <a:spcPts val="0"/>
              </a:spcAft>
              <a:buNone/>
            </a:pPr>
            <a:r>
              <a:rPr lang="es-419" sz="2534">
                <a:latin typeface="Raleway"/>
                <a:ea typeface="Raleway"/>
                <a:cs typeface="Raleway"/>
                <a:sym typeface="Raleway"/>
              </a:rPr>
              <a:t>5. Producto 1. C.A.I.A.C. Conclusiones Generales. Interdisciplinariedad.</a:t>
            </a:r>
            <a:endParaRPr sz="2534">
              <a:latin typeface="Raleway"/>
              <a:ea typeface="Raleway"/>
              <a:cs typeface="Raleway"/>
              <a:sym typeface="Raleway"/>
            </a:endParaRPr>
          </a:p>
          <a:p>
            <a:pPr marL="0" lvl="0" indent="0" algn="just" rtl="0">
              <a:spcBef>
                <a:spcPts val="0"/>
              </a:spcBef>
              <a:spcAft>
                <a:spcPts val="0"/>
              </a:spcAft>
              <a:buNone/>
            </a:pPr>
            <a:r>
              <a:rPr lang="es-419" sz="2534">
                <a:latin typeface="Raleway"/>
                <a:ea typeface="Raleway"/>
                <a:cs typeface="Raleway"/>
                <a:sym typeface="Raleway"/>
              </a:rPr>
              <a:t>6. Producto 3. Fotografías de la sesión </a:t>
            </a:r>
            <a:endParaRPr sz="2534">
              <a:latin typeface="Raleway"/>
              <a:ea typeface="Raleway"/>
              <a:cs typeface="Raleway"/>
              <a:sym typeface="Raleway"/>
            </a:endParaRPr>
          </a:p>
          <a:p>
            <a:pPr marL="0" lvl="0" indent="0" algn="just" rtl="0">
              <a:spcBef>
                <a:spcPts val="0"/>
              </a:spcBef>
              <a:spcAft>
                <a:spcPts val="0"/>
              </a:spcAft>
              <a:buNone/>
            </a:pPr>
            <a:r>
              <a:rPr lang="es-419" sz="2534">
                <a:latin typeface="Raleway"/>
                <a:ea typeface="Raleway"/>
                <a:cs typeface="Raleway"/>
                <a:sym typeface="Raleway"/>
              </a:rPr>
              <a:t>7. Producto 2. Organizador gráfico del Proyecto.</a:t>
            </a:r>
            <a:endParaRPr sz="2534">
              <a:latin typeface="Raleway"/>
              <a:ea typeface="Raleway"/>
              <a:cs typeface="Raleway"/>
              <a:sym typeface="Raleway"/>
            </a:endParaRPr>
          </a:p>
          <a:p>
            <a:pPr marL="0" lvl="0" indent="0" algn="just" rtl="0">
              <a:spcBef>
                <a:spcPts val="0"/>
              </a:spcBef>
              <a:spcAft>
                <a:spcPts val="0"/>
              </a:spcAft>
              <a:buNone/>
            </a:pPr>
            <a:r>
              <a:rPr lang="es-419" sz="2534">
                <a:latin typeface="Raleway"/>
                <a:ea typeface="Raleway"/>
                <a:cs typeface="Raleway"/>
                <a:sym typeface="Raleway"/>
              </a:rPr>
              <a:t>8. Introducción o justificación. Descripción del proyecto</a:t>
            </a:r>
            <a:endParaRPr sz="2534">
              <a:latin typeface="Raleway"/>
              <a:ea typeface="Raleway"/>
              <a:cs typeface="Raleway"/>
              <a:sym typeface="Raleway"/>
            </a:endParaRPr>
          </a:p>
          <a:p>
            <a:pPr marL="0" lvl="0" indent="0" algn="just" rtl="0">
              <a:spcBef>
                <a:spcPts val="0"/>
              </a:spcBef>
              <a:spcAft>
                <a:spcPts val="0"/>
              </a:spcAft>
              <a:buNone/>
            </a:pPr>
            <a:r>
              <a:rPr lang="es-419" sz="2534">
                <a:latin typeface="Raleway"/>
                <a:ea typeface="Raleway"/>
                <a:cs typeface="Raleway"/>
                <a:sym typeface="Raleway"/>
              </a:rPr>
              <a:t>9. Objetivo general del Proyecto</a:t>
            </a:r>
            <a:endParaRPr sz="2534">
              <a:latin typeface="Raleway"/>
              <a:ea typeface="Raleway"/>
              <a:cs typeface="Raleway"/>
              <a:sym typeface="Raleway"/>
            </a:endParaRPr>
          </a:p>
          <a:p>
            <a:pPr marL="0" lvl="0" indent="0" algn="just" rtl="0">
              <a:spcBef>
                <a:spcPts val="0"/>
              </a:spcBef>
              <a:spcAft>
                <a:spcPts val="0"/>
              </a:spcAft>
              <a:buNone/>
            </a:pPr>
            <a:r>
              <a:rPr lang="es-419" sz="2534">
                <a:latin typeface="Raleway"/>
                <a:ea typeface="Raleway"/>
                <a:cs typeface="Raleway"/>
                <a:sym typeface="Raleway"/>
              </a:rPr>
              <a:t>10. Objetivo o propósitos a alcanzar, de cada asignatura involucrada.</a:t>
            </a:r>
            <a:endParaRPr sz="2534">
              <a:latin typeface="Raleway"/>
              <a:ea typeface="Raleway"/>
              <a:cs typeface="Raleway"/>
              <a:sym typeface="Raleway"/>
            </a:endParaRPr>
          </a:p>
          <a:p>
            <a:pPr marL="0" lvl="0" indent="0" algn="just" rtl="0">
              <a:spcBef>
                <a:spcPts val="0"/>
              </a:spcBef>
              <a:spcAft>
                <a:spcPts val="0"/>
              </a:spcAft>
              <a:buNone/>
            </a:pPr>
            <a:r>
              <a:rPr lang="es-419" sz="2534">
                <a:latin typeface="Raleway"/>
                <a:ea typeface="Raleway"/>
                <a:cs typeface="Raleway"/>
                <a:sym typeface="Raleway"/>
              </a:rPr>
              <a:t>11. Pregunta/s generadora/s pregunta/s guía, problema/s a abordar, asunto a resolver o a probar, propuesta, etcétera, del proyecto a realizar.</a:t>
            </a:r>
            <a:endParaRPr sz="2534">
              <a:latin typeface="Raleway"/>
              <a:ea typeface="Raleway"/>
              <a:cs typeface="Raleway"/>
              <a:sym typeface="Raleway"/>
            </a:endParaRPr>
          </a:p>
          <a:p>
            <a:pPr marL="0" lvl="0" indent="0" algn="just" rtl="0">
              <a:spcBef>
                <a:spcPts val="0"/>
              </a:spcBef>
              <a:spcAft>
                <a:spcPts val="0"/>
              </a:spcAft>
              <a:buNone/>
            </a:pPr>
            <a:r>
              <a:rPr lang="es-419" sz="2534">
                <a:latin typeface="Raleway"/>
                <a:ea typeface="Raleway"/>
                <a:cs typeface="Raleway"/>
                <a:sym typeface="Raleway"/>
              </a:rPr>
              <a:t>12. Contenido. Temas y productos propuestos</a:t>
            </a:r>
            <a:endParaRPr sz="2534">
              <a:latin typeface="Raleway"/>
              <a:ea typeface="Raleway"/>
              <a:cs typeface="Raleway"/>
              <a:sym typeface="Raleway"/>
            </a:endParaRPr>
          </a:p>
          <a:p>
            <a:pPr marL="0" lvl="0" indent="0" algn="just" rtl="0">
              <a:spcBef>
                <a:spcPts val="0"/>
              </a:spcBef>
              <a:spcAft>
                <a:spcPts val="0"/>
              </a:spcAft>
              <a:buNone/>
            </a:pPr>
            <a:r>
              <a:rPr lang="es-419" sz="2534">
                <a:latin typeface="Raleway"/>
                <a:ea typeface="Raleway"/>
                <a:cs typeface="Raleway"/>
                <a:sym typeface="Raleway"/>
              </a:rPr>
              <a:t>13. Planeación General. </a:t>
            </a:r>
            <a:endParaRPr sz="2534">
              <a:latin typeface="Raleway"/>
              <a:ea typeface="Raleway"/>
              <a:cs typeface="Raleway"/>
              <a:sym typeface="Raleway"/>
            </a:endParaRPr>
          </a:p>
          <a:p>
            <a:pPr marL="0" lvl="0" indent="0" algn="just" rtl="0">
              <a:spcBef>
                <a:spcPts val="0"/>
              </a:spcBef>
              <a:spcAft>
                <a:spcPts val="0"/>
              </a:spcAft>
              <a:buNone/>
            </a:pPr>
            <a:r>
              <a:rPr lang="es-419" sz="2534">
                <a:latin typeface="Raleway"/>
                <a:ea typeface="Raleway"/>
                <a:cs typeface="Raleway"/>
                <a:sym typeface="Raleway"/>
              </a:rPr>
              <a:t>14. Planeación día a día. </a:t>
            </a:r>
            <a:endParaRPr sz="2534">
              <a:latin typeface="Raleway"/>
              <a:ea typeface="Raleway"/>
              <a:cs typeface="Raleway"/>
              <a:sym typeface="Raleway"/>
            </a:endParaRPr>
          </a:p>
          <a:p>
            <a:pPr marL="0" lvl="0" indent="0" algn="just" rtl="0">
              <a:spcBef>
                <a:spcPts val="0"/>
              </a:spcBef>
              <a:spcAft>
                <a:spcPts val="0"/>
              </a:spcAft>
              <a:buNone/>
            </a:pPr>
            <a:r>
              <a:rPr lang="es-419" sz="2534">
                <a:latin typeface="Raleway"/>
                <a:ea typeface="Raleway"/>
                <a:cs typeface="Raleway"/>
                <a:sym typeface="Raleway"/>
              </a:rPr>
              <a:t>15. Seguimiento. </a:t>
            </a:r>
            <a:endParaRPr sz="2534">
              <a:latin typeface="Raleway"/>
              <a:ea typeface="Raleway"/>
              <a:cs typeface="Raleway"/>
              <a:sym typeface="Raleway"/>
            </a:endParaRPr>
          </a:p>
          <a:p>
            <a:pPr marL="0" lvl="0" indent="0" algn="just" rtl="0">
              <a:spcBef>
                <a:spcPts val="0"/>
              </a:spcBef>
              <a:spcAft>
                <a:spcPts val="0"/>
              </a:spcAft>
              <a:buNone/>
            </a:pPr>
            <a:r>
              <a:rPr lang="es-419">
                <a:latin typeface="Raleway"/>
                <a:ea typeface="Raleway"/>
                <a:cs typeface="Raleway"/>
                <a:sym typeface="Raleway"/>
              </a:rPr>
              <a:t>.</a:t>
            </a:r>
            <a:endParaRPr>
              <a:latin typeface="Raleway"/>
              <a:ea typeface="Raleway"/>
              <a:cs typeface="Raleway"/>
              <a:sym typeface="Raleway"/>
            </a:endParaRPr>
          </a:p>
          <a:p>
            <a:pPr marL="0" lvl="0" indent="0" algn="just" rtl="0">
              <a:spcBef>
                <a:spcPts val="0"/>
              </a:spcBef>
              <a:spcAft>
                <a:spcPts val="0"/>
              </a:spcAft>
              <a:buNone/>
            </a:pPr>
            <a:endParaRPr>
              <a:latin typeface="Raleway"/>
              <a:ea typeface="Raleway"/>
              <a:cs typeface="Raleway"/>
              <a:sym typeface="Raleway"/>
            </a:endParaRPr>
          </a:p>
        </p:txBody>
      </p:sp>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419">
                <a:latin typeface="Raleway"/>
                <a:ea typeface="Raleway"/>
                <a:cs typeface="Raleway"/>
                <a:sym typeface="Raleway"/>
              </a:rPr>
              <a:t>Índice</a:t>
            </a:r>
            <a:endParaRPr>
              <a:latin typeface="Raleway"/>
              <a:ea typeface="Raleway"/>
              <a:cs typeface="Raleway"/>
              <a:sym typeface="Raleway"/>
            </a:endParaRPr>
          </a:p>
        </p:txBody>
      </p:sp>
      <p:pic>
        <p:nvPicPr>
          <p:cNvPr id="63" name="Google Shape;63;p14"/>
          <p:cNvPicPr preferRelativeResize="0"/>
          <p:nvPr/>
        </p:nvPicPr>
        <p:blipFill>
          <a:blip r:embed="rId4">
            <a:alphaModFix/>
          </a:blip>
          <a:stretch>
            <a:fillRect/>
          </a:stretch>
        </p:blipFill>
        <p:spPr>
          <a:xfrm>
            <a:off x="6676525" y="0"/>
            <a:ext cx="2467474" cy="821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None/>
            </a:pPr>
            <a:r>
              <a:rPr lang="es-419" sz="1900">
                <a:solidFill>
                  <a:schemeClr val="dk2"/>
                </a:solidFill>
                <a:latin typeface="Raleway"/>
                <a:ea typeface="Raleway"/>
                <a:cs typeface="Raleway"/>
                <a:sym typeface="Raleway"/>
              </a:rPr>
              <a:t>Contenido. </a:t>
            </a:r>
            <a:endParaRPr sz="1900">
              <a:solidFill>
                <a:schemeClr val="dk2"/>
              </a:solidFill>
              <a:latin typeface="Raleway"/>
              <a:ea typeface="Raleway"/>
              <a:cs typeface="Raleway"/>
              <a:sym typeface="Raleway"/>
            </a:endParaRPr>
          </a:p>
          <a:p>
            <a:pPr marL="0" lvl="0" indent="0" algn="ctr" rtl="0">
              <a:lnSpc>
                <a:spcPct val="115000"/>
              </a:lnSpc>
              <a:spcBef>
                <a:spcPts val="0"/>
              </a:spcBef>
              <a:spcAft>
                <a:spcPts val="0"/>
              </a:spcAft>
              <a:buClr>
                <a:schemeClr val="dk1"/>
              </a:buClr>
              <a:buSzPct val="57894"/>
              <a:buFont typeface="Arial"/>
              <a:buNone/>
            </a:pPr>
            <a:r>
              <a:rPr lang="es-419" sz="1900">
                <a:solidFill>
                  <a:schemeClr val="dk2"/>
                </a:solidFill>
                <a:latin typeface="Raleway"/>
                <a:ea typeface="Raleway"/>
                <a:cs typeface="Raleway"/>
                <a:sym typeface="Raleway"/>
              </a:rPr>
              <a:t>Temas y productos propuestos</a:t>
            </a:r>
            <a:endParaRPr sz="1900"/>
          </a:p>
        </p:txBody>
      </p:sp>
      <p:pic>
        <p:nvPicPr>
          <p:cNvPr id="197" name="Google Shape;197;p32"/>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198" name="Google Shape;198;p32"/>
          <p:cNvPicPr preferRelativeResize="0"/>
          <p:nvPr/>
        </p:nvPicPr>
        <p:blipFill>
          <a:blip r:embed="rId4">
            <a:alphaModFix/>
          </a:blip>
          <a:stretch>
            <a:fillRect/>
          </a:stretch>
        </p:blipFill>
        <p:spPr>
          <a:xfrm>
            <a:off x="6647875" y="0"/>
            <a:ext cx="2496125" cy="831250"/>
          </a:xfrm>
          <a:prstGeom prst="rect">
            <a:avLst/>
          </a:prstGeom>
          <a:noFill/>
          <a:ln>
            <a:noFill/>
          </a:ln>
        </p:spPr>
      </p:pic>
      <p:graphicFrame>
        <p:nvGraphicFramePr>
          <p:cNvPr id="199" name="Google Shape;199;p32"/>
          <p:cNvGraphicFramePr/>
          <p:nvPr/>
        </p:nvGraphicFramePr>
        <p:xfrm>
          <a:off x="952500" y="1388425"/>
          <a:ext cx="3000000" cy="3000000"/>
        </p:xfrm>
        <a:graphic>
          <a:graphicData uri="http://schemas.openxmlformats.org/drawingml/2006/table">
            <a:tbl>
              <a:tblPr>
                <a:noFill/>
                <a:tableStyleId>{EC4B749F-F6B2-4D2C-ADB0-C08E12EB92A1}</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s-419">
                          <a:solidFill>
                            <a:schemeClr val="lt1"/>
                          </a:solidFill>
                          <a:latin typeface="Raleway"/>
                          <a:ea typeface="Raleway"/>
                          <a:cs typeface="Raleway"/>
                          <a:sym typeface="Raleway"/>
                        </a:rPr>
                        <a:t>Psicología</a:t>
                      </a:r>
                      <a:endParaRPr>
                        <a:solidFill>
                          <a:schemeClr val="lt1"/>
                        </a:solidFill>
                        <a:latin typeface="Raleway"/>
                        <a:ea typeface="Raleway"/>
                        <a:cs typeface="Raleway"/>
                        <a:sym typeface="Raleway"/>
                      </a:endParaRPr>
                    </a:p>
                  </a:txBody>
                  <a:tcPr marL="91425" marR="91425" marT="91425" marB="91425">
                    <a:solidFill>
                      <a:srgbClr val="1155CC"/>
                    </a:solidFill>
                  </a:tcPr>
                </a:tc>
                <a:tc>
                  <a:txBody>
                    <a:bodyPr/>
                    <a:lstStyle/>
                    <a:p>
                      <a:pPr marL="0" lvl="0" indent="0" algn="ctr" rtl="0">
                        <a:spcBef>
                          <a:spcPts val="0"/>
                        </a:spcBef>
                        <a:spcAft>
                          <a:spcPts val="0"/>
                        </a:spcAft>
                        <a:buNone/>
                      </a:pPr>
                      <a:r>
                        <a:rPr lang="es-419">
                          <a:solidFill>
                            <a:schemeClr val="lt1"/>
                          </a:solidFill>
                          <a:latin typeface="Raleway"/>
                          <a:ea typeface="Raleway"/>
                          <a:cs typeface="Raleway"/>
                          <a:sym typeface="Raleway"/>
                        </a:rPr>
                        <a:t>Historia del arte</a:t>
                      </a:r>
                      <a:endParaRPr>
                        <a:solidFill>
                          <a:schemeClr val="lt1"/>
                        </a:solidFill>
                        <a:latin typeface="Raleway"/>
                        <a:ea typeface="Raleway"/>
                        <a:cs typeface="Raleway"/>
                        <a:sym typeface="Raleway"/>
                      </a:endParaRPr>
                    </a:p>
                  </a:txBody>
                  <a:tcPr marL="91425" marR="91425" marT="91425" marB="91425">
                    <a:solidFill>
                      <a:srgbClr val="1155CC"/>
                    </a:solidFill>
                  </a:tcPr>
                </a:tc>
                <a:extLst>
                  <a:ext uri="{0D108BD9-81ED-4DB2-BD59-A6C34878D82A}">
                    <a16:rowId xmlns:a16="http://schemas.microsoft.com/office/drawing/2014/main" val="10000"/>
                  </a:ext>
                </a:extLst>
              </a:tr>
              <a:tr h="381000">
                <a:tc>
                  <a:txBody>
                    <a:bodyPr/>
                    <a:lstStyle/>
                    <a:p>
                      <a:pPr marL="0" lvl="0" indent="0" algn="just" rtl="0">
                        <a:spcBef>
                          <a:spcPts val="0"/>
                        </a:spcBef>
                        <a:spcAft>
                          <a:spcPts val="0"/>
                        </a:spcAft>
                        <a:buNone/>
                      </a:pPr>
                      <a:r>
                        <a:rPr lang="es-419" sz="1200" b="1">
                          <a:solidFill>
                            <a:schemeClr val="dk1"/>
                          </a:solidFill>
                          <a:latin typeface="Raleway"/>
                          <a:ea typeface="Raleway"/>
                          <a:cs typeface="Raleway"/>
                          <a:sym typeface="Raleway"/>
                        </a:rPr>
                        <a:t>Unidad 3. Los Procesos Psicológicos: su operación y función</a:t>
                      </a:r>
                      <a:endParaRPr sz="1200" b="1">
                        <a:solidFill>
                          <a:schemeClr val="dk1"/>
                        </a:solidFill>
                        <a:latin typeface="Raleway"/>
                        <a:ea typeface="Raleway"/>
                        <a:cs typeface="Raleway"/>
                        <a:sym typeface="Raleway"/>
                      </a:endParaRPr>
                    </a:p>
                    <a:p>
                      <a:pPr marL="0" lvl="0" indent="0" algn="just" rtl="0">
                        <a:lnSpc>
                          <a:spcPct val="106000"/>
                        </a:lnSpc>
                        <a:spcBef>
                          <a:spcPts val="0"/>
                        </a:spcBef>
                        <a:spcAft>
                          <a:spcPts val="0"/>
                        </a:spcAft>
                        <a:buNone/>
                      </a:pPr>
                      <a:r>
                        <a:rPr lang="es-419" sz="1200">
                          <a:solidFill>
                            <a:schemeClr val="dk1"/>
                          </a:solidFill>
                          <a:latin typeface="Raleway"/>
                          <a:ea typeface="Raleway"/>
                          <a:cs typeface="Raleway"/>
                          <a:sym typeface="Raleway"/>
                        </a:rPr>
                        <a:t>3.1. Procesos de interacción</a:t>
                      </a:r>
                      <a:endParaRPr sz="1200">
                        <a:solidFill>
                          <a:schemeClr val="dk1"/>
                        </a:solidFill>
                        <a:latin typeface="Raleway"/>
                        <a:ea typeface="Raleway"/>
                        <a:cs typeface="Raleway"/>
                        <a:sym typeface="Raleway"/>
                      </a:endParaRPr>
                    </a:p>
                    <a:p>
                      <a:pPr marL="0" lvl="0" indent="0" algn="just" rtl="0">
                        <a:lnSpc>
                          <a:spcPct val="106000"/>
                        </a:lnSpc>
                        <a:spcBef>
                          <a:spcPts val="0"/>
                        </a:spcBef>
                        <a:spcAft>
                          <a:spcPts val="0"/>
                        </a:spcAft>
                        <a:buNone/>
                      </a:pPr>
                      <a:r>
                        <a:rPr lang="es-419" sz="1200">
                          <a:solidFill>
                            <a:schemeClr val="dk1"/>
                          </a:solidFill>
                          <a:latin typeface="Raleway"/>
                          <a:ea typeface="Raleway"/>
                          <a:cs typeface="Raleway"/>
                          <a:sym typeface="Raleway"/>
                        </a:rPr>
                        <a:t>a) Percepción: proceso de la percepción; organización perceptual; influencia social sobre la percepción.</a:t>
                      </a:r>
                      <a:endParaRPr sz="1200">
                        <a:solidFill>
                          <a:schemeClr val="dk1"/>
                        </a:solidFill>
                        <a:latin typeface="Raleway"/>
                        <a:ea typeface="Raleway"/>
                        <a:cs typeface="Raleway"/>
                        <a:sym typeface="Raleway"/>
                      </a:endParaRPr>
                    </a:p>
                    <a:p>
                      <a:pPr marL="0" lvl="0" indent="0" algn="just" rtl="0">
                        <a:lnSpc>
                          <a:spcPct val="106000"/>
                        </a:lnSpc>
                        <a:spcBef>
                          <a:spcPts val="0"/>
                        </a:spcBef>
                        <a:spcAft>
                          <a:spcPts val="0"/>
                        </a:spcAft>
                        <a:buNone/>
                      </a:pPr>
                      <a:r>
                        <a:rPr lang="es-419" sz="1200">
                          <a:solidFill>
                            <a:schemeClr val="dk1"/>
                          </a:solidFill>
                          <a:latin typeface="Raleway"/>
                          <a:ea typeface="Raleway"/>
                          <a:cs typeface="Raleway"/>
                          <a:sym typeface="Raleway"/>
                        </a:rPr>
                        <a:t>b) Aprendizaje: función adaptativa; enfoques; tipos; alteraciones.</a:t>
                      </a:r>
                      <a:endParaRPr sz="1200">
                        <a:solidFill>
                          <a:schemeClr val="dk1"/>
                        </a:solidFill>
                        <a:latin typeface="Raleway"/>
                        <a:ea typeface="Raleway"/>
                        <a:cs typeface="Raleway"/>
                        <a:sym typeface="Raleway"/>
                      </a:endParaRPr>
                    </a:p>
                    <a:p>
                      <a:pPr marL="0" lvl="0" indent="0" algn="just" rtl="0">
                        <a:lnSpc>
                          <a:spcPct val="106000"/>
                        </a:lnSpc>
                        <a:spcBef>
                          <a:spcPts val="0"/>
                        </a:spcBef>
                        <a:spcAft>
                          <a:spcPts val="0"/>
                        </a:spcAft>
                        <a:buNone/>
                      </a:pPr>
                      <a:r>
                        <a:rPr lang="es-419" sz="1200" b="1">
                          <a:solidFill>
                            <a:schemeClr val="dk1"/>
                          </a:solidFill>
                          <a:latin typeface="Raleway"/>
                          <a:ea typeface="Raleway"/>
                          <a:cs typeface="Raleway"/>
                          <a:sym typeface="Raleway"/>
                        </a:rPr>
                        <a:t>Unidad 4. La Personalidad, su génesis y desarrollo</a:t>
                      </a:r>
                      <a:endParaRPr sz="1200" b="1">
                        <a:solidFill>
                          <a:schemeClr val="dk1"/>
                        </a:solidFill>
                        <a:latin typeface="Raleway"/>
                        <a:ea typeface="Raleway"/>
                        <a:cs typeface="Raleway"/>
                        <a:sym typeface="Raleway"/>
                      </a:endParaRPr>
                    </a:p>
                    <a:p>
                      <a:pPr marL="0" lvl="0" indent="0" algn="just" rtl="0">
                        <a:lnSpc>
                          <a:spcPct val="106000"/>
                        </a:lnSpc>
                        <a:spcBef>
                          <a:spcPts val="0"/>
                        </a:spcBef>
                        <a:spcAft>
                          <a:spcPts val="0"/>
                        </a:spcAft>
                        <a:buNone/>
                      </a:pPr>
                      <a:r>
                        <a:rPr lang="es-419" sz="1200">
                          <a:solidFill>
                            <a:schemeClr val="dk1"/>
                          </a:solidFill>
                          <a:latin typeface="Raleway"/>
                          <a:ea typeface="Raleway"/>
                          <a:cs typeface="Raleway"/>
                          <a:sym typeface="Raleway"/>
                        </a:rPr>
                        <a:t>4.1 Construcción de la personalidad</a:t>
                      </a:r>
                      <a:endParaRPr sz="1200">
                        <a:solidFill>
                          <a:schemeClr val="dk1"/>
                        </a:solidFill>
                        <a:latin typeface="Raleway"/>
                        <a:ea typeface="Raleway"/>
                        <a:cs typeface="Raleway"/>
                        <a:sym typeface="Raleway"/>
                      </a:endParaRPr>
                    </a:p>
                    <a:p>
                      <a:pPr marL="0" lvl="0" indent="0" algn="just" rtl="0">
                        <a:lnSpc>
                          <a:spcPct val="106000"/>
                        </a:lnSpc>
                        <a:spcBef>
                          <a:spcPts val="0"/>
                        </a:spcBef>
                        <a:spcAft>
                          <a:spcPts val="0"/>
                        </a:spcAft>
                        <a:buNone/>
                      </a:pPr>
                      <a:r>
                        <a:rPr lang="es-419" sz="1200">
                          <a:solidFill>
                            <a:schemeClr val="dk1"/>
                          </a:solidFill>
                          <a:latin typeface="Raleway"/>
                          <a:ea typeface="Raleway"/>
                          <a:cs typeface="Raleway"/>
                          <a:sym typeface="Raleway"/>
                        </a:rPr>
                        <a:t>a) El individuo como sujeto en desarrollo: estabilidad y cambio.</a:t>
                      </a:r>
                      <a:endParaRPr sz="1200" i="1">
                        <a:solidFill>
                          <a:schemeClr val="dk1"/>
                        </a:solidFill>
                        <a:latin typeface="Raleway"/>
                        <a:ea typeface="Raleway"/>
                        <a:cs typeface="Raleway"/>
                        <a:sym typeface="Raleway"/>
                      </a:endParaRPr>
                    </a:p>
                  </a:txBody>
                  <a:tcPr marL="91425" marR="91425" marT="91425" marB="91425"/>
                </a:tc>
                <a:tc>
                  <a:txBody>
                    <a:bodyPr/>
                    <a:lstStyle/>
                    <a:p>
                      <a:pPr marL="0" lvl="0" indent="0" algn="just" rtl="0">
                        <a:spcBef>
                          <a:spcPts val="0"/>
                        </a:spcBef>
                        <a:spcAft>
                          <a:spcPts val="0"/>
                        </a:spcAft>
                        <a:buNone/>
                      </a:pPr>
                      <a:r>
                        <a:rPr lang="es-419" sz="1200" b="1">
                          <a:solidFill>
                            <a:schemeClr val="dk1"/>
                          </a:solidFill>
                          <a:latin typeface="Raleway"/>
                          <a:ea typeface="Raleway"/>
                          <a:cs typeface="Raleway"/>
                          <a:sym typeface="Raleway"/>
                        </a:rPr>
                        <a:t>Unidad IV. Las críticas al arte tradicional. Entre lo moderno y lo posmoderno.</a:t>
                      </a:r>
                      <a:endParaRPr sz="1200" b="1">
                        <a:solidFill>
                          <a:schemeClr val="dk1"/>
                        </a:solidFill>
                        <a:latin typeface="Raleway"/>
                        <a:ea typeface="Raleway"/>
                        <a:cs typeface="Raleway"/>
                        <a:sym typeface="Raleway"/>
                      </a:endParaRPr>
                    </a:p>
                    <a:p>
                      <a:pPr marL="0" lvl="0" indent="0" algn="just" rtl="0">
                        <a:spcBef>
                          <a:spcPts val="0"/>
                        </a:spcBef>
                        <a:spcAft>
                          <a:spcPts val="0"/>
                        </a:spcAft>
                        <a:buNone/>
                      </a:pPr>
                      <a:r>
                        <a:rPr lang="es-419" sz="1200">
                          <a:solidFill>
                            <a:schemeClr val="dk1"/>
                          </a:solidFill>
                          <a:latin typeface="Raleway"/>
                          <a:ea typeface="Raleway"/>
                          <a:cs typeface="Raleway"/>
                          <a:sym typeface="Raleway"/>
                        </a:rPr>
                        <a:t>4.3 Las prácticas artísticas contemporáneas, ¿el fin del arte?</a:t>
                      </a:r>
                      <a:endParaRPr sz="1200">
                        <a:solidFill>
                          <a:schemeClr val="dk1"/>
                        </a:solidFill>
                        <a:latin typeface="Raleway"/>
                        <a:ea typeface="Raleway"/>
                        <a:cs typeface="Raleway"/>
                        <a:sym typeface="Raleway"/>
                      </a:endParaRPr>
                    </a:p>
                    <a:p>
                      <a:pPr marL="0" lvl="0" indent="0" algn="just" rtl="0">
                        <a:spcBef>
                          <a:spcPts val="0"/>
                        </a:spcBef>
                        <a:spcAft>
                          <a:spcPts val="0"/>
                        </a:spcAft>
                        <a:buNone/>
                      </a:pPr>
                      <a:r>
                        <a:rPr lang="es-419" sz="1200">
                          <a:solidFill>
                            <a:schemeClr val="dk1"/>
                          </a:solidFill>
                          <a:latin typeface="Raleway"/>
                          <a:ea typeface="Raleway"/>
                          <a:cs typeface="Raleway"/>
                          <a:sym typeface="Raleway"/>
                        </a:rPr>
                        <a:t>a) El replanteamiento del arte a través de la posvanguardia</a:t>
                      </a:r>
                      <a:endParaRPr sz="1200">
                        <a:solidFill>
                          <a:schemeClr val="dk1"/>
                        </a:solidFill>
                        <a:latin typeface="Raleway"/>
                        <a:ea typeface="Raleway"/>
                        <a:cs typeface="Raleway"/>
                        <a:sym typeface="Raleway"/>
                      </a:endParaRPr>
                    </a:p>
                    <a:p>
                      <a:pPr marL="0" lvl="0" indent="0" algn="just" rtl="0">
                        <a:spcBef>
                          <a:spcPts val="0"/>
                        </a:spcBef>
                        <a:spcAft>
                          <a:spcPts val="0"/>
                        </a:spcAft>
                        <a:buNone/>
                      </a:pPr>
                      <a:r>
                        <a:rPr lang="es-419" sz="1200">
                          <a:solidFill>
                            <a:schemeClr val="dk1"/>
                          </a:solidFill>
                          <a:latin typeface="Raleway"/>
                          <a:ea typeface="Raleway"/>
                          <a:cs typeface="Raleway"/>
                          <a:sym typeface="Raleway"/>
                        </a:rPr>
                        <a:t>b) Lo efímero y lo conceptual del arte contemporáneo</a:t>
                      </a:r>
                      <a:endParaRPr sz="1200">
                        <a:solidFill>
                          <a:schemeClr val="dk1"/>
                        </a:solidFill>
                        <a:latin typeface="Raleway"/>
                        <a:ea typeface="Raleway"/>
                        <a:cs typeface="Raleway"/>
                        <a:sym typeface="Raleway"/>
                      </a:endParaRPr>
                    </a:p>
                    <a:p>
                      <a:pPr marL="0" lvl="0" indent="0" algn="just" rtl="0">
                        <a:spcBef>
                          <a:spcPts val="0"/>
                        </a:spcBef>
                        <a:spcAft>
                          <a:spcPts val="0"/>
                        </a:spcAft>
                        <a:buClr>
                          <a:schemeClr val="dk1"/>
                        </a:buClr>
                        <a:buSzPts val="1100"/>
                        <a:buFont typeface="Arial"/>
                        <a:buNone/>
                      </a:pPr>
                      <a:r>
                        <a:rPr lang="es-419" sz="1200">
                          <a:solidFill>
                            <a:schemeClr val="dk1"/>
                          </a:solidFill>
                          <a:latin typeface="Raleway"/>
                          <a:ea typeface="Raleway"/>
                          <a:cs typeface="Raleway"/>
                          <a:sym typeface="Raleway"/>
                        </a:rPr>
                        <a:t>c) La diversificación del concepto y de la finalidad del arte en los debates contemporáneos</a:t>
                      </a:r>
                      <a:endParaRPr sz="1200">
                        <a:solidFill>
                          <a:schemeClr val="dk1"/>
                        </a:solidFill>
                        <a:latin typeface="Raleway"/>
                        <a:ea typeface="Raleway"/>
                        <a:cs typeface="Raleway"/>
                        <a:sym typeface="Raleway"/>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57894"/>
              <a:buFont typeface="Arial"/>
              <a:buNone/>
            </a:pPr>
            <a:r>
              <a:rPr lang="es-419" sz="1900">
                <a:solidFill>
                  <a:schemeClr val="dk2"/>
                </a:solidFill>
                <a:latin typeface="Raleway"/>
                <a:ea typeface="Raleway"/>
                <a:cs typeface="Raleway"/>
                <a:sym typeface="Raleway"/>
              </a:rPr>
              <a:t>Contenido. </a:t>
            </a:r>
            <a:endParaRPr sz="1900">
              <a:solidFill>
                <a:schemeClr val="dk2"/>
              </a:solidFill>
              <a:latin typeface="Raleway"/>
              <a:ea typeface="Raleway"/>
              <a:cs typeface="Raleway"/>
              <a:sym typeface="Raleway"/>
            </a:endParaRPr>
          </a:p>
          <a:p>
            <a:pPr marL="0" lvl="0" indent="0" algn="ctr" rtl="0">
              <a:lnSpc>
                <a:spcPct val="115000"/>
              </a:lnSpc>
              <a:spcBef>
                <a:spcPts val="0"/>
              </a:spcBef>
              <a:spcAft>
                <a:spcPts val="0"/>
              </a:spcAft>
              <a:buClr>
                <a:schemeClr val="dk1"/>
              </a:buClr>
              <a:buSzPct val="57894"/>
              <a:buFont typeface="Arial"/>
              <a:buNone/>
            </a:pPr>
            <a:r>
              <a:rPr lang="es-419" sz="1900">
                <a:solidFill>
                  <a:schemeClr val="dk2"/>
                </a:solidFill>
                <a:latin typeface="Raleway"/>
                <a:ea typeface="Raleway"/>
                <a:cs typeface="Raleway"/>
                <a:sym typeface="Raleway"/>
              </a:rPr>
              <a:t>Temas y productos propuestos</a:t>
            </a:r>
            <a:endParaRPr sz="1900"/>
          </a:p>
          <a:p>
            <a:pPr marL="0" lvl="0" indent="0" algn="l" rtl="0">
              <a:spcBef>
                <a:spcPts val="0"/>
              </a:spcBef>
              <a:spcAft>
                <a:spcPts val="0"/>
              </a:spcAft>
              <a:buNone/>
            </a:pPr>
            <a:endParaRPr/>
          </a:p>
        </p:txBody>
      </p:sp>
      <p:graphicFrame>
        <p:nvGraphicFramePr>
          <p:cNvPr id="205" name="Google Shape;205;p33"/>
          <p:cNvGraphicFramePr/>
          <p:nvPr/>
        </p:nvGraphicFramePr>
        <p:xfrm>
          <a:off x="952500" y="1388425"/>
          <a:ext cx="3000000" cy="3000000"/>
        </p:xfrm>
        <a:graphic>
          <a:graphicData uri="http://schemas.openxmlformats.org/drawingml/2006/table">
            <a:tbl>
              <a:tblPr>
                <a:noFill/>
                <a:tableStyleId>{EC4B749F-F6B2-4D2C-ADB0-C08E12EB92A1}</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s-419">
                          <a:solidFill>
                            <a:schemeClr val="lt1"/>
                          </a:solidFill>
                          <a:latin typeface="Raleway"/>
                          <a:ea typeface="Raleway"/>
                          <a:cs typeface="Raleway"/>
                          <a:sym typeface="Raleway"/>
                        </a:rPr>
                        <a:t>Matemáticas</a:t>
                      </a:r>
                      <a:endParaRPr>
                        <a:solidFill>
                          <a:schemeClr val="lt1"/>
                        </a:solidFill>
                        <a:latin typeface="Raleway"/>
                        <a:ea typeface="Raleway"/>
                        <a:cs typeface="Raleway"/>
                        <a:sym typeface="Raleway"/>
                      </a:endParaRPr>
                    </a:p>
                  </a:txBody>
                  <a:tcPr marL="91425" marR="91425" marT="91425" marB="91425">
                    <a:solidFill>
                      <a:srgbClr val="1155CC"/>
                    </a:solidFill>
                  </a:tcPr>
                </a:tc>
                <a:tc>
                  <a:txBody>
                    <a:bodyPr/>
                    <a:lstStyle/>
                    <a:p>
                      <a:pPr marL="0" lvl="0" indent="0" algn="ctr" rtl="0">
                        <a:spcBef>
                          <a:spcPts val="0"/>
                        </a:spcBef>
                        <a:spcAft>
                          <a:spcPts val="0"/>
                        </a:spcAft>
                        <a:buNone/>
                      </a:pPr>
                      <a:r>
                        <a:rPr lang="es-419">
                          <a:solidFill>
                            <a:schemeClr val="lt1"/>
                          </a:solidFill>
                          <a:latin typeface="Raleway"/>
                          <a:ea typeface="Raleway"/>
                          <a:cs typeface="Raleway"/>
                          <a:sym typeface="Raleway"/>
                        </a:rPr>
                        <a:t>Estética</a:t>
                      </a:r>
                      <a:endParaRPr>
                        <a:solidFill>
                          <a:schemeClr val="lt1"/>
                        </a:solidFill>
                        <a:latin typeface="Raleway"/>
                        <a:ea typeface="Raleway"/>
                        <a:cs typeface="Raleway"/>
                        <a:sym typeface="Raleway"/>
                      </a:endParaRPr>
                    </a:p>
                  </a:txBody>
                  <a:tcPr marL="91425" marR="91425" marT="91425" marB="91425">
                    <a:solidFill>
                      <a:srgbClr val="1155CC"/>
                    </a:solidFill>
                  </a:tcPr>
                </a:tc>
                <a:extLst>
                  <a:ext uri="{0D108BD9-81ED-4DB2-BD59-A6C34878D82A}">
                    <a16:rowId xmlns:a16="http://schemas.microsoft.com/office/drawing/2014/main" val="10000"/>
                  </a:ext>
                </a:extLst>
              </a:tr>
              <a:tr h="381000">
                <a:tc>
                  <a:txBody>
                    <a:bodyPr/>
                    <a:lstStyle/>
                    <a:p>
                      <a:pPr marL="0" lvl="0" indent="0" algn="just" rtl="0">
                        <a:lnSpc>
                          <a:spcPct val="100000"/>
                        </a:lnSpc>
                        <a:spcBef>
                          <a:spcPts val="0"/>
                        </a:spcBef>
                        <a:spcAft>
                          <a:spcPts val="0"/>
                        </a:spcAft>
                        <a:buNone/>
                      </a:pPr>
                      <a:r>
                        <a:rPr lang="es-419" sz="1200" b="1">
                          <a:solidFill>
                            <a:schemeClr val="dk1"/>
                          </a:solidFill>
                          <a:latin typeface="Raleway"/>
                          <a:ea typeface="Raleway"/>
                          <a:cs typeface="Raleway"/>
                          <a:sym typeface="Raleway"/>
                        </a:rPr>
                        <a:t>Unidad 1. Matemáticas en el Arte</a:t>
                      </a:r>
                      <a:endParaRPr sz="1200" b="1">
                        <a:solidFill>
                          <a:schemeClr val="dk1"/>
                        </a:solidFill>
                        <a:latin typeface="Raleway"/>
                        <a:ea typeface="Raleway"/>
                        <a:cs typeface="Raleway"/>
                        <a:sym typeface="Raleway"/>
                      </a:endParaRPr>
                    </a:p>
                    <a:p>
                      <a:pPr marL="0" lvl="0" indent="0" algn="just" rtl="0">
                        <a:lnSpc>
                          <a:spcPct val="100000"/>
                        </a:lnSpc>
                        <a:spcBef>
                          <a:spcPts val="0"/>
                        </a:spcBef>
                        <a:spcAft>
                          <a:spcPts val="0"/>
                        </a:spcAft>
                        <a:buNone/>
                      </a:pPr>
                      <a:r>
                        <a:rPr lang="es-419" sz="1200">
                          <a:solidFill>
                            <a:schemeClr val="dk1"/>
                          </a:solidFill>
                          <a:latin typeface="Raleway"/>
                          <a:ea typeface="Raleway"/>
                          <a:cs typeface="Raleway"/>
                          <a:sym typeface="Raleway"/>
                        </a:rPr>
                        <a:t>1.1 Razón, proporción y escala:</a:t>
                      </a:r>
                      <a:endParaRPr sz="1200">
                        <a:solidFill>
                          <a:schemeClr val="dk1"/>
                        </a:solidFill>
                        <a:latin typeface="Raleway"/>
                        <a:ea typeface="Raleway"/>
                        <a:cs typeface="Raleway"/>
                        <a:sym typeface="Raleway"/>
                      </a:endParaRPr>
                    </a:p>
                    <a:p>
                      <a:pPr marL="0" lvl="0" indent="0" algn="just" rtl="0">
                        <a:lnSpc>
                          <a:spcPct val="100000"/>
                        </a:lnSpc>
                        <a:spcBef>
                          <a:spcPts val="0"/>
                        </a:spcBef>
                        <a:spcAft>
                          <a:spcPts val="0"/>
                        </a:spcAft>
                        <a:buNone/>
                      </a:pPr>
                      <a:r>
                        <a:rPr lang="es-419" sz="1200">
                          <a:solidFill>
                            <a:schemeClr val="dk1"/>
                          </a:solidFill>
                          <a:latin typeface="Raleway"/>
                          <a:ea typeface="Raleway"/>
                          <a:cs typeface="Raleway"/>
                          <a:sym typeface="Raleway"/>
                        </a:rPr>
                        <a:t>a) Semejanza</a:t>
                      </a:r>
                      <a:endParaRPr sz="1200">
                        <a:solidFill>
                          <a:schemeClr val="dk1"/>
                        </a:solidFill>
                        <a:latin typeface="Raleway"/>
                        <a:ea typeface="Raleway"/>
                        <a:cs typeface="Raleway"/>
                        <a:sym typeface="Raleway"/>
                      </a:endParaRPr>
                    </a:p>
                    <a:p>
                      <a:pPr marL="0" lvl="0" indent="0" algn="just" rtl="0">
                        <a:lnSpc>
                          <a:spcPct val="100000"/>
                        </a:lnSpc>
                        <a:spcBef>
                          <a:spcPts val="0"/>
                        </a:spcBef>
                        <a:spcAft>
                          <a:spcPts val="0"/>
                        </a:spcAft>
                        <a:buNone/>
                      </a:pPr>
                      <a:r>
                        <a:rPr lang="es-419" sz="1200">
                          <a:solidFill>
                            <a:schemeClr val="dk1"/>
                          </a:solidFill>
                          <a:latin typeface="Raleway"/>
                          <a:ea typeface="Raleway"/>
                          <a:cs typeface="Raleway"/>
                          <a:sym typeface="Raleway"/>
                        </a:rPr>
                        <a:t>b) Homotecia</a:t>
                      </a:r>
                      <a:endParaRPr sz="1200">
                        <a:solidFill>
                          <a:schemeClr val="dk1"/>
                        </a:solidFill>
                        <a:latin typeface="Raleway"/>
                        <a:ea typeface="Raleway"/>
                        <a:cs typeface="Raleway"/>
                        <a:sym typeface="Raleway"/>
                      </a:endParaRPr>
                    </a:p>
                    <a:p>
                      <a:pPr marL="0" lvl="0" indent="0" algn="just" rtl="0">
                        <a:lnSpc>
                          <a:spcPct val="100000"/>
                        </a:lnSpc>
                        <a:spcBef>
                          <a:spcPts val="0"/>
                        </a:spcBef>
                        <a:spcAft>
                          <a:spcPts val="0"/>
                        </a:spcAft>
                        <a:buNone/>
                      </a:pPr>
                      <a:r>
                        <a:rPr lang="es-419" sz="1200">
                          <a:solidFill>
                            <a:schemeClr val="dk1"/>
                          </a:solidFill>
                          <a:latin typeface="Raleway"/>
                          <a:ea typeface="Raleway"/>
                          <a:cs typeface="Raleway"/>
                          <a:sym typeface="Raleway"/>
                        </a:rPr>
                        <a:t>c)Proporción áurea, serie de Fibonacci </a:t>
                      </a:r>
                      <a:endParaRPr sz="1200">
                        <a:solidFill>
                          <a:schemeClr val="dk1"/>
                        </a:solidFill>
                        <a:latin typeface="Raleway"/>
                        <a:ea typeface="Raleway"/>
                        <a:cs typeface="Raleway"/>
                        <a:sym typeface="Raleway"/>
                      </a:endParaRPr>
                    </a:p>
                    <a:p>
                      <a:pPr marL="0" lvl="0" indent="0" algn="just" rtl="0">
                        <a:lnSpc>
                          <a:spcPct val="100000"/>
                        </a:lnSpc>
                        <a:spcBef>
                          <a:spcPts val="0"/>
                        </a:spcBef>
                        <a:spcAft>
                          <a:spcPts val="0"/>
                        </a:spcAft>
                        <a:buNone/>
                      </a:pPr>
                      <a:r>
                        <a:rPr lang="es-419" sz="1200">
                          <a:solidFill>
                            <a:schemeClr val="dk1"/>
                          </a:solidFill>
                          <a:latin typeface="Raleway"/>
                          <a:ea typeface="Raleway"/>
                          <a:cs typeface="Raleway"/>
                          <a:sym typeface="Raleway"/>
                        </a:rPr>
                        <a:t>d) Escala de reducción y ampliación</a:t>
                      </a:r>
                      <a:endParaRPr sz="1200">
                        <a:solidFill>
                          <a:schemeClr val="dk1"/>
                        </a:solidFill>
                        <a:latin typeface="Raleway"/>
                        <a:ea typeface="Raleway"/>
                        <a:cs typeface="Raleway"/>
                        <a:sym typeface="Raleway"/>
                      </a:endParaRPr>
                    </a:p>
                    <a:p>
                      <a:pPr marL="0" lvl="0" indent="0" algn="just" rtl="0">
                        <a:lnSpc>
                          <a:spcPct val="100000"/>
                        </a:lnSpc>
                        <a:spcBef>
                          <a:spcPts val="0"/>
                        </a:spcBef>
                        <a:spcAft>
                          <a:spcPts val="0"/>
                        </a:spcAft>
                        <a:buNone/>
                      </a:pPr>
                      <a:r>
                        <a:rPr lang="es-419" sz="1200">
                          <a:solidFill>
                            <a:schemeClr val="dk1"/>
                          </a:solidFill>
                          <a:latin typeface="Raleway"/>
                          <a:ea typeface="Raleway"/>
                          <a:cs typeface="Raleway"/>
                          <a:sym typeface="Raleway"/>
                        </a:rPr>
                        <a:t>1.2 Frisos y grupos de simetría:</a:t>
                      </a:r>
                      <a:endParaRPr sz="1200">
                        <a:solidFill>
                          <a:schemeClr val="dk1"/>
                        </a:solidFill>
                        <a:latin typeface="Raleway"/>
                        <a:ea typeface="Raleway"/>
                        <a:cs typeface="Raleway"/>
                        <a:sym typeface="Raleway"/>
                      </a:endParaRPr>
                    </a:p>
                    <a:p>
                      <a:pPr marL="0" lvl="0" indent="0" algn="just" rtl="0">
                        <a:lnSpc>
                          <a:spcPct val="100000"/>
                        </a:lnSpc>
                        <a:spcBef>
                          <a:spcPts val="0"/>
                        </a:spcBef>
                        <a:spcAft>
                          <a:spcPts val="0"/>
                        </a:spcAft>
                        <a:buNone/>
                      </a:pPr>
                      <a:r>
                        <a:rPr lang="es-419" sz="1200">
                          <a:solidFill>
                            <a:schemeClr val="dk1"/>
                          </a:solidFill>
                          <a:latin typeface="Raleway"/>
                          <a:ea typeface="Raleway"/>
                          <a:cs typeface="Raleway"/>
                          <a:sym typeface="Raleway"/>
                        </a:rPr>
                        <a:t>a)Transformaciones: simetría, reflexión, traslación y rotación</a:t>
                      </a:r>
                      <a:endParaRPr sz="1200">
                        <a:solidFill>
                          <a:schemeClr val="dk1"/>
                        </a:solidFill>
                        <a:latin typeface="Raleway"/>
                        <a:ea typeface="Raleway"/>
                        <a:cs typeface="Raleway"/>
                        <a:sym typeface="Raleway"/>
                      </a:endParaRPr>
                    </a:p>
                    <a:p>
                      <a:pPr marL="0" lvl="0" indent="0" algn="just" rtl="0">
                        <a:lnSpc>
                          <a:spcPct val="100000"/>
                        </a:lnSpc>
                        <a:spcBef>
                          <a:spcPts val="0"/>
                        </a:spcBef>
                        <a:spcAft>
                          <a:spcPts val="0"/>
                        </a:spcAft>
                        <a:buNone/>
                      </a:pPr>
                      <a:r>
                        <a:rPr lang="es-419" sz="1200">
                          <a:solidFill>
                            <a:schemeClr val="dk1"/>
                          </a:solidFill>
                          <a:latin typeface="Raleway"/>
                          <a:ea typeface="Raleway"/>
                          <a:cs typeface="Raleway"/>
                          <a:sym typeface="Raleway"/>
                        </a:rPr>
                        <a:t>b)Tesela, friso y mosaico</a:t>
                      </a:r>
                      <a:endParaRPr sz="1200">
                        <a:solidFill>
                          <a:schemeClr val="dk1"/>
                        </a:solidFill>
                        <a:latin typeface="Raleway"/>
                        <a:ea typeface="Raleway"/>
                        <a:cs typeface="Raleway"/>
                        <a:sym typeface="Raleway"/>
                      </a:endParaRPr>
                    </a:p>
                    <a:p>
                      <a:pPr marL="0" lvl="0" indent="0" algn="just" rtl="0">
                        <a:lnSpc>
                          <a:spcPct val="100000"/>
                        </a:lnSpc>
                        <a:spcBef>
                          <a:spcPts val="0"/>
                        </a:spcBef>
                        <a:spcAft>
                          <a:spcPts val="0"/>
                        </a:spcAft>
                        <a:buNone/>
                      </a:pPr>
                      <a:r>
                        <a:rPr lang="es-419" sz="1200">
                          <a:solidFill>
                            <a:schemeClr val="dk1"/>
                          </a:solidFill>
                          <a:latin typeface="Raleway"/>
                          <a:ea typeface="Raleway"/>
                          <a:cs typeface="Raleway"/>
                          <a:sym typeface="Raleway"/>
                        </a:rPr>
                        <a:t>1.3 Fractales:</a:t>
                      </a:r>
                      <a:endParaRPr sz="1200">
                        <a:solidFill>
                          <a:schemeClr val="dk1"/>
                        </a:solidFill>
                        <a:latin typeface="Raleway"/>
                        <a:ea typeface="Raleway"/>
                        <a:cs typeface="Raleway"/>
                        <a:sym typeface="Raleway"/>
                      </a:endParaRPr>
                    </a:p>
                    <a:p>
                      <a:pPr marL="0" lvl="0" indent="0" algn="just" rtl="0">
                        <a:lnSpc>
                          <a:spcPct val="100000"/>
                        </a:lnSpc>
                        <a:spcBef>
                          <a:spcPts val="0"/>
                        </a:spcBef>
                        <a:spcAft>
                          <a:spcPts val="0"/>
                        </a:spcAft>
                        <a:buNone/>
                      </a:pPr>
                      <a:r>
                        <a:rPr lang="es-419" sz="1200">
                          <a:solidFill>
                            <a:schemeClr val="dk1"/>
                          </a:solidFill>
                          <a:latin typeface="Raleway"/>
                          <a:ea typeface="Raleway"/>
                          <a:cs typeface="Raleway"/>
                          <a:sym typeface="Raleway"/>
                        </a:rPr>
                        <a:t>a) Noción de estructura fractal</a:t>
                      </a:r>
                      <a:endParaRPr sz="1200">
                        <a:solidFill>
                          <a:schemeClr val="dk1"/>
                        </a:solidFill>
                        <a:latin typeface="Raleway"/>
                        <a:ea typeface="Raleway"/>
                        <a:cs typeface="Raleway"/>
                        <a:sym typeface="Raleway"/>
                      </a:endParaRPr>
                    </a:p>
                    <a:p>
                      <a:pPr marL="0" lvl="0" indent="0" algn="just" rtl="0">
                        <a:spcBef>
                          <a:spcPts val="0"/>
                        </a:spcBef>
                        <a:spcAft>
                          <a:spcPts val="0"/>
                        </a:spcAft>
                        <a:buNone/>
                      </a:pPr>
                      <a:endParaRPr sz="1200" b="1">
                        <a:solidFill>
                          <a:schemeClr val="dk1"/>
                        </a:solidFill>
                        <a:latin typeface="Raleway"/>
                        <a:ea typeface="Raleway"/>
                        <a:cs typeface="Raleway"/>
                        <a:sym typeface="Raleway"/>
                      </a:endParaRPr>
                    </a:p>
                  </a:txBody>
                  <a:tcPr marL="91425" marR="91425" marT="91425" marB="91425"/>
                </a:tc>
                <a:tc>
                  <a:txBody>
                    <a:bodyPr/>
                    <a:lstStyle/>
                    <a:p>
                      <a:pPr marL="0" lvl="0" indent="0" algn="just" rtl="0">
                        <a:lnSpc>
                          <a:spcPct val="106666"/>
                        </a:lnSpc>
                        <a:spcBef>
                          <a:spcPts val="0"/>
                        </a:spcBef>
                        <a:spcAft>
                          <a:spcPts val="0"/>
                        </a:spcAft>
                        <a:buNone/>
                      </a:pPr>
                      <a:r>
                        <a:rPr lang="es-419" sz="1200" b="1">
                          <a:solidFill>
                            <a:schemeClr val="dk1"/>
                          </a:solidFill>
                          <a:latin typeface="Raleway"/>
                          <a:ea typeface="Raleway"/>
                          <a:cs typeface="Raleway"/>
                          <a:sym typeface="Raleway"/>
                        </a:rPr>
                        <a:t>Unidad IV.- El artista y el arte</a:t>
                      </a:r>
                      <a:endParaRPr sz="1200">
                        <a:solidFill>
                          <a:schemeClr val="dk1"/>
                        </a:solidFill>
                        <a:latin typeface="Raleway"/>
                        <a:ea typeface="Raleway"/>
                        <a:cs typeface="Raleway"/>
                        <a:sym typeface="Raleway"/>
                      </a:endParaRPr>
                    </a:p>
                    <a:p>
                      <a:pPr marL="0" lvl="0" indent="0" algn="just" rtl="0">
                        <a:lnSpc>
                          <a:spcPct val="106666"/>
                        </a:lnSpc>
                        <a:spcBef>
                          <a:spcPts val="0"/>
                        </a:spcBef>
                        <a:spcAft>
                          <a:spcPts val="0"/>
                        </a:spcAft>
                        <a:buNone/>
                      </a:pPr>
                      <a:r>
                        <a:rPr lang="es-419" sz="1200">
                          <a:solidFill>
                            <a:schemeClr val="dk1"/>
                          </a:solidFill>
                          <a:latin typeface="Raleway"/>
                          <a:ea typeface="Raleway"/>
                          <a:cs typeface="Raleway"/>
                          <a:sym typeface="Raleway"/>
                        </a:rPr>
                        <a:t>4.1 Relación entre el artista y su medio (circunstancias morales, religiosas, políticas, económicas, sociales e históricas).</a:t>
                      </a:r>
                      <a:endParaRPr sz="1300" b="1">
                        <a:solidFill>
                          <a:schemeClr val="dk1"/>
                        </a:solidFill>
                        <a:latin typeface="Raleway"/>
                        <a:ea typeface="Raleway"/>
                        <a:cs typeface="Raleway"/>
                        <a:sym typeface="Raleway"/>
                      </a:endParaRPr>
                    </a:p>
                  </a:txBody>
                  <a:tcPr marL="91425" marR="91425" marT="91425" marB="91425"/>
                </a:tc>
                <a:extLst>
                  <a:ext uri="{0D108BD9-81ED-4DB2-BD59-A6C34878D82A}">
                    <a16:rowId xmlns:a16="http://schemas.microsoft.com/office/drawing/2014/main" val="10001"/>
                  </a:ext>
                </a:extLst>
              </a:tr>
            </a:tbl>
          </a:graphicData>
        </a:graphic>
      </p:graphicFrame>
      <p:pic>
        <p:nvPicPr>
          <p:cNvPr id="206" name="Google Shape;206;p33"/>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207" name="Google Shape;207;p33"/>
          <p:cNvPicPr preferRelativeResize="0"/>
          <p:nvPr/>
        </p:nvPicPr>
        <p:blipFill>
          <a:blip r:embed="rId4">
            <a:alphaModFix/>
          </a:blip>
          <a:stretch>
            <a:fillRect/>
          </a:stretch>
        </p:blipFill>
        <p:spPr>
          <a:xfrm>
            <a:off x="6647875" y="0"/>
            <a:ext cx="2496125" cy="831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43406"/>
              <a:buFont typeface="Arial"/>
              <a:buNone/>
            </a:pPr>
            <a:r>
              <a:rPr lang="es-419" sz="2534">
                <a:solidFill>
                  <a:schemeClr val="dk2"/>
                </a:solidFill>
                <a:latin typeface="Raleway"/>
                <a:ea typeface="Raleway"/>
                <a:cs typeface="Raleway"/>
                <a:sym typeface="Raleway"/>
              </a:rPr>
              <a:t>Planeación general</a:t>
            </a:r>
            <a:endParaRPr/>
          </a:p>
        </p:txBody>
      </p:sp>
      <p:pic>
        <p:nvPicPr>
          <p:cNvPr id="213" name="Google Shape;213;p34"/>
          <p:cNvPicPr preferRelativeResize="0"/>
          <p:nvPr/>
        </p:nvPicPr>
        <p:blipFill>
          <a:blip r:embed="rId3">
            <a:alphaModFix/>
          </a:blip>
          <a:stretch>
            <a:fillRect/>
          </a:stretch>
        </p:blipFill>
        <p:spPr>
          <a:xfrm>
            <a:off x="0" y="0"/>
            <a:ext cx="1017725" cy="1017725"/>
          </a:xfrm>
          <a:prstGeom prst="rect">
            <a:avLst/>
          </a:prstGeom>
          <a:noFill/>
          <a:ln>
            <a:noFill/>
          </a:ln>
        </p:spPr>
      </p:pic>
      <p:pic>
        <p:nvPicPr>
          <p:cNvPr id="214" name="Google Shape;214;p34"/>
          <p:cNvPicPr preferRelativeResize="0"/>
          <p:nvPr/>
        </p:nvPicPr>
        <p:blipFill>
          <a:blip r:embed="rId4">
            <a:alphaModFix/>
          </a:blip>
          <a:stretch>
            <a:fillRect/>
          </a:stretch>
        </p:blipFill>
        <p:spPr>
          <a:xfrm>
            <a:off x="6647875" y="0"/>
            <a:ext cx="2496125" cy="831250"/>
          </a:xfrm>
          <a:prstGeom prst="rect">
            <a:avLst/>
          </a:prstGeom>
          <a:noFill/>
          <a:ln>
            <a:noFill/>
          </a:ln>
        </p:spPr>
      </p:pic>
      <p:pic>
        <p:nvPicPr>
          <p:cNvPr id="215" name="Google Shape;215;p34"/>
          <p:cNvPicPr preferRelativeResize="0"/>
          <p:nvPr/>
        </p:nvPicPr>
        <p:blipFill rotWithShape="1">
          <a:blip r:embed="rId5">
            <a:alphaModFix/>
          </a:blip>
          <a:srcRect b="49256"/>
          <a:stretch/>
        </p:blipFill>
        <p:spPr>
          <a:xfrm>
            <a:off x="311700" y="1151375"/>
            <a:ext cx="8743152" cy="36700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698550" y="172125"/>
            <a:ext cx="63363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43406"/>
              <a:buFont typeface="Arial"/>
              <a:buNone/>
            </a:pPr>
            <a:r>
              <a:rPr lang="es-419" sz="2534">
                <a:solidFill>
                  <a:schemeClr val="dk2"/>
                </a:solidFill>
                <a:latin typeface="Raleway"/>
                <a:ea typeface="Raleway"/>
                <a:cs typeface="Raleway"/>
                <a:sym typeface="Raleway"/>
              </a:rPr>
              <a:t>Planeación día a día</a:t>
            </a:r>
            <a:endParaRPr/>
          </a:p>
        </p:txBody>
      </p:sp>
      <p:pic>
        <p:nvPicPr>
          <p:cNvPr id="221" name="Google Shape;221;p35"/>
          <p:cNvPicPr preferRelativeResize="0"/>
          <p:nvPr/>
        </p:nvPicPr>
        <p:blipFill>
          <a:blip r:embed="rId3">
            <a:alphaModFix/>
          </a:blip>
          <a:stretch>
            <a:fillRect/>
          </a:stretch>
        </p:blipFill>
        <p:spPr>
          <a:xfrm>
            <a:off x="0" y="-42850"/>
            <a:ext cx="916950" cy="916950"/>
          </a:xfrm>
          <a:prstGeom prst="rect">
            <a:avLst/>
          </a:prstGeom>
          <a:noFill/>
          <a:ln>
            <a:noFill/>
          </a:ln>
        </p:spPr>
      </p:pic>
      <p:pic>
        <p:nvPicPr>
          <p:cNvPr id="222" name="Google Shape;222;p35"/>
          <p:cNvPicPr preferRelativeResize="0"/>
          <p:nvPr/>
        </p:nvPicPr>
        <p:blipFill>
          <a:blip r:embed="rId4">
            <a:alphaModFix/>
          </a:blip>
          <a:stretch>
            <a:fillRect/>
          </a:stretch>
        </p:blipFill>
        <p:spPr>
          <a:xfrm>
            <a:off x="6647875" y="0"/>
            <a:ext cx="2496125" cy="831250"/>
          </a:xfrm>
          <a:prstGeom prst="rect">
            <a:avLst/>
          </a:prstGeom>
          <a:noFill/>
          <a:ln>
            <a:noFill/>
          </a:ln>
        </p:spPr>
      </p:pic>
      <p:pic>
        <p:nvPicPr>
          <p:cNvPr id="223" name="Google Shape;223;p35"/>
          <p:cNvPicPr preferRelativeResize="0"/>
          <p:nvPr/>
        </p:nvPicPr>
        <p:blipFill>
          <a:blip r:embed="rId5">
            <a:alphaModFix/>
          </a:blip>
          <a:stretch>
            <a:fillRect/>
          </a:stretch>
        </p:blipFill>
        <p:spPr>
          <a:xfrm>
            <a:off x="638350" y="659050"/>
            <a:ext cx="7926876" cy="43320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36"/>
          <p:cNvPicPr preferRelativeResize="0"/>
          <p:nvPr/>
        </p:nvPicPr>
        <p:blipFill rotWithShape="1">
          <a:blip r:embed="rId3">
            <a:alphaModFix/>
          </a:blip>
          <a:srcRect l="1193" t="10136" r="17597"/>
          <a:stretch/>
        </p:blipFill>
        <p:spPr>
          <a:xfrm>
            <a:off x="707200" y="100275"/>
            <a:ext cx="7177974" cy="1950825"/>
          </a:xfrm>
          <a:prstGeom prst="rect">
            <a:avLst/>
          </a:prstGeom>
          <a:noFill/>
          <a:ln>
            <a:noFill/>
          </a:ln>
        </p:spPr>
      </p:pic>
      <p:pic>
        <p:nvPicPr>
          <p:cNvPr id="229" name="Google Shape;229;p36"/>
          <p:cNvPicPr preferRelativeResize="0"/>
          <p:nvPr/>
        </p:nvPicPr>
        <p:blipFill rotWithShape="1">
          <a:blip r:embed="rId4">
            <a:alphaModFix/>
          </a:blip>
          <a:srcRect l="-719" t="4551" r="720" b="36416"/>
          <a:stretch/>
        </p:blipFill>
        <p:spPr>
          <a:xfrm>
            <a:off x="585813" y="2051100"/>
            <a:ext cx="7972372" cy="28563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7"/>
          <p:cNvSpPr txBox="1">
            <a:spLocks noGrp="1"/>
          </p:cNvSpPr>
          <p:nvPr>
            <p:ph type="title"/>
          </p:nvPr>
        </p:nvSpPr>
        <p:spPr>
          <a:xfrm>
            <a:off x="1289450" y="244450"/>
            <a:ext cx="57453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990"/>
              <a:buFont typeface="Arial"/>
              <a:buNone/>
            </a:pPr>
            <a:r>
              <a:rPr lang="es-419" sz="1820">
                <a:latin typeface="Raleway"/>
                <a:ea typeface="Raleway"/>
                <a:cs typeface="Raleway"/>
                <a:sym typeface="Raleway"/>
              </a:rPr>
              <a:t>Seguimiento, evaluación y autoevaluación.</a:t>
            </a:r>
            <a:endParaRPr sz="1820"/>
          </a:p>
        </p:txBody>
      </p:sp>
      <p:pic>
        <p:nvPicPr>
          <p:cNvPr id="235" name="Google Shape;235;p37"/>
          <p:cNvPicPr preferRelativeResize="0"/>
          <p:nvPr/>
        </p:nvPicPr>
        <p:blipFill>
          <a:blip r:embed="rId3">
            <a:alphaModFix/>
          </a:blip>
          <a:stretch>
            <a:fillRect/>
          </a:stretch>
        </p:blipFill>
        <p:spPr>
          <a:xfrm>
            <a:off x="1017250" y="716375"/>
            <a:ext cx="6783175" cy="4240876"/>
          </a:xfrm>
          <a:prstGeom prst="rect">
            <a:avLst/>
          </a:prstGeom>
          <a:noFill/>
          <a:ln>
            <a:noFill/>
          </a:ln>
        </p:spPr>
      </p:pic>
      <p:pic>
        <p:nvPicPr>
          <p:cNvPr id="236" name="Google Shape;236;p37"/>
          <p:cNvPicPr preferRelativeResize="0"/>
          <p:nvPr/>
        </p:nvPicPr>
        <p:blipFill>
          <a:blip r:embed="rId4">
            <a:alphaModFix/>
          </a:blip>
          <a:stretch>
            <a:fillRect/>
          </a:stretch>
        </p:blipFill>
        <p:spPr>
          <a:xfrm>
            <a:off x="0" y="0"/>
            <a:ext cx="1151375" cy="1151375"/>
          </a:xfrm>
          <a:prstGeom prst="rect">
            <a:avLst/>
          </a:prstGeom>
          <a:noFill/>
          <a:ln>
            <a:noFill/>
          </a:ln>
        </p:spPr>
      </p:pic>
      <p:pic>
        <p:nvPicPr>
          <p:cNvPr id="237" name="Google Shape;237;p37"/>
          <p:cNvPicPr preferRelativeResize="0"/>
          <p:nvPr/>
        </p:nvPicPr>
        <p:blipFill>
          <a:blip r:embed="rId5">
            <a:alphaModFix/>
          </a:blip>
          <a:stretch>
            <a:fillRect/>
          </a:stretch>
        </p:blipFill>
        <p:spPr>
          <a:xfrm>
            <a:off x="6647875" y="0"/>
            <a:ext cx="2496125" cy="831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8"/>
          <p:cNvPicPr preferRelativeResize="0"/>
          <p:nvPr/>
        </p:nvPicPr>
        <p:blipFill>
          <a:blip r:embed="rId3">
            <a:alphaModFix/>
          </a:blip>
          <a:stretch>
            <a:fillRect/>
          </a:stretch>
        </p:blipFill>
        <p:spPr>
          <a:xfrm>
            <a:off x="1098000" y="152400"/>
            <a:ext cx="6261845" cy="4838698"/>
          </a:xfrm>
          <a:prstGeom prst="rect">
            <a:avLst/>
          </a:prstGeom>
          <a:noFill/>
          <a:ln>
            <a:noFill/>
          </a:ln>
        </p:spPr>
      </p:pic>
      <p:pic>
        <p:nvPicPr>
          <p:cNvPr id="243" name="Google Shape;243;p38"/>
          <p:cNvPicPr preferRelativeResize="0"/>
          <p:nvPr/>
        </p:nvPicPr>
        <p:blipFill>
          <a:blip r:embed="rId4">
            <a:alphaModFix/>
          </a:blip>
          <a:stretch>
            <a:fillRect/>
          </a:stretch>
        </p:blipFill>
        <p:spPr>
          <a:xfrm>
            <a:off x="6647875" y="0"/>
            <a:ext cx="2496125" cy="831250"/>
          </a:xfrm>
          <a:prstGeom prst="rect">
            <a:avLst/>
          </a:prstGeom>
          <a:noFill/>
          <a:ln>
            <a:noFill/>
          </a:ln>
        </p:spPr>
      </p:pic>
      <p:pic>
        <p:nvPicPr>
          <p:cNvPr id="244" name="Google Shape;244;p38"/>
          <p:cNvPicPr preferRelativeResize="0"/>
          <p:nvPr/>
        </p:nvPicPr>
        <p:blipFill>
          <a:blip r:embed="rId5">
            <a:alphaModFix/>
          </a:blip>
          <a:stretch>
            <a:fillRect/>
          </a:stretch>
        </p:blipFill>
        <p:spPr>
          <a:xfrm>
            <a:off x="0" y="0"/>
            <a:ext cx="1151375" cy="11513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39"/>
          <p:cNvPicPr preferRelativeResize="0"/>
          <p:nvPr/>
        </p:nvPicPr>
        <p:blipFill rotWithShape="1">
          <a:blip r:embed="rId3">
            <a:alphaModFix/>
          </a:blip>
          <a:srcRect b="54402"/>
          <a:stretch/>
        </p:blipFill>
        <p:spPr>
          <a:xfrm>
            <a:off x="1527025" y="1151375"/>
            <a:ext cx="6261849" cy="2206400"/>
          </a:xfrm>
          <a:prstGeom prst="rect">
            <a:avLst/>
          </a:prstGeom>
          <a:noFill/>
          <a:ln>
            <a:noFill/>
          </a:ln>
        </p:spPr>
      </p:pic>
      <p:pic>
        <p:nvPicPr>
          <p:cNvPr id="250" name="Google Shape;250;p39"/>
          <p:cNvPicPr preferRelativeResize="0"/>
          <p:nvPr/>
        </p:nvPicPr>
        <p:blipFill>
          <a:blip r:embed="rId4">
            <a:alphaModFix/>
          </a:blip>
          <a:stretch>
            <a:fillRect/>
          </a:stretch>
        </p:blipFill>
        <p:spPr>
          <a:xfrm>
            <a:off x="0" y="0"/>
            <a:ext cx="1151375" cy="1151375"/>
          </a:xfrm>
          <a:prstGeom prst="rect">
            <a:avLst/>
          </a:prstGeom>
          <a:noFill/>
          <a:ln>
            <a:noFill/>
          </a:ln>
        </p:spPr>
      </p:pic>
      <p:pic>
        <p:nvPicPr>
          <p:cNvPr id="251" name="Google Shape;251;p39"/>
          <p:cNvPicPr preferRelativeResize="0"/>
          <p:nvPr/>
        </p:nvPicPr>
        <p:blipFill>
          <a:blip r:embed="rId5">
            <a:alphaModFix/>
          </a:blip>
          <a:stretch>
            <a:fillRect/>
          </a:stretch>
        </p:blipFill>
        <p:spPr>
          <a:xfrm>
            <a:off x="6647875" y="0"/>
            <a:ext cx="2496125" cy="831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419">
                <a:latin typeface="Raleway"/>
                <a:ea typeface="Raleway"/>
                <a:cs typeface="Raleway"/>
                <a:sym typeface="Raleway"/>
              </a:rPr>
              <a:t>R</a:t>
            </a:r>
            <a:r>
              <a:rPr lang="es-419" sz="2022">
                <a:latin typeface="Raleway"/>
                <a:ea typeface="Raleway"/>
                <a:cs typeface="Raleway"/>
                <a:sym typeface="Raleway"/>
              </a:rPr>
              <a:t>eflexión grupo interdisciplinario</a:t>
            </a:r>
            <a:endParaRPr sz="2022">
              <a:latin typeface="Raleway"/>
              <a:ea typeface="Raleway"/>
              <a:cs typeface="Raleway"/>
              <a:sym typeface="Raleway"/>
            </a:endParaRPr>
          </a:p>
          <a:p>
            <a:pPr marL="0" lvl="0" indent="0" algn="ctr" rtl="0">
              <a:spcBef>
                <a:spcPts val="0"/>
              </a:spcBef>
              <a:spcAft>
                <a:spcPts val="0"/>
              </a:spcAft>
              <a:buNone/>
            </a:pPr>
            <a:endParaRPr sz="2022">
              <a:latin typeface="Raleway"/>
              <a:ea typeface="Raleway"/>
              <a:cs typeface="Raleway"/>
              <a:sym typeface="Raleway"/>
            </a:endParaRPr>
          </a:p>
        </p:txBody>
      </p:sp>
      <p:pic>
        <p:nvPicPr>
          <p:cNvPr id="257" name="Google Shape;257;p40"/>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258" name="Google Shape;258;p40"/>
          <p:cNvPicPr preferRelativeResize="0"/>
          <p:nvPr/>
        </p:nvPicPr>
        <p:blipFill>
          <a:blip r:embed="rId4">
            <a:alphaModFix/>
          </a:blip>
          <a:stretch>
            <a:fillRect/>
          </a:stretch>
        </p:blipFill>
        <p:spPr>
          <a:xfrm>
            <a:off x="6647875" y="0"/>
            <a:ext cx="2496125" cy="831250"/>
          </a:xfrm>
          <a:prstGeom prst="rect">
            <a:avLst/>
          </a:prstGeom>
          <a:noFill/>
          <a:ln>
            <a:noFill/>
          </a:ln>
        </p:spPr>
      </p:pic>
      <p:sp>
        <p:nvSpPr>
          <p:cNvPr id="259" name="Google Shape;259;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es-419">
                <a:latin typeface="Raleway"/>
                <a:ea typeface="Raleway"/>
                <a:cs typeface="Raleway"/>
                <a:sym typeface="Raleway"/>
              </a:rPr>
              <a:t>El trabajo interdisciplinario apuesta por un tipo de aprendizaje que consiste en una red de saberes, donde los conocimientos se entrelazan o se relacionan entre sí. Es también una forma de superar la concepción tradicional de la enseñanza, la cual se centraba principalmente en la transmisión de un conjunto de información aislada de la realidad. Por tanto, la perspectiva interdisciplinaria busca integrar al alumno en la resolución de problemas o conflictos que atañen a su comunidad, de manera que el contexto inmediato se presenta ante sus ojos como un fenómeno complejo, cuyo estudio o análisis requiere de echar mano de más de un campo disciplinar, con el propósito de dar respuesta a las demandas emergentes. </a:t>
            </a:r>
            <a:endParaRPr>
              <a:latin typeface="Raleway"/>
              <a:ea typeface="Raleway"/>
              <a:cs typeface="Raleway"/>
              <a:sym typeface="Raleway"/>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49009"/>
              <a:buFont typeface="Arial"/>
              <a:buNone/>
            </a:pPr>
            <a:r>
              <a:rPr lang="es-419" sz="2020">
                <a:latin typeface="Raleway"/>
                <a:ea typeface="Raleway"/>
                <a:cs typeface="Raleway"/>
                <a:sym typeface="Raleway"/>
              </a:rPr>
              <a:t>Producto 4. Preguntas esenciales</a:t>
            </a:r>
            <a:endParaRPr/>
          </a:p>
        </p:txBody>
      </p:sp>
      <p:pic>
        <p:nvPicPr>
          <p:cNvPr id="265" name="Google Shape;265;p41"/>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266" name="Google Shape;266;p41"/>
          <p:cNvPicPr preferRelativeResize="0"/>
          <p:nvPr/>
        </p:nvPicPr>
        <p:blipFill>
          <a:blip r:embed="rId4">
            <a:alphaModFix/>
          </a:blip>
          <a:stretch>
            <a:fillRect/>
          </a:stretch>
        </p:blipFill>
        <p:spPr>
          <a:xfrm>
            <a:off x="6647875" y="0"/>
            <a:ext cx="2496125" cy="831250"/>
          </a:xfrm>
          <a:prstGeom prst="rect">
            <a:avLst/>
          </a:prstGeom>
          <a:noFill/>
          <a:ln>
            <a:noFill/>
          </a:ln>
        </p:spPr>
      </p:pic>
      <p:grpSp>
        <p:nvGrpSpPr>
          <p:cNvPr id="267" name="Google Shape;267;p41"/>
          <p:cNvGrpSpPr/>
          <p:nvPr/>
        </p:nvGrpSpPr>
        <p:grpSpPr>
          <a:xfrm>
            <a:off x="308838" y="1242975"/>
            <a:ext cx="3558375" cy="924600"/>
            <a:chOff x="308838" y="1242975"/>
            <a:chExt cx="3558375" cy="924600"/>
          </a:xfrm>
        </p:grpSpPr>
        <p:cxnSp>
          <p:nvCxnSpPr>
            <p:cNvPr id="268" name="Google Shape;268;p41"/>
            <p:cNvCxnSpPr/>
            <p:nvPr/>
          </p:nvCxnSpPr>
          <p:spPr>
            <a:xfrm rot="10800000">
              <a:off x="2642013" y="1654113"/>
              <a:ext cx="1225200" cy="0"/>
            </a:xfrm>
            <a:prstGeom prst="straightConnector1">
              <a:avLst/>
            </a:prstGeom>
            <a:noFill/>
            <a:ln w="9525" cap="flat" cmpd="sng">
              <a:solidFill>
                <a:srgbClr val="249C90"/>
              </a:solidFill>
              <a:prstDash val="solid"/>
              <a:round/>
              <a:headEnd type="none" w="sm" len="sm"/>
              <a:tailEnd type="oval" w="med" len="med"/>
            </a:ln>
          </p:spPr>
        </p:cxnSp>
        <p:sp>
          <p:nvSpPr>
            <p:cNvPr id="269" name="Google Shape;269;p41"/>
            <p:cNvSpPr txBox="1"/>
            <p:nvPr/>
          </p:nvSpPr>
          <p:spPr>
            <a:xfrm>
              <a:off x="308838" y="1242975"/>
              <a:ext cx="2124000" cy="92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419" sz="1200" b="1">
                  <a:latin typeface="Roboto"/>
                  <a:ea typeface="Roboto"/>
                  <a:cs typeface="Roboto"/>
                  <a:sym typeface="Roboto"/>
                </a:rPr>
                <a:t>Preguntas empíricas</a:t>
              </a:r>
              <a:endParaRPr sz="1200" b="1">
                <a:latin typeface="Roboto"/>
                <a:ea typeface="Roboto"/>
                <a:cs typeface="Roboto"/>
                <a:sym typeface="Roboto"/>
              </a:endParaRPr>
            </a:p>
            <a:p>
              <a:pPr marL="0" lvl="0" indent="0" algn="r" rtl="0">
                <a:spcBef>
                  <a:spcPts val="0"/>
                </a:spcBef>
                <a:spcAft>
                  <a:spcPts val="0"/>
                </a:spcAft>
                <a:buNone/>
              </a:pPr>
              <a:endParaRPr sz="800" b="1">
                <a:latin typeface="Roboto"/>
                <a:ea typeface="Roboto"/>
                <a:cs typeface="Roboto"/>
                <a:sym typeface="Roboto"/>
              </a:endParaRPr>
            </a:p>
            <a:p>
              <a:pPr marL="0" lvl="0" indent="0" algn="r" rtl="0">
                <a:spcBef>
                  <a:spcPts val="0"/>
                </a:spcBef>
                <a:spcAft>
                  <a:spcPts val="1600"/>
                </a:spcAft>
                <a:buNone/>
              </a:pPr>
              <a:r>
                <a:rPr lang="es-419" sz="800">
                  <a:latin typeface="Roboto"/>
                  <a:ea typeface="Roboto"/>
                  <a:cs typeface="Roboto"/>
                  <a:sym typeface="Roboto"/>
                </a:rPr>
                <a:t>.</a:t>
              </a:r>
              <a:endParaRPr sz="800" b="1">
                <a:latin typeface="Roboto"/>
                <a:ea typeface="Roboto"/>
                <a:cs typeface="Roboto"/>
                <a:sym typeface="Roboto"/>
              </a:endParaRPr>
            </a:p>
          </p:txBody>
        </p:sp>
      </p:grpSp>
      <p:grpSp>
        <p:nvGrpSpPr>
          <p:cNvPr id="270" name="Google Shape;270;p41"/>
          <p:cNvGrpSpPr/>
          <p:nvPr/>
        </p:nvGrpSpPr>
        <p:grpSpPr>
          <a:xfrm>
            <a:off x="308838" y="2646125"/>
            <a:ext cx="3263100" cy="924600"/>
            <a:chOff x="308838" y="2646125"/>
            <a:chExt cx="3263100" cy="924600"/>
          </a:xfrm>
        </p:grpSpPr>
        <p:cxnSp>
          <p:nvCxnSpPr>
            <p:cNvPr id="271" name="Google Shape;271;p41"/>
            <p:cNvCxnSpPr/>
            <p:nvPr/>
          </p:nvCxnSpPr>
          <p:spPr>
            <a:xfrm rot="10800000">
              <a:off x="2641938" y="3108425"/>
              <a:ext cx="930000" cy="0"/>
            </a:xfrm>
            <a:prstGeom prst="straightConnector1">
              <a:avLst/>
            </a:prstGeom>
            <a:noFill/>
            <a:ln w="9525" cap="flat" cmpd="sng">
              <a:solidFill>
                <a:srgbClr val="1F887E"/>
              </a:solidFill>
              <a:prstDash val="solid"/>
              <a:round/>
              <a:headEnd type="none" w="sm" len="sm"/>
              <a:tailEnd type="oval" w="med" len="med"/>
            </a:ln>
          </p:spPr>
        </p:cxnSp>
        <p:sp>
          <p:nvSpPr>
            <p:cNvPr id="272" name="Google Shape;272;p41"/>
            <p:cNvSpPr txBox="1"/>
            <p:nvPr/>
          </p:nvSpPr>
          <p:spPr>
            <a:xfrm>
              <a:off x="308838" y="2646125"/>
              <a:ext cx="2124000" cy="92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419" sz="1200" b="1">
                  <a:latin typeface="Roboto"/>
                  <a:ea typeface="Roboto"/>
                  <a:cs typeface="Roboto"/>
                  <a:sym typeface="Roboto"/>
                </a:rPr>
                <a:t>Preguntas conceptuales</a:t>
              </a:r>
              <a:endParaRPr sz="1200" b="1">
                <a:latin typeface="Roboto"/>
                <a:ea typeface="Roboto"/>
                <a:cs typeface="Roboto"/>
                <a:sym typeface="Roboto"/>
              </a:endParaRPr>
            </a:p>
            <a:p>
              <a:pPr marL="0" lvl="0" indent="0" algn="r" rtl="0">
                <a:spcBef>
                  <a:spcPts val="0"/>
                </a:spcBef>
                <a:spcAft>
                  <a:spcPts val="0"/>
                </a:spcAft>
                <a:buNone/>
              </a:pPr>
              <a:endParaRPr sz="800" b="1">
                <a:latin typeface="Roboto"/>
                <a:ea typeface="Roboto"/>
                <a:cs typeface="Roboto"/>
                <a:sym typeface="Roboto"/>
              </a:endParaRPr>
            </a:p>
            <a:p>
              <a:pPr marL="0" lvl="0" indent="0" algn="r" rtl="0">
                <a:spcBef>
                  <a:spcPts val="0"/>
                </a:spcBef>
                <a:spcAft>
                  <a:spcPts val="1600"/>
                </a:spcAft>
                <a:buNone/>
              </a:pPr>
              <a:r>
                <a:rPr lang="es-419" sz="800">
                  <a:latin typeface="Roboto"/>
                  <a:ea typeface="Roboto"/>
                  <a:cs typeface="Roboto"/>
                  <a:sym typeface="Roboto"/>
                </a:rPr>
                <a:t>Plantean ideas complejas.</a:t>
              </a:r>
              <a:endParaRPr sz="800" b="1">
                <a:latin typeface="Roboto"/>
                <a:ea typeface="Roboto"/>
                <a:cs typeface="Roboto"/>
                <a:sym typeface="Roboto"/>
              </a:endParaRPr>
            </a:p>
          </p:txBody>
        </p:sp>
      </p:grpSp>
      <p:grpSp>
        <p:nvGrpSpPr>
          <p:cNvPr id="273" name="Google Shape;273;p41"/>
          <p:cNvGrpSpPr/>
          <p:nvPr/>
        </p:nvGrpSpPr>
        <p:grpSpPr>
          <a:xfrm>
            <a:off x="4657738" y="3391700"/>
            <a:ext cx="4162750" cy="924600"/>
            <a:chOff x="4657738" y="3391700"/>
            <a:chExt cx="4162750" cy="924600"/>
          </a:xfrm>
        </p:grpSpPr>
        <p:cxnSp>
          <p:nvCxnSpPr>
            <p:cNvPr id="274" name="Google Shape;274;p41"/>
            <p:cNvCxnSpPr/>
            <p:nvPr/>
          </p:nvCxnSpPr>
          <p:spPr>
            <a:xfrm>
              <a:off x="4657738" y="3854000"/>
              <a:ext cx="1838700" cy="0"/>
            </a:xfrm>
            <a:prstGeom prst="straightConnector1">
              <a:avLst/>
            </a:prstGeom>
            <a:noFill/>
            <a:ln w="9525" cap="flat" cmpd="sng">
              <a:solidFill>
                <a:srgbClr val="1D7E74"/>
              </a:solidFill>
              <a:prstDash val="solid"/>
              <a:round/>
              <a:headEnd type="none" w="sm" len="sm"/>
              <a:tailEnd type="oval" w="med" len="med"/>
            </a:ln>
          </p:spPr>
        </p:cxnSp>
        <p:sp>
          <p:nvSpPr>
            <p:cNvPr id="275" name="Google Shape;275;p41"/>
            <p:cNvSpPr txBox="1"/>
            <p:nvPr/>
          </p:nvSpPr>
          <p:spPr>
            <a:xfrm>
              <a:off x="6696488" y="3391700"/>
              <a:ext cx="2124000" cy="92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sz="1200" b="1">
                  <a:latin typeface="Roboto"/>
                  <a:ea typeface="Roboto"/>
                  <a:cs typeface="Roboto"/>
                  <a:sym typeface="Roboto"/>
                </a:rPr>
                <a:t>De lo simple a lo complejo</a:t>
              </a:r>
              <a:endParaRPr sz="12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r>
                <a:rPr lang="es-419" sz="800">
                  <a:latin typeface="Roboto"/>
                  <a:ea typeface="Roboto"/>
                  <a:cs typeface="Roboto"/>
                  <a:sym typeface="Roboto"/>
                </a:rPr>
                <a:t>(Definibles)</a:t>
              </a:r>
              <a:endParaRPr sz="800" b="1">
                <a:latin typeface="Roboto"/>
                <a:ea typeface="Roboto"/>
                <a:cs typeface="Roboto"/>
                <a:sym typeface="Roboto"/>
              </a:endParaRPr>
            </a:p>
          </p:txBody>
        </p:sp>
      </p:grpSp>
      <p:grpSp>
        <p:nvGrpSpPr>
          <p:cNvPr id="276" name="Google Shape;276;p41"/>
          <p:cNvGrpSpPr/>
          <p:nvPr/>
        </p:nvGrpSpPr>
        <p:grpSpPr>
          <a:xfrm>
            <a:off x="5209838" y="1242975"/>
            <a:ext cx="3610650" cy="924600"/>
            <a:chOff x="5209838" y="1242975"/>
            <a:chExt cx="3610650" cy="924600"/>
          </a:xfrm>
        </p:grpSpPr>
        <p:sp>
          <p:nvSpPr>
            <p:cNvPr id="277" name="Google Shape;277;p41"/>
            <p:cNvSpPr txBox="1"/>
            <p:nvPr/>
          </p:nvSpPr>
          <p:spPr>
            <a:xfrm>
              <a:off x="6696488" y="1242975"/>
              <a:ext cx="2124000" cy="92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sz="1200" b="1">
                  <a:latin typeface="Roboto"/>
                  <a:ea typeface="Roboto"/>
                  <a:cs typeface="Roboto"/>
                  <a:sym typeface="Roboto"/>
                </a:rPr>
                <a:t>Interdisciplinarias</a:t>
              </a:r>
              <a:endParaRPr sz="12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r>
                <a:rPr lang="es-419" sz="800">
                  <a:latin typeface="Roboto"/>
                  <a:ea typeface="Roboto"/>
                  <a:cs typeface="Roboto"/>
                  <a:sym typeface="Roboto"/>
                </a:rPr>
                <a:t>Explican el comportamiento de las masas.</a:t>
              </a:r>
              <a:endParaRPr sz="800" b="1">
                <a:latin typeface="Roboto"/>
                <a:ea typeface="Roboto"/>
                <a:cs typeface="Roboto"/>
                <a:sym typeface="Roboto"/>
              </a:endParaRPr>
            </a:p>
          </p:txBody>
        </p:sp>
        <p:cxnSp>
          <p:nvCxnSpPr>
            <p:cNvPr id="278" name="Google Shape;278;p41"/>
            <p:cNvCxnSpPr/>
            <p:nvPr/>
          </p:nvCxnSpPr>
          <p:spPr>
            <a:xfrm>
              <a:off x="5209838" y="1654113"/>
              <a:ext cx="1286700" cy="0"/>
            </a:xfrm>
            <a:prstGeom prst="straightConnector1">
              <a:avLst/>
            </a:prstGeom>
            <a:noFill/>
            <a:ln w="9525" cap="flat" cmpd="sng">
              <a:solidFill>
                <a:srgbClr val="155B54"/>
              </a:solidFill>
              <a:prstDash val="solid"/>
              <a:round/>
              <a:headEnd type="none" w="sm" len="sm"/>
              <a:tailEnd type="oval" w="med" len="med"/>
            </a:ln>
          </p:spPr>
        </p:cxnSp>
      </p:grpSp>
      <p:grpSp>
        <p:nvGrpSpPr>
          <p:cNvPr id="279" name="Google Shape;279;p41"/>
          <p:cNvGrpSpPr/>
          <p:nvPr/>
        </p:nvGrpSpPr>
        <p:grpSpPr>
          <a:xfrm>
            <a:off x="5610288" y="2313350"/>
            <a:ext cx="3210200" cy="924600"/>
            <a:chOff x="5610288" y="2313350"/>
            <a:chExt cx="3210200" cy="924600"/>
          </a:xfrm>
        </p:grpSpPr>
        <p:cxnSp>
          <p:nvCxnSpPr>
            <p:cNvPr id="280" name="Google Shape;280;p41"/>
            <p:cNvCxnSpPr/>
            <p:nvPr/>
          </p:nvCxnSpPr>
          <p:spPr>
            <a:xfrm>
              <a:off x="5610288" y="2775650"/>
              <a:ext cx="886200" cy="0"/>
            </a:xfrm>
            <a:prstGeom prst="straightConnector1">
              <a:avLst/>
            </a:prstGeom>
            <a:noFill/>
            <a:ln w="9525" cap="flat" cmpd="sng">
              <a:solidFill>
                <a:srgbClr val="1B786E"/>
              </a:solidFill>
              <a:prstDash val="solid"/>
              <a:round/>
              <a:headEnd type="none" w="sm" len="sm"/>
              <a:tailEnd type="oval" w="med" len="med"/>
            </a:ln>
          </p:spPr>
        </p:cxnSp>
        <p:sp>
          <p:nvSpPr>
            <p:cNvPr id="281" name="Google Shape;281;p41"/>
            <p:cNvSpPr txBox="1"/>
            <p:nvPr/>
          </p:nvSpPr>
          <p:spPr>
            <a:xfrm>
              <a:off x="6696488" y="2313350"/>
              <a:ext cx="2124000" cy="92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sz="1200" b="1">
                  <a:latin typeface="Roboto"/>
                  <a:ea typeface="Roboto"/>
                  <a:cs typeface="Roboto"/>
                  <a:sym typeface="Roboto"/>
                </a:rPr>
                <a:t>Simples</a:t>
              </a:r>
              <a:endParaRPr sz="12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r>
                <a:rPr lang="es-419" sz="800">
                  <a:latin typeface="Roboto"/>
                  <a:ea typeface="Roboto"/>
                  <a:cs typeface="Roboto"/>
                  <a:sym typeface="Roboto"/>
                </a:rPr>
                <a:t>(No definibles)</a:t>
              </a:r>
              <a:endParaRPr sz="800" b="1">
                <a:latin typeface="Roboto"/>
                <a:ea typeface="Roboto"/>
                <a:cs typeface="Roboto"/>
                <a:sym typeface="Roboto"/>
              </a:endParaRPr>
            </a:p>
          </p:txBody>
        </p:sp>
      </p:grpSp>
      <p:grpSp>
        <p:nvGrpSpPr>
          <p:cNvPr id="282" name="Google Shape;282;p41"/>
          <p:cNvGrpSpPr/>
          <p:nvPr/>
        </p:nvGrpSpPr>
        <p:grpSpPr>
          <a:xfrm>
            <a:off x="2601236" y="654951"/>
            <a:ext cx="3922200" cy="3915924"/>
            <a:chOff x="2610905" y="610653"/>
            <a:chExt cx="3922200" cy="3922200"/>
          </a:xfrm>
        </p:grpSpPr>
        <p:sp>
          <p:nvSpPr>
            <p:cNvPr id="283" name="Google Shape;283;p41"/>
            <p:cNvSpPr/>
            <p:nvPr/>
          </p:nvSpPr>
          <p:spPr>
            <a:xfrm rot="-4980021">
              <a:off x="3204123" y="1186472"/>
              <a:ext cx="2771960" cy="2771960"/>
            </a:xfrm>
            <a:prstGeom prst="blockArc">
              <a:avLst>
                <a:gd name="adj1" fmla="val 12602522"/>
                <a:gd name="adj2" fmla="val 16867657"/>
                <a:gd name="adj3" fmla="val 20844"/>
              </a:avLst>
            </a:prstGeom>
            <a:solidFill>
              <a:srgbClr val="1F8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1"/>
            <p:cNvSpPr/>
            <p:nvPr/>
          </p:nvSpPr>
          <p:spPr>
            <a:xfrm rot="7920309">
              <a:off x="3183402" y="1183149"/>
              <a:ext cx="2777207" cy="2777207"/>
            </a:xfrm>
            <a:prstGeom prst="blockArc">
              <a:avLst>
                <a:gd name="adj1" fmla="val 12602522"/>
                <a:gd name="adj2" fmla="val 16867657"/>
                <a:gd name="adj3" fmla="val 20844"/>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1"/>
            <p:cNvSpPr/>
            <p:nvPr/>
          </p:nvSpPr>
          <p:spPr>
            <a:xfrm rot="3600063">
              <a:off x="3186335" y="1195681"/>
              <a:ext cx="2777488" cy="2777488"/>
            </a:xfrm>
            <a:prstGeom prst="blockArc">
              <a:avLst>
                <a:gd name="adj1" fmla="val 12602522"/>
                <a:gd name="adj2" fmla="val 16867657"/>
                <a:gd name="adj3" fmla="val 20844"/>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1"/>
            <p:cNvSpPr/>
            <p:nvPr/>
          </p:nvSpPr>
          <p:spPr>
            <a:xfrm rot="4024705">
              <a:off x="5326681" y="1940898"/>
              <a:ext cx="578477" cy="579147"/>
            </a:xfrm>
            <a:prstGeom prst="pie">
              <a:avLst>
                <a:gd name="adj1" fmla="val 6190354"/>
                <a:gd name="adj2" fmla="val 14996165"/>
              </a:avLst>
            </a:prstGeom>
            <a:solidFill>
              <a:srgbClr val="1B786E"/>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1"/>
            <p:cNvSpPr/>
            <p:nvPr/>
          </p:nvSpPr>
          <p:spPr>
            <a:xfrm rot="-6816027">
              <a:off x="5326729" y="1940918"/>
              <a:ext cx="578485" cy="579035"/>
            </a:xfrm>
            <a:prstGeom prst="pie">
              <a:avLst>
                <a:gd name="adj1" fmla="val 4028252"/>
                <a:gd name="adj2" fmla="val 17183677"/>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1"/>
            <p:cNvSpPr/>
            <p:nvPr/>
          </p:nvSpPr>
          <p:spPr>
            <a:xfrm rot="-9359762">
              <a:off x="3193941" y="1176205"/>
              <a:ext cx="2777287" cy="2777287"/>
            </a:xfrm>
            <a:prstGeom prst="blockArc">
              <a:avLst>
                <a:gd name="adj1" fmla="val 12602522"/>
                <a:gd name="adj2" fmla="val 16867657"/>
                <a:gd name="adj3" fmla="val 20844"/>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1"/>
            <p:cNvSpPr/>
            <p:nvPr/>
          </p:nvSpPr>
          <p:spPr>
            <a:xfrm rot="-8936366">
              <a:off x="3659126" y="3173505"/>
              <a:ext cx="578551" cy="578963"/>
            </a:xfrm>
            <a:prstGeom prst="pie">
              <a:avLst>
                <a:gd name="adj1" fmla="val 6190354"/>
                <a:gd name="adj2" fmla="val 14996165"/>
              </a:avLst>
            </a:prstGeom>
            <a:solidFill>
              <a:srgbClr val="1F887E"/>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1"/>
            <p:cNvSpPr/>
            <p:nvPr/>
          </p:nvSpPr>
          <p:spPr>
            <a:xfrm rot="1824498">
              <a:off x="3659375" y="3173497"/>
              <a:ext cx="578475" cy="578885"/>
            </a:xfrm>
            <a:prstGeom prst="pie">
              <a:avLst>
                <a:gd name="adj1" fmla="val 4028252"/>
                <a:gd name="adj2" fmla="val 17183677"/>
              </a:avLst>
            </a:prstGeom>
            <a:solidFill>
              <a:srgbClr val="1F8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1"/>
            <p:cNvSpPr/>
            <p:nvPr/>
          </p:nvSpPr>
          <p:spPr>
            <a:xfrm rot="-600092">
              <a:off x="3198852" y="1195456"/>
              <a:ext cx="2777611" cy="2777611"/>
            </a:xfrm>
            <a:prstGeom prst="blockArc">
              <a:avLst>
                <a:gd name="adj1" fmla="val 12513247"/>
                <a:gd name="adj2" fmla="val 16867657"/>
                <a:gd name="adj3" fmla="val 20844"/>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1"/>
            <p:cNvSpPr/>
            <p:nvPr/>
          </p:nvSpPr>
          <p:spPr>
            <a:xfrm rot="-176551">
              <a:off x="4312105" y="1195442"/>
              <a:ext cx="578563" cy="579162"/>
            </a:xfrm>
            <a:prstGeom prst="pie">
              <a:avLst>
                <a:gd name="adj1" fmla="val 6190354"/>
                <a:gd name="adj2" fmla="val 14996165"/>
              </a:avLst>
            </a:prstGeom>
            <a:solidFill>
              <a:srgbClr val="155B5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1"/>
            <p:cNvSpPr/>
            <p:nvPr/>
          </p:nvSpPr>
          <p:spPr>
            <a:xfrm rot="10584085">
              <a:off x="4312088" y="1195622"/>
              <a:ext cx="578340" cy="578939"/>
            </a:xfrm>
            <a:prstGeom prst="pie">
              <a:avLst>
                <a:gd name="adj1" fmla="val 4028252"/>
                <a:gd name="adj2" fmla="val 17183677"/>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1"/>
            <p:cNvSpPr/>
            <p:nvPr/>
          </p:nvSpPr>
          <p:spPr>
            <a:xfrm rot="8344778">
              <a:off x="4940929" y="3162886"/>
              <a:ext cx="578465" cy="578888"/>
            </a:xfrm>
            <a:prstGeom prst="pie">
              <a:avLst>
                <a:gd name="adj1" fmla="val 6190354"/>
                <a:gd name="adj2" fmla="val 14996165"/>
              </a:avLst>
            </a:prstGeom>
            <a:solidFill>
              <a:srgbClr val="1D7E7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1"/>
            <p:cNvSpPr/>
            <p:nvPr/>
          </p:nvSpPr>
          <p:spPr>
            <a:xfrm rot="-2495643">
              <a:off x="4941000" y="3162728"/>
              <a:ext cx="578445" cy="579093"/>
            </a:xfrm>
            <a:prstGeom prst="pie">
              <a:avLst>
                <a:gd name="adj1" fmla="val 4028252"/>
                <a:gd name="adj2" fmla="val 17183677"/>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1"/>
            <p:cNvSpPr/>
            <p:nvPr/>
          </p:nvSpPr>
          <p:spPr>
            <a:xfrm rot="-4556960">
              <a:off x="3257335" y="1939059"/>
              <a:ext cx="578302" cy="578957"/>
            </a:xfrm>
            <a:prstGeom prst="pie">
              <a:avLst>
                <a:gd name="adj1" fmla="val 6190354"/>
                <a:gd name="adj2" fmla="val 14996165"/>
              </a:avLst>
            </a:prstGeom>
            <a:solidFill>
              <a:srgbClr val="249C90"/>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1"/>
            <p:cNvSpPr/>
            <p:nvPr/>
          </p:nvSpPr>
          <p:spPr>
            <a:xfrm rot="6204541">
              <a:off x="3257468" y="1938977"/>
              <a:ext cx="578264" cy="578917"/>
            </a:xfrm>
            <a:prstGeom prst="pie">
              <a:avLst>
                <a:gd name="adj1" fmla="val 4028252"/>
                <a:gd name="adj2" fmla="val 17183677"/>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1"/>
            <p:cNvSpPr txBox="1"/>
            <p:nvPr/>
          </p:nvSpPr>
          <p:spPr>
            <a:xfrm>
              <a:off x="4341900" y="1271896"/>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1600" b="1">
                  <a:solidFill>
                    <a:srgbClr val="FFFFFF"/>
                  </a:solidFill>
                  <a:latin typeface="Roboto"/>
                  <a:ea typeface="Roboto"/>
                  <a:cs typeface="Roboto"/>
                  <a:sym typeface="Roboto"/>
                </a:rPr>
                <a:t>05</a:t>
              </a:r>
              <a:endParaRPr sz="1600" b="1">
                <a:solidFill>
                  <a:srgbClr val="FFFFFF"/>
                </a:solidFill>
                <a:latin typeface="Roboto"/>
                <a:ea typeface="Roboto"/>
                <a:cs typeface="Roboto"/>
                <a:sym typeface="Roboto"/>
              </a:endParaRPr>
            </a:p>
          </p:txBody>
        </p:sp>
        <p:sp>
          <p:nvSpPr>
            <p:cNvPr id="299" name="Google Shape;299;p41"/>
            <p:cNvSpPr txBox="1"/>
            <p:nvPr/>
          </p:nvSpPr>
          <p:spPr>
            <a:xfrm>
              <a:off x="3274219" y="2018364"/>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1600" b="1">
                  <a:solidFill>
                    <a:srgbClr val="FFFFFF"/>
                  </a:solidFill>
                  <a:latin typeface="Roboto"/>
                  <a:ea typeface="Roboto"/>
                  <a:cs typeface="Roboto"/>
                  <a:sym typeface="Roboto"/>
                </a:rPr>
                <a:t>01</a:t>
              </a:r>
              <a:endParaRPr sz="1600" b="1">
                <a:solidFill>
                  <a:srgbClr val="FFFFFF"/>
                </a:solidFill>
                <a:latin typeface="Roboto"/>
                <a:ea typeface="Roboto"/>
                <a:cs typeface="Roboto"/>
                <a:sym typeface="Roboto"/>
              </a:endParaRPr>
            </a:p>
          </p:txBody>
        </p:sp>
        <p:sp>
          <p:nvSpPr>
            <p:cNvPr id="300" name="Google Shape;300;p41"/>
            <p:cNvSpPr txBox="1"/>
            <p:nvPr/>
          </p:nvSpPr>
          <p:spPr>
            <a:xfrm>
              <a:off x="3685317" y="3247321"/>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1600" b="1">
                  <a:solidFill>
                    <a:srgbClr val="FFFFFF"/>
                  </a:solidFill>
                  <a:latin typeface="Roboto"/>
                  <a:ea typeface="Roboto"/>
                  <a:cs typeface="Roboto"/>
                  <a:sym typeface="Roboto"/>
                </a:rPr>
                <a:t>02</a:t>
              </a:r>
              <a:endParaRPr sz="1600" b="1">
                <a:solidFill>
                  <a:srgbClr val="FFFFFF"/>
                </a:solidFill>
                <a:latin typeface="Roboto"/>
                <a:ea typeface="Roboto"/>
                <a:cs typeface="Roboto"/>
                <a:sym typeface="Roboto"/>
              </a:endParaRPr>
            </a:p>
          </p:txBody>
        </p:sp>
        <p:sp>
          <p:nvSpPr>
            <p:cNvPr id="301" name="Google Shape;301;p41"/>
            <p:cNvSpPr txBox="1"/>
            <p:nvPr/>
          </p:nvSpPr>
          <p:spPr>
            <a:xfrm>
              <a:off x="4955323" y="3247321"/>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1600" b="1">
                  <a:solidFill>
                    <a:srgbClr val="FFFFFF"/>
                  </a:solidFill>
                  <a:latin typeface="Roboto"/>
                  <a:ea typeface="Roboto"/>
                  <a:cs typeface="Roboto"/>
                  <a:sym typeface="Roboto"/>
                </a:rPr>
                <a:t>03</a:t>
              </a:r>
              <a:endParaRPr sz="1600" b="1">
                <a:solidFill>
                  <a:srgbClr val="FFFFFF"/>
                </a:solidFill>
                <a:latin typeface="Roboto"/>
                <a:ea typeface="Roboto"/>
                <a:cs typeface="Roboto"/>
                <a:sym typeface="Roboto"/>
              </a:endParaRPr>
            </a:p>
          </p:txBody>
        </p:sp>
        <p:sp>
          <p:nvSpPr>
            <p:cNvPr id="302" name="Google Shape;302;p41"/>
            <p:cNvSpPr txBox="1"/>
            <p:nvPr/>
          </p:nvSpPr>
          <p:spPr>
            <a:xfrm>
              <a:off x="5364737" y="2018364"/>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1600" b="1">
                  <a:solidFill>
                    <a:srgbClr val="FFFFFF"/>
                  </a:solidFill>
                  <a:latin typeface="Roboto"/>
                  <a:ea typeface="Roboto"/>
                  <a:cs typeface="Roboto"/>
                  <a:sym typeface="Roboto"/>
                </a:rPr>
                <a:t>04</a:t>
              </a:r>
              <a:endParaRPr sz="1600" b="1">
                <a:solidFill>
                  <a:srgbClr val="FFFFFF"/>
                </a:solidFill>
                <a:latin typeface="Roboto"/>
                <a:ea typeface="Roboto"/>
                <a:cs typeface="Roboto"/>
                <a:sym typeface="Robo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69" name="Google Shape;69;p15"/>
          <p:cNvPicPr preferRelativeResize="0"/>
          <p:nvPr/>
        </p:nvPicPr>
        <p:blipFill>
          <a:blip r:embed="rId4">
            <a:alphaModFix/>
          </a:blip>
          <a:stretch>
            <a:fillRect/>
          </a:stretch>
        </p:blipFill>
        <p:spPr>
          <a:xfrm>
            <a:off x="6347450" y="2"/>
            <a:ext cx="2796549" cy="931275"/>
          </a:xfrm>
          <a:prstGeom prst="rect">
            <a:avLst/>
          </a:prstGeom>
          <a:noFill/>
          <a:ln>
            <a:noFill/>
          </a:ln>
        </p:spPr>
      </p:pic>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s-419" sz="2020">
                <a:latin typeface="Raleway"/>
                <a:ea typeface="Raleway"/>
                <a:cs typeface="Raleway"/>
                <a:sym typeface="Raleway"/>
              </a:rPr>
              <a:t>Índice</a:t>
            </a:r>
            <a:endParaRPr sz="2020">
              <a:latin typeface="Raleway"/>
              <a:ea typeface="Raleway"/>
              <a:cs typeface="Raleway"/>
              <a:sym typeface="Raleway"/>
            </a:endParaRPr>
          </a:p>
        </p:txBody>
      </p:sp>
      <p:sp>
        <p:nvSpPr>
          <p:cNvPr id="71" name="Google Shape;71;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just" rtl="0">
              <a:spcBef>
                <a:spcPts val="0"/>
              </a:spcBef>
              <a:spcAft>
                <a:spcPts val="0"/>
              </a:spcAft>
              <a:buNone/>
            </a:pPr>
            <a:r>
              <a:rPr lang="es-419" sz="1200">
                <a:latin typeface="Raleway"/>
                <a:ea typeface="Raleway"/>
                <a:cs typeface="Raleway"/>
                <a:sym typeface="Raleway"/>
              </a:rPr>
              <a:t>16. Evaluación</a:t>
            </a:r>
            <a:endParaRPr sz="1200">
              <a:latin typeface="Raleway"/>
              <a:ea typeface="Raleway"/>
              <a:cs typeface="Raleway"/>
              <a:sym typeface="Raleway"/>
            </a:endParaRPr>
          </a:p>
          <a:p>
            <a:pPr marL="0" lvl="0" indent="0" algn="just" rtl="0">
              <a:spcBef>
                <a:spcPts val="0"/>
              </a:spcBef>
              <a:spcAft>
                <a:spcPts val="0"/>
              </a:spcAft>
              <a:buNone/>
            </a:pPr>
            <a:r>
              <a:rPr lang="es-419" sz="1200">
                <a:latin typeface="Raleway"/>
                <a:ea typeface="Raleway"/>
                <a:cs typeface="Raleway"/>
                <a:sym typeface="Raleway"/>
              </a:rPr>
              <a:t>17. Autoevaluación y coevaluación</a:t>
            </a:r>
            <a:endParaRPr sz="1200">
              <a:latin typeface="Raleway"/>
              <a:ea typeface="Raleway"/>
              <a:cs typeface="Raleway"/>
              <a:sym typeface="Raleway"/>
            </a:endParaRPr>
          </a:p>
          <a:p>
            <a:pPr marL="0" lvl="0" indent="0" algn="just" rtl="0">
              <a:spcBef>
                <a:spcPts val="0"/>
              </a:spcBef>
              <a:spcAft>
                <a:spcPts val="0"/>
              </a:spcAft>
              <a:buNone/>
            </a:pPr>
            <a:r>
              <a:rPr lang="es-419" sz="1200">
                <a:latin typeface="Raleway"/>
                <a:ea typeface="Raleway"/>
                <a:cs typeface="Raleway"/>
                <a:sym typeface="Raleway"/>
              </a:rPr>
              <a:t>18. Reflexión. Grupo interdisciplinario</a:t>
            </a:r>
            <a:endParaRPr sz="1200">
              <a:latin typeface="Raleway"/>
              <a:ea typeface="Raleway"/>
              <a:cs typeface="Raleway"/>
              <a:sym typeface="Raleway"/>
            </a:endParaRPr>
          </a:p>
          <a:p>
            <a:pPr marL="0" lvl="0" indent="0" algn="just" rtl="0">
              <a:spcBef>
                <a:spcPts val="0"/>
              </a:spcBef>
              <a:spcAft>
                <a:spcPts val="0"/>
              </a:spcAft>
              <a:buNone/>
            </a:pPr>
            <a:r>
              <a:rPr lang="es-419" sz="1200">
                <a:latin typeface="Raleway"/>
                <a:ea typeface="Raleway"/>
                <a:cs typeface="Raleway"/>
                <a:sym typeface="Raleway"/>
              </a:rPr>
              <a:t>19. Producto 4. Organizador gráfico. Preguntas esenciales</a:t>
            </a:r>
            <a:endParaRPr sz="1200">
              <a:latin typeface="Raleway"/>
              <a:ea typeface="Raleway"/>
              <a:cs typeface="Raleway"/>
              <a:sym typeface="Raleway"/>
            </a:endParaRPr>
          </a:p>
          <a:p>
            <a:pPr marL="0" lvl="0" indent="0" algn="just" rtl="0">
              <a:spcBef>
                <a:spcPts val="0"/>
              </a:spcBef>
              <a:spcAft>
                <a:spcPts val="0"/>
              </a:spcAft>
              <a:buNone/>
            </a:pPr>
            <a:r>
              <a:rPr lang="es-419" sz="1200">
                <a:latin typeface="Raleway"/>
                <a:ea typeface="Raleway"/>
                <a:cs typeface="Raleway"/>
                <a:sym typeface="Raleway"/>
              </a:rPr>
              <a:t>20. Producto 5. Organizador gráfico. Proceso de indagación.</a:t>
            </a:r>
            <a:endParaRPr sz="1200">
              <a:latin typeface="Raleway"/>
              <a:ea typeface="Raleway"/>
              <a:cs typeface="Raleway"/>
              <a:sym typeface="Raleway"/>
            </a:endParaRPr>
          </a:p>
          <a:p>
            <a:pPr marL="0" lvl="0" indent="0" algn="just" rtl="0">
              <a:spcBef>
                <a:spcPts val="0"/>
              </a:spcBef>
              <a:spcAft>
                <a:spcPts val="0"/>
              </a:spcAft>
              <a:buNone/>
            </a:pPr>
            <a:r>
              <a:rPr lang="es-419" sz="1200">
                <a:latin typeface="Raleway"/>
                <a:ea typeface="Raleway"/>
                <a:cs typeface="Raleway"/>
                <a:sym typeface="Raleway"/>
              </a:rPr>
              <a:t>21. Producto 6 A.M.E. general</a:t>
            </a:r>
            <a:endParaRPr sz="1200">
              <a:latin typeface="Raleway"/>
              <a:ea typeface="Raleway"/>
              <a:cs typeface="Raleway"/>
              <a:sym typeface="Raleway"/>
            </a:endParaRPr>
          </a:p>
          <a:p>
            <a:pPr marL="0" lvl="0" indent="0" algn="just" rtl="0">
              <a:spcBef>
                <a:spcPts val="0"/>
              </a:spcBef>
              <a:spcAft>
                <a:spcPts val="0"/>
              </a:spcAft>
              <a:buNone/>
            </a:pPr>
            <a:r>
              <a:rPr lang="es-419" sz="1200">
                <a:latin typeface="Raleway"/>
                <a:ea typeface="Raleway"/>
                <a:cs typeface="Raleway"/>
                <a:sym typeface="Raleway"/>
              </a:rPr>
              <a:t>22. Producto 7 E.I.P. Resumen</a:t>
            </a:r>
            <a:endParaRPr sz="1200">
              <a:latin typeface="Raleway"/>
              <a:ea typeface="Raleway"/>
              <a:cs typeface="Raleway"/>
              <a:sym typeface="Raleway"/>
            </a:endParaRPr>
          </a:p>
          <a:p>
            <a:pPr marL="0" lvl="0" indent="0" algn="just" rtl="0">
              <a:spcBef>
                <a:spcPts val="0"/>
              </a:spcBef>
              <a:spcAft>
                <a:spcPts val="0"/>
              </a:spcAft>
              <a:buNone/>
            </a:pPr>
            <a:r>
              <a:rPr lang="es-419" sz="1200">
                <a:latin typeface="Raleway"/>
                <a:ea typeface="Raleway"/>
                <a:cs typeface="Raleway"/>
                <a:sym typeface="Raleway"/>
              </a:rPr>
              <a:t>23. Producto 8 E.I.P. Elaboración Inicial de Proyecto</a:t>
            </a:r>
            <a:endParaRPr sz="1200">
              <a:latin typeface="Raleway"/>
              <a:ea typeface="Raleway"/>
              <a:cs typeface="Raleway"/>
              <a:sym typeface="Raleway"/>
            </a:endParaRPr>
          </a:p>
          <a:p>
            <a:pPr marL="0" lvl="0" indent="0" algn="just" rtl="0">
              <a:spcBef>
                <a:spcPts val="0"/>
              </a:spcBef>
              <a:spcAft>
                <a:spcPts val="0"/>
              </a:spcAft>
              <a:buNone/>
            </a:pPr>
            <a:r>
              <a:rPr lang="es-419" sz="1200">
                <a:latin typeface="Raleway"/>
                <a:ea typeface="Raleway"/>
                <a:cs typeface="Raleway"/>
                <a:sym typeface="Raleway"/>
              </a:rPr>
              <a:t>24. Producto 9. Fotografías de la sesión tomadas por la persona asignada para tal fin</a:t>
            </a:r>
            <a:endParaRPr sz="1200">
              <a:latin typeface="Raleway"/>
              <a:ea typeface="Raleway"/>
              <a:cs typeface="Raleway"/>
              <a:sym typeface="Raleway"/>
            </a:endParaRPr>
          </a:p>
          <a:p>
            <a:pPr marL="0" lvl="0" indent="0" algn="just" rtl="0">
              <a:spcBef>
                <a:spcPts val="0"/>
              </a:spcBef>
              <a:spcAft>
                <a:spcPts val="0"/>
              </a:spcAft>
              <a:buNone/>
            </a:pPr>
            <a:r>
              <a:rPr lang="es-419" sz="1200">
                <a:latin typeface="Raleway"/>
                <a:ea typeface="Raleway"/>
                <a:cs typeface="Raleway"/>
                <a:sym typeface="Raleway"/>
              </a:rPr>
              <a:t>25. Producto 10. Evaluación. Tipos, herramientas y productos de Aprendizaje.</a:t>
            </a:r>
            <a:endParaRPr sz="1200">
              <a:latin typeface="Raleway"/>
              <a:ea typeface="Raleway"/>
              <a:cs typeface="Raleway"/>
              <a:sym typeface="Raleway"/>
            </a:endParaRPr>
          </a:p>
          <a:p>
            <a:pPr marL="0" lvl="0" indent="0" algn="just" rtl="0">
              <a:spcBef>
                <a:spcPts val="0"/>
              </a:spcBef>
              <a:spcAft>
                <a:spcPts val="0"/>
              </a:spcAft>
              <a:buNone/>
            </a:pPr>
            <a:r>
              <a:rPr lang="es-419" sz="1200">
                <a:latin typeface="Raleway"/>
                <a:ea typeface="Raleway"/>
                <a:cs typeface="Raleway"/>
                <a:sym typeface="Raleway"/>
              </a:rPr>
              <a:t>26. Producto 11. Evaluación. Formatos. Prerrequisitos. </a:t>
            </a:r>
            <a:endParaRPr sz="1200">
              <a:latin typeface="Raleway"/>
              <a:ea typeface="Raleway"/>
              <a:cs typeface="Raleway"/>
              <a:sym typeface="Raleway"/>
            </a:endParaRPr>
          </a:p>
          <a:p>
            <a:pPr marL="0" lvl="0" indent="0" algn="just" rtl="0">
              <a:spcBef>
                <a:spcPts val="0"/>
              </a:spcBef>
              <a:spcAft>
                <a:spcPts val="0"/>
              </a:spcAft>
              <a:buNone/>
            </a:pPr>
            <a:r>
              <a:rPr lang="es-419" sz="1200">
                <a:latin typeface="Raleway"/>
                <a:ea typeface="Raleway"/>
                <a:cs typeface="Raleway"/>
                <a:sym typeface="Raleway"/>
              </a:rPr>
              <a:t>27. Producto 12. Evaluación. Formatos. Grupo Heterogéneo. </a:t>
            </a:r>
            <a:endParaRPr sz="1200">
              <a:latin typeface="Raleway"/>
              <a:ea typeface="Raleway"/>
              <a:cs typeface="Raleway"/>
              <a:sym typeface="Raleway"/>
            </a:endParaRPr>
          </a:p>
          <a:p>
            <a:pPr marL="0" lvl="0" indent="0" algn="just" rtl="0">
              <a:spcBef>
                <a:spcPts val="0"/>
              </a:spcBef>
              <a:spcAft>
                <a:spcPts val="0"/>
              </a:spcAft>
              <a:buNone/>
            </a:pPr>
            <a:r>
              <a:rPr lang="es-419" sz="1200">
                <a:latin typeface="Raleway"/>
                <a:ea typeface="Raleway"/>
                <a:cs typeface="Raleway"/>
                <a:sym typeface="Raleway"/>
              </a:rPr>
              <a:t>28. Producto 13. Lista de pasos para realizar una infografía digital. </a:t>
            </a:r>
            <a:endParaRPr sz="1200">
              <a:latin typeface="Raleway"/>
              <a:ea typeface="Raleway"/>
              <a:cs typeface="Raleway"/>
              <a:sym typeface="Raleway"/>
            </a:endParaRPr>
          </a:p>
          <a:p>
            <a:pPr marL="0" lvl="0" indent="0" algn="just" rtl="0">
              <a:spcBef>
                <a:spcPts val="0"/>
              </a:spcBef>
              <a:spcAft>
                <a:spcPts val="0"/>
              </a:spcAft>
              <a:buNone/>
            </a:pPr>
            <a:r>
              <a:rPr lang="es-419" sz="1200">
                <a:latin typeface="Raleway"/>
                <a:ea typeface="Raleway"/>
                <a:cs typeface="Raleway"/>
                <a:sym typeface="Raleway"/>
              </a:rPr>
              <a:t>29. Producto 14. Infografía.</a:t>
            </a:r>
            <a:endParaRPr sz="1200">
              <a:latin typeface="Raleway"/>
              <a:ea typeface="Raleway"/>
              <a:cs typeface="Raleway"/>
              <a:sym typeface="Raleway"/>
            </a:endParaRPr>
          </a:p>
          <a:p>
            <a:pPr marL="0" lvl="0" indent="0" algn="just" rtl="0">
              <a:spcBef>
                <a:spcPts val="0"/>
              </a:spcBef>
              <a:spcAft>
                <a:spcPts val="0"/>
              </a:spcAft>
              <a:buClr>
                <a:schemeClr val="dk1"/>
              </a:buClr>
              <a:buSzPts val="1100"/>
              <a:buFont typeface="Arial"/>
              <a:buNone/>
            </a:pPr>
            <a:r>
              <a:rPr lang="es-419" sz="1200">
                <a:latin typeface="Raleway"/>
                <a:ea typeface="Raleway"/>
                <a:cs typeface="Raleway"/>
                <a:sym typeface="Raleway"/>
              </a:rPr>
              <a:t>30. Producto 15. Reflexiones personales.</a:t>
            </a:r>
            <a:endParaRPr sz="1200">
              <a:latin typeface="Raleway"/>
              <a:ea typeface="Raleway"/>
              <a:cs typeface="Raleway"/>
              <a:sym typeface="Raleway"/>
            </a:endParaRPr>
          </a:p>
          <a:p>
            <a:pPr marL="0" lvl="0" indent="0" algn="l" rtl="0">
              <a:spcBef>
                <a:spcPts val="0"/>
              </a:spcBef>
              <a:spcAft>
                <a:spcPts val="12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49009"/>
              <a:buFont typeface="Arial"/>
              <a:buNone/>
            </a:pPr>
            <a:r>
              <a:rPr lang="es-419" sz="2020">
                <a:latin typeface="Raleway"/>
                <a:ea typeface="Raleway"/>
                <a:cs typeface="Raleway"/>
                <a:sym typeface="Raleway"/>
              </a:rPr>
              <a:t>Producto 5. Organizador gráfico. </a:t>
            </a:r>
            <a:endParaRPr sz="2020">
              <a:latin typeface="Raleway"/>
              <a:ea typeface="Raleway"/>
              <a:cs typeface="Raleway"/>
              <a:sym typeface="Raleway"/>
            </a:endParaRPr>
          </a:p>
          <a:p>
            <a:pPr marL="0" lvl="0" indent="0" algn="ctr" rtl="0">
              <a:spcBef>
                <a:spcPts val="0"/>
              </a:spcBef>
              <a:spcAft>
                <a:spcPts val="0"/>
              </a:spcAft>
              <a:buClr>
                <a:schemeClr val="dk1"/>
              </a:buClr>
              <a:buSzPct val="49009"/>
              <a:buFont typeface="Arial"/>
              <a:buNone/>
            </a:pPr>
            <a:r>
              <a:rPr lang="es-419" sz="2020">
                <a:latin typeface="Raleway"/>
                <a:ea typeface="Raleway"/>
                <a:cs typeface="Raleway"/>
                <a:sym typeface="Raleway"/>
              </a:rPr>
              <a:t>Proceso de indagación</a:t>
            </a:r>
            <a:endParaRPr sz="2020"/>
          </a:p>
        </p:txBody>
      </p:sp>
      <p:pic>
        <p:nvPicPr>
          <p:cNvPr id="308" name="Google Shape;308;p42"/>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309" name="Google Shape;309;p42"/>
          <p:cNvPicPr preferRelativeResize="0"/>
          <p:nvPr/>
        </p:nvPicPr>
        <p:blipFill>
          <a:blip r:embed="rId4">
            <a:alphaModFix/>
          </a:blip>
          <a:stretch>
            <a:fillRect/>
          </a:stretch>
        </p:blipFill>
        <p:spPr>
          <a:xfrm>
            <a:off x="6647875" y="0"/>
            <a:ext cx="2496125" cy="831250"/>
          </a:xfrm>
          <a:prstGeom prst="rect">
            <a:avLst/>
          </a:prstGeom>
          <a:noFill/>
          <a:ln>
            <a:noFill/>
          </a:ln>
        </p:spPr>
      </p:pic>
      <p:grpSp>
        <p:nvGrpSpPr>
          <p:cNvPr id="310" name="Google Shape;310;p42"/>
          <p:cNvGrpSpPr/>
          <p:nvPr/>
        </p:nvGrpSpPr>
        <p:grpSpPr>
          <a:xfrm>
            <a:off x="308838" y="1242975"/>
            <a:ext cx="3558375" cy="924600"/>
            <a:chOff x="308838" y="1242975"/>
            <a:chExt cx="3558375" cy="924600"/>
          </a:xfrm>
        </p:grpSpPr>
        <p:cxnSp>
          <p:nvCxnSpPr>
            <p:cNvPr id="311" name="Google Shape;311;p42"/>
            <p:cNvCxnSpPr/>
            <p:nvPr/>
          </p:nvCxnSpPr>
          <p:spPr>
            <a:xfrm rot="10800000">
              <a:off x="2642013" y="1654113"/>
              <a:ext cx="1225200" cy="0"/>
            </a:xfrm>
            <a:prstGeom prst="straightConnector1">
              <a:avLst/>
            </a:prstGeom>
            <a:noFill/>
            <a:ln w="9525" cap="flat" cmpd="sng">
              <a:solidFill>
                <a:srgbClr val="249C90"/>
              </a:solidFill>
              <a:prstDash val="solid"/>
              <a:round/>
              <a:headEnd type="none" w="sm" len="sm"/>
              <a:tailEnd type="oval" w="med" len="med"/>
            </a:ln>
          </p:spPr>
        </p:cxnSp>
        <p:sp>
          <p:nvSpPr>
            <p:cNvPr id="312" name="Google Shape;312;p42"/>
            <p:cNvSpPr txBox="1"/>
            <p:nvPr/>
          </p:nvSpPr>
          <p:spPr>
            <a:xfrm>
              <a:off x="308838" y="1242975"/>
              <a:ext cx="2124000" cy="92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419" sz="1200" b="1">
                  <a:latin typeface="Roboto"/>
                  <a:ea typeface="Roboto"/>
                  <a:cs typeface="Roboto"/>
                  <a:sym typeface="Roboto"/>
                </a:rPr>
                <a:t>Generar curiosidad para generar preguntas.</a:t>
              </a:r>
              <a:endParaRPr sz="800" b="1">
                <a:latin typeface="Roboto"/>
                <a:ea typeface="Roboto"/>
                <a:cs typeface="Roboto"/>
                <a:sym typeface="Roboto"/>
              </a:endParaRPr>
            </a:p>
          </p:txBody>
        </p:sp>
      </p:grpSp>
      <p:grpSp>
        <p:nvGrpSpPr>
          <p:cNvPr id="313" name="Google Shape;313;p42"/>
          <p:cNvGrpSpPr/>
          <p:nvPr/>
        </p:nvGrpSpPr>
        <p:grpSpPr>
          <a:xfrm>
            <a:off x="308838" y="2646125"/>
            <a:ext cx="3263100" cy="924600"/>
            <a:chOff x="308838" y="2646125"/>
            <a:chExt cx="3263100" cy="924600"/>
          </a:xfrm>
        </p:grpSpPr>
        <p:cxnSp>
          <p:nvCxnSpPr>
            <p:cNvPr id="314" name="Google Shape;314;p42"/>
            <p:cNvCxnSpPr/>
            <p:nvPr/>
          </p:nvCxnSpPr>
          <p:spPr>
            <a:xfrm rot="10800000">
              <a:off x="2641938" y="3108425"/>
              <a:ext cx="930000" cy="0"/>
            </a:xfrm>
            <a:prstGeom prst="straightConnector1">
              <a:avLst/>
            </a:prstGeom>
            <a:noFill/>
            <a:ln w="9525" cap="flat" cmpd="sng">
              <a:solidFill>
                <a:srgbClr val="1F887E"/>
              </a:solidFill>
              <a:prstDash val="solid"/>
              <a:round/>
              <a:headEnd type="none" w="sm" len="sm"/>
              <a:tailEnd type="oval" w="med" len="med"/>
            </a:ln>
          </p:spPr>
        </p:cxnSp>
        <p:sp>
          <p:nvSpPr>
            <p:cNvPr id="315" name="Google Shape;315;p42"/>
            <p:cNvSpPr txBox="1"/>
            <p:nvPr/>
          </p:nvSpPr>
          <p:spPr>
            <a:xfrm>
              <a:off x="308838" y="2646125"/>
              <a:ext cx="2124000" cy="92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419" sz="1200" b="1">
                  <a:latin typeface="Roboto"/>
                  <a:ea typeface="Roboto"/>
                  <a:cs typeface="Roboto"/>
                  <a:sym typeface="Roboto"/>
                </a:rPr>
                <a:t>Plantear hipótesis o explicaciones preliminares con base en la observación.</a:t>
              </a:r>
              <a:endParaRPr sz="800" b="1">
                <a:latin typeface="Roboto"/>
                <a:ea typeface="Roboto"/>
                <a:cs typeface="Roboto"/>
                <a:sym typeface="Roboto"/>
              </a:endParaRPr>
            </a:p>
          </p:txBody>
        </p:sp>
      </p:grpSp>
      <p:grpSp>
        <p:nvGrpSpPr>
          <p:cNvPr id="316" name="Google Shape;316;p42"/>
          <p:cNvGrpSpPr/>
          <p:nvPr/>
        </p:nvGrpSpPr>
        <p:grpSpPr>
          <a:xfrm>
            <a:off x="4657738" y="3391700"/>
            <a:ext cx="4162750" cy="924600"/>
            <a:chOff x="4657738" y="3391700"/>
            <a:chExt cx="4162750" cy="924600"/>
          </a:xfrm>
        </p:grpSpPr>
        <p:cxnSp>
          <p:nvCxnSpPr>
            <p:cNvPr id="317" name="Google Shape;317;p42"/>
            <p:cNvCxnSpPr/>
            <p:nvPr/>
          </p:nvCxnSpPr>
          <p:spPr>
            <a:xfrm>
              <a:off x="4657738" y="3854000"/>
              <a:ext cx="1838700" cy="0"/>
            </a:xfrm>
            <a:prstGeom prst="straightConnector1">
              <a:avLst/>
            </a:prstGeom>
            <a:noFill/>
            <a:ln w="9525" cap="flat" cmpd="sng">
              <a:solidFill>
                <a:srgbClr val="1D7E74"/>
              </a:solidFill>
              <a:prstDash val="solid"/>
              <a:round/>
              <a:headEnd type="none" w="sm" len="sm"/>
              <a:tailEnd type="oval" w="med" len="med"/>
            </a:ln>
          </p:spPr>
        </p:cxnSp>
        <p:sp>
          <p:nvSpPr>
            <p:cNvPr id="318" name="Google Shape;318;p42"/>
            <p:cNvSpPr txBox="1"/>
            <p:nvPr/>
          </p:nvSpPr>
          <p:spPr>
            <a:xfrm>
              <a:off x="6696488" y="3391700"/>
              <a:ext cx="2124000" cy="92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sz="1200" b="1">
                  <a:latin typeface="Roboto"/>
                  <a:ea typeface="Roboto"/>
                  <a:cs typeface="Roboto"/>
                  <a:sym typeface="Roboto"/>
                </a:rPr>
                <a:t>Planificar, investigar y recopilar evidencia mediante el seguimiento de un método o proceso mental.</a:t>
              </a:r>
              <a:endParaRPr sz="800" b="1">
                <a:latin typeface="Roboto"/>
                <a:ea typeface="Roboto"/>
                <a:cs typeface="Roboto"/>
                <a:sym typeface="Roboto"/>
              </a:endParaRPr>
            </a:p>
          </p:txBody>
        </p:sp>
      </p:grpSp>
      <p:grpSp>
        <p:nvGrpSpPr>
          <p:cNvPr id="319" name="Google Shape;319;p42"/>
          <p:cNvGrpSpPr/>
          <p:nvPr/>
        </p:nvGrpSpPr>
        <p:grpSpPr>
          <a:xfrm>
            <a:off x="5209838" y="1242975"/>
            <a:ext cx="3610650" cy="924600"/>
            <a:chOff x="5209838" y="1242975"/>
            <a:chExt cx="3610650" cy="924600"/>
          </a:xfrm>
        </p:grpSpPr>
        <p:sp>
          <p:nvSpPr>
            <p:cNvPr id="320" name="Google Shape;320;p42"/>
            <p:cNvSpPr txBox="1"/>
            <p:nvPr/>
          </p:nvSpPr>
          <p:spPr>
            <a:xfrm>
              <a:off x="6696488" y="1242975"/>
              <a:ext cx="2124000" cy="92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sz="1200" b="1">
                  <a:latin typeface="Roboto"/>
                  <a:ea typeface="Roboto"/>
                  <a:cs typeface="Roboto"/>
                  <a:sym typeface="Roboto"/>
                </a:rPr>
                <a:t>Comunicar y justificar el resultado.</a:t>
              </a:r>
              <a:endParaRPr sz="800" b="1">
                <a:latin typeface="Roboto"/>
                <a:ea typeface="Roboto"/>
                <a:cs typeface="Roboto"/>
                <a:sym typeface="Roboto"/>
              </a:endParaRPr>
            </a:p>
          </p:txBody>
        </p:sp>
        <p:cxnSp>
          <p:nvCxnSpPr>
            <p:cNvPr id="321" name="Google Shape;321;p42"/>
            <p:cNvCxnSpPr/>
            <p:nvPr/>
          </p:nvCxnSpPr>
          <p:spPr>
            <a:xfrm>
              <a:off x="5209838" y="1654113"/>
              <a:ext cx="1286700" cy="0"/>
            </a:xfrm>
            <a:prstGeom prst="straightConnector1">
              <a:avLst/>
            </a:prstGeom>
            <a:noFill/>
            <a:ln w="9525" cap="flat" cmpd="sng">
              <a:solidFill>
                <a:srgbClr val="155B54"/>
              </a:solidFill>
              <a:prstDash val="solid"/>
              <a:round/>
              <a:headEnd type="none" w="sm" len="sm"/>
              <a:tailEnd type="oval" w="med" len="med"/>
            </a:ln>
          </p:spPr>
        </p:cxnSp>
      </p:grpSp>
      <p:grpSp>
        <p:nvGrpSpPr>
          <p:cNvPr id="322" name="Google Shape;322;p42"/>
          <p:cNvGrpSpPr/>
          <p:nvPr/>
        </p:nvGrpSpPr>
        <p:grpSpPr>
          <a:xfrm>
            <a:off x="5610288" y="2313350"/>
            <a:ext cx="3210200" cy="924600"/>
            <a:chOff x="5610288" y="2313350"/>
            <a:chExt cx="3210200" cy="924600"/>
          </a:xfrm>
        </p:grpSpPr>
        <p:cxnSp>
          <p:nvCxnSpPr>
            <p:cNvPr id="323" name="Google Shape;323;p42"/>
            <p:cNvCxnSpPr/>
            <p:nvPr/>
          </p:nvCxnSpPr>
          <p:spPr>
            <a:xfrm>
              <a:off x="5610288" y="2775650"/>
              <a:ext cx="886200" cy="0"/>
            </a:xfrm>
            <a:prstGeom prst="straightConnector1">
              <a:avLst/>
            </a:prstGeom>
            <a:noFill/>
            <a:ln w="9525" cap="flat" cmpd="sng">
              <a:solidFill>
                <a:srgbClr val="1B786E"/>
              </a:solidFill>
              <a:prstDash val="solid"/>
              <a:round/>
              <a:headEnd type="none" w="sm" len="sm"/>
              <a:tailEnd type="oval" w="med" len="med"/>
            </a:ln>
          </p:spPr>
        </p:cxnSp>
        <p:sp>
          <p:nvSpPr>
            <p:cNvPr id="324" name="Google Shape;324;p42"/>
            <p:cNvSpPr txBox="1"/>
            <p:nvPr/>
          </p:nvSpPr>
          <p:spPr>
            <a:xfrm>
              <a:off x="6696488" y="2313350"/>
              <a:ext cx="2124000" cy="92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419" sz="1200" b="1">
                  <a:latin typeface="Roboto"/>
                  <a:ea typeface="Roboto"/>
                  <a:cs typeface="Roboto"/>
                  <a:sym typeface="Roboto"/>
                </a:rPr>
                <a:t>Dar explicaciones a partir de las evidencias y de investigaciones anteriores.</a:t>
              </a:r>
              <a:endParaRPr sz="800" b="1">
                <a:latin typeface="Roboto"/>
                <a:ea typeface="Roboto"/>
                <a:cs typeface="Roboto"/>
                <a:sym typeface="Roboto"/>
              </a:endParaRPr>
            </a:p>
          </p:txBody>
        </p:sp>
      </p:grpSp>
      <p:grpSp>
        <p:nvGrpSpPr>
          <p:cNvPr id="325" name="Google Shape;325;p42"/>
          <p:cNvGrpSpPr/>
          <p:nvPr/>
        </p:nvGrpSpPr>
        <p:grpSpPr>
          <a:xfrm>
            <a:off x="2601236" y="654951"/>
            <a:ext cx="3922200" cy="3915924"/>
            <a:chOff x="2610905" y="610653"/>
            <a:chExt cx="3922200" cy="3922200"/>
          </a:xfrm>
        </p:grpSpPr>
        <p:sp>
          <p:nvSpPr>
            <p:cNvPr id="326" name="Google Shape;326;p42"/>
            <p:cNvSpPr/>
            <p:nvPr/>
          </p:nvSpPr>
          <p:spPr>
            <a:xfrm rot="-4980021">
              <a:off x="3204123" y="1186472"/>
              <a:ext cx="2771960" cy="2771960"/>
            </a:xfrm>
            <a:prstGeom prst="blockArc">
              <a:avLst>
                <a:gd name="adj1" fmla="val 12602522"/>
                <a:gd name="adj2" fmla="val 16867657"/>
                <a:gd name="adj3" fmla="val 20844"/>
              </a:avLst>
            </a:prstGeom>
            <a:solidFill>
              <a:srgbClr val="1F8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2"/>
            <p:cNvSpPr/>
            <p:nvPr/>
          </p:nvSpPr>
          <p:spPr>
            <a:xfrm rot="7920309">
              <a:off x="3183402" y="1183149"/>
              <a:ext cx="2777207" cy="2777207"/>
            </a:xfrm>
            <a:prstGeom prst="blockArc">
              <a:avLst>
                <a:gd name="adj1" fmla="val 12602522"/>
                <a:gd name="adj2" fmla="val 16867657"/>
                <a:gd name="adj3" fmla="val 20844"/>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2"/>
            <p:cNvSpPr/>
            <p:nvPr/>
          </p:nvSpPr>
          <p:spPr>
            <a:xfrm rot="3600063">
              <a:off x="3186335" y="1195681"/>
              <a:ext cx="2777488" cy="2777488"/>
            </a:xfrm>
            <a:prstGeom prst="blockArc">
              <a:avLst>
                <a:gd name="adj1" fmla="val 12602522"/>
                <a:gd name="adj2" fmla="val 16867657"/>
                <a:gd name="adj3" fmla="val 20844"/>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2"/>
            <p:cNvSpPr/>
            <p:nvPr/>
          </p:nvSpPr>
          <p:spPr>
            <a:xfrm rot="4024705">
              <a:off x="5326681" y="1940898"/>
              <a:ext cx="578477" cy="579147"/>
            </a:xfrm>
            <a:prstGeom prst="pie">
              <a:avLst>
                <a:gd name="adj1" fmla="val 6190354"/>
                <a:gd name="adj2" fmla="val 14996165"/>
              </a:avLst>
            </a:prstGeom>
            <a:solidFill>
              <a:srgbClr val="1B786E"/>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2"/>
            <p:cNvSpPr/>
            <p:nvPr/>
          </p:nvSpPr>
          <p:spPr>
            <a:xfrm rot="-6816027">
              <a:off x="5326729" y="1940918"/>
              <a:ext cx="578485" cy="579035"/>
            </a:xfrm>
            <a:prstGeom prst="pie">
              <a:avLst>
                <a:gd name="adj1" fmla="val 4028252"/>
                <a:gd name="adj2" fmla="val 17183677"/>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2"/>
            <p:cNvSpPr/>
            <p:nvPr/>
          </p:nvSpPr>
          <p:spPr>
            <a:xfrm rot="-9359762">
              <a:off x="3193941" y="1176205"/>
              <a:ext cx="2777287" cy="2777287"/>
            </a:xfrm>
            <a:prstGeom prst="blockArc">
              <a:avLst>
                <a:gd name="adj1" fmla="val 12602522"/>
                <a:gd name="adj2" fmla="val 16867657"/>
                <a:gd name="adj3" fmla="val 20844"/>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2"/>
            <p:cNvSpPr/>
            <p:nvPr/>
          </p:nvSpPr>
          <p:spPr>
            <a:xfrm rot="-8936366">
              <a:off x="3659126" y="3173505"/>
              <a:ext cx="578551" cy="578963"/>
            </a:xfrm>
            <a:prstGeom prst="pie">
              <a:avLst>
                <a:gd name="adj1" fmla="val 6190354"/>
                <a:gd name="adj2" fmla="val 14996165"/>
              </a:avLst>
            </a:prstGeom>
            <a:solidFill>
              <a:srgbClr val="1F887E"/>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2"/>
            <p:cNvSpPr/>
            <p:nvPr/>
          </p:nvSpPr>
          <p:spPr>
            <a:xfrm rot="1824498">
              <a:off x="3659375" y="3173497"/>
              <a:ext cx="578475" cy="578885"/>
            </a:xfrm>
            <a:prstGeom prst="pie">
              <a:avLst>
                <a:gd name="adj1" fmla="val 4028252"/>
                <a:gd name="adj2" fmla="val 17183677"/>
              </a:avLst>
            </a:prstGeom>
            <a:solidFill>
              <a:srgbClr val="1F8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2"/>
            <p:cNvSpPr/>
            <p:nvPr/>
          </p:nvSpPr>
          <p:spPr>
            <a:xfrm rot="-600092">
              <a:off x="3198852" y="1195456"/>
              <a:ext cx="2777611" cy="2777611"/>
            </a:xfrm>
            <a:prstGeom prst="blockArc">
              <a:avLst>
                <a:gd name="adj1" fmla="val 12513247"/>
                <a:gd name="adj2" fmla="val 16867657"/>
                <a:gd name="adj3" fmla="val 20844"/>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2"/>
            <p:cNvSpPr/>
            <p:nvPr/>
          </p:nvSpPr>
          <p:spPr>
            <a:xfrm rot="-176551">
              <a:off x="4312105" y="1195442"/>
              <a:ext cx="578563" cy="579162"/>
            </a:xfrm>
            <a:prstGeom prst="pie">
              <a:avLst>
                <a:gd name="adj1" fmla="val 6190354"/>
                <a:gd name="adj2" fmla="val 14996165"/>
              </a:avLst>
            </a:prstGeom>
            <a:solidFill>
              <a:srgbClr val="155B5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2"/>
            <p:cNvSpPr/>
            <p:nvPr/>
          </p:nvSpPr>
          <p:spPr>
            <a:xfrm rot="10584085">
              <a:off x="4312088" y="1195622"/>
              <a:ext cx="578340" cy="578939"/>
            </a:xfrm>
            <a:prstGeom prst="pie">
              <a:avLst>
                <a:gd name="adj1" fmla="val 4028252"/>
                <a:gd name="adj2" fmla="val 17183677"/>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2"/>
            <p:cNvSpPr/>
            <p:nvPr/>
          </p:nvSpPr>
          <p:spPr>
            <a:xfrm rot="8344778">
              <a:off x="4940929" y="3162886"/>
              <a:ext cx="578465" cy="578888"/>
            </a:xfrm>
            <a:prstGeom prst="pie">
              <a:avLst>
                <a:gd name="adj1" fmla="val 6190354"/>
                <a:gd name="adj2" fmla="val 14996165"/>
              </a:avLst>
            </a:prstGeom>
            <a:solidFill>
              <a:srgbClr val="1D7E7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2"/>
            <p:cNvSpPr/>
            <p:nvPr/>
          </p:nvSpPr>
          <p:spPr>
            <a:xfrm rot="-2495643">
              <a:off x="4941000" y="3162728"/>
              <a:ext cx="578445" cy="579093"/>
            </a:xfrm>
            <a:prstGeom prst="pie">
              <a:avLst>
                <a:gd name="adj1" fmla="val 4028252"/>
                <a:gd name="adj2" fmla="val 17183677"/>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2"/>
            <p:cNvSpPr/>
            <p:nvPr/>
          </p:nvSpPr>
          <p:spPr>
            <a:xfrm rot="-4556960">
              <a:off x="3257335" y="1939059"/>
              <a:ext cx="578302" cy="578957"/>
            </a:xfrm>
            <a:prstGeom prst="pie">
              <a:avLst>
                <a:gd name="adj1" fmla="val 6190354"/>
                <a:gd name="adj2" fmla="val 14996165"/>
              </a:avLst>
            </a:prstGeom>
            <a:solidFill>
              <a:srgbClr val="249C90"/>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2"/>
            <p:cNvSpPr/>
            <p:nvPr/>
          </p:nvSpPr>
          <p:spPr>
            <a:xfrm rot="6204541">
              <a:off x="3257468" y="1938977"/>
              <a:ext cx="578264" cy="578917"/>
            </a:xfrm>
            <a:prstGeom prst="pie">
              <a:avLst>
                <a:gd name="adj1" fmla="val 4028252"/>
                <a:gd name="adj2" fmla="val 17183677"/>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2"/>
            <p:cNvSpPr txBox="1"/>
            <p:nvPr/>
          </p:nvSpPr>
          <p:spPr>
            <a:xfrm>
              <a:off x="4341900" y="1271896"/>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1600" b="1">
                  <a:solidFill>
                    <a:srgbClr val="FFFFFF"/>
                  </a:solidFill>
                  <a:latin typeface="Roboto"/>
                  <a:ea typeface="Roboto"/>
                  <a:cs typeface="Roboto"/>
                  <a:sym typeface="Roboto"/>
                </a:rPr>
                <a:t>05</a:t>
              </a:r>
              <a:endParaRPr sz="1600" b="1">
                <a:solidFill>
                  <a:srgbClr val="FFFFFF"/>
                </a:solidFill>
                <a:latin typeface="Roboto"/>
                <a:ea typeface="Roboto"/>
                <a:cs typeface="Roboto"/>
                <a:sym typeface="Roboto"/>
              </a:endParaRPr>
            </a:p>
          </p:txBody>
        </p:sp>
        <p:sp>
          <p:nvSpPr>
            <p:cNvPr id="342" name="Google Shape;342;p42"/>
            <p:cNvSpPr txBox="1"/>
            <p:nvPr/>
          </p:nvSpPr>
          <p:spPr>
            <a:xfrm>
              <a:off x="3274219" y="2018364"/>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1600" b="1">
                  <a:solidFill>
                    <a:srgbClr val="FFFFFF"/>
                  </a:solidFill>
                  <a:latin typeface="Roboto"/>
                  <a:ea typeface="Roboto"/>
                  <a:cs typeface="Roboto"/>
                  <a:sym typeface="Roboto"/>
                </a:rPr>
                <a:t>01</a:t>
              </a:r>
              <a:endParaRPr sz="1600" b="1">
                <a:solidFill>
                  <a:srgbClr val="FFFFFF"/>
                </a:solidFill>
                <a:latin typeface="Roboto"/>
                <a:ea typeface="Roboto"/>
                <a:cs typeface="Roboto"/>
                <a:sym typeface="Roboto"/>
              </a:endParaRPr>
            </a:p>
          </p:txBody>
        </p:sp>
        <p:sp>
          <p:nvSpPr>
            <p:cNvPr id="343" name="Google Shape;343;p42"/>
            <p:cNvSpPr txBox="1"/>
            <p:nvPr/>
          </p:nvSpPr>
          <p:spPr>
            <a:xfrm>
              <a:off x="3685317" y="3247321"/>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1600" b="1">
                  <a:solidFill>
                    <a:srgbClr val="FFFFFF"/>
                  </a:solidFill>
                  <a:latin typeface="Roboto"/>
                  <a:ea typeface="Roboto"/>
                  <a:cs typeface="Roboto"/>
                  <a:sym typeface="Roboto"/>
                </a:rPr>
                <a:t>02</a:t>
              </a:r>
              <a:endParaRPr sz="1600" b="1">
                <a:solidFill>
                  <a:srgbClr val="FFFFFF"/>
                </a:solidFill>
                <a:latin typeface="Roboto"/>
                <a:ea typeface="Roboto"/>
                <a:cs typeface="Roboto"/>
                <a:sym typeface="Roboto"/>
              </a:endParaRPr>
            </a:p>
          </p:txBody>
        </p:sp>
        <p:sp>
          <p:nvSpPr>
            <p:cNvPr id="344" name="Google Shape;344;p42"/>
            <p:cNvSpPr txBox="1"/>
            <p:nvPr/>
          </p:nvSpPr>
          <p:spPr>
            <a:xfrm>
              <a:off x="4955323" y="3247321"/>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1600" b="1">
                  <a:solidFill>
                    <a:srgbClr val="FFFFFF"/>
                  </a:solidFill>
                  <a:latin typeface="Roboto"/>
                  <a:ea typeface="Roboto"/>
                  <a:cs typeface="Roboto"/>
                  <a:sym typeface="Roboto"/>
                </a:rPr>
                <a:t>03</a:t>
              </a:r>
              <a:endParaRPr sz="1600" b="1">
                <a:solidFill>
                  <a:srgbClr val="FFFFFF"/>
                </a:solidFill>
                <a:latin typeface="Roboto"/>
                <a:ea typeface="Roboto"/>
                <a:cs typeface="Roboto"/>
                <a:sym typeface="Roboto"/>
              </a:endParaRPr>
            </a:p>
          </p:txBody>
        </p:sp>
        <p:sp>
          <p:nvSpPr>
            <p:cNvPr id="345" name="Google Shape;345;p42"/>
            <p:cNvSpPr txBox="1"/>
            <p:nvPr/>
          </p:nvSpPr>
          <p:spPr>
            <a:xfrm>
              <a:off x="5364737" y="2018364"/>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1600" b="1">
                  <a:solidFill>
                    <a:srgbClr val="FFFFFF"/>
                  </a:solidFill>
                  <a:latin typeface="Roboto"/>
                  <a:ea typeface="Roboto"/>
                  <a:cs typeface="Roboto"/>
                  <a:sym typeface="Roboto"/>
                </a:rPr>
                <a:t>04</a:t>
              </a:r>
              <a:endParaRPr sz="1600" b="1">
                <a:solidFill>
                  <a:srgbClr val="FFFFFF"/>
                </a:solidFill>
                <a:latin typeface="Roboto"/>
                <a:ea typeface="Roboto"/>
                <a:cs typeface="Roboto"/>
                <a:sym typeface="Roboto"/>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43"/>
          <p:cNvPicPr preferRelativeResize="0"/>
          <p:nvPr/>
        </p:nvPicPr>
        <p:blipFill rotWithShape="1">
          <a:blip r:embed="rId3">
            <a:alphaModFix/>
          </a:blip>
          <a:srcRect l="19567" t="19852" r="23797" b="8580"/>
          <a:stretch/>
        </p:blipFill>
        <p:spPr>
          <a:xfrm>
            <a:off x="1022464" y="1151375"/>
            <a:ext cx="7353438" cy="3863700"/>
          </a:xfrm>
          <a:prstGeom prst="rect">
            <a:avLst/>
          </a:prstGeom>
          <a:noFill/>
          <a:ln>
            <a:noFill/>
          </a:ln>
        </p:spPr>
      </p:pic>
      <p:pic>
        <p:nvPicPr>
          <p:cNvPr id="351" name="Google Shape;351;p43"/>
          <p:cNvPicPr preferRelativeResize="0"/>
          <p:nvPr/>
        </p:nvPicPr>
        <p:blipFill>
          <a:blip r:embed="rId4">
            <a:alphaModFix/>
          </a:blip>
          <a:stretch>
            <a:fillRect/>
          </a:stretch>
        </p:blipFill>
        <p:spPr>
          <a:xfrm>
            <a:off x="57325" y="0"/>
            <a:ext cx="965150" cy="965150"/>
          </a:xfrm>
          <a:prstGeom prst="rect">
            <a:avLst/>
          </a:prstGeom>
          <a:noFill/>
          <a:ln>
            <a:noFill/>
          </a:ln>
        </p:spPr>
      </p:pic>
      <p:pic>
        <p:nvPicPr>
          <p:cNvPr id="352" name="Google Shape;352;p43"/>
          <p:cNvPicPr preferRelativeResize="0"/>
          <p:nvPr/>
        </p:nvPicPr>
        <p:blipFill>
          <a:blip r:embed="rId5">
            <a:alphaModFix/>
          </a:blip>
          <a:stretch>
            <a:fillRect/>
          </a:stretch>
        </p:blipFill>
        <p:spPr>
          <a:xfrm>
            <a:off x="6820775" y="0"/>
            <a:ext cx="2323226" cy="773675"/>
          </a:xfrm>
          <a:prstGeom prst="rect">
            <a:avLst/>
          </a:prstGeom>
          <a:noFill/>
          <a:ln>
            <a:noFill/>
          </a:ln>
        </p:spPr>
      </p:pic>
      <p:sp>
        <p:nvSpPr>
          <p:cNvPr id="353" name="Google Shape;353;p43"/>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1"/>
              </a:buClr>
              <a:buSzPts val="1100"/>
              <a:buFont typeface="Arial"/>
              <a:buNone/>
            </a:pPr>
            <a:r>
              <a:rPr lang="es-419" sz="1700">
                <a:solidFill>
                  <a:schemeClr val="dk2"/>
                </a:solidFill>
                <a:latin typeface="Raleway"/>
                <a:ea typeface="Raleway"/>
                <a:cs typeface="Raleway"/>
                <a:sym typeface="Raleway"/>
              </a:rPr>
              <a:t>Producto 6 A.M.E. general</a:t>
            </a:r>
            <a:endParaRPr sz="252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44"/>
          <p:cNvPicPr preferRelativeResize="0"/>
          <p:nvPr/>
        </p:nvPicPr>
        <p:blipFill rotWithShape="1">
          <a:blip r:embed="rId3">
            <a:alphaModFix/>
          </a:blip>
          <a:srcRect l="19567" t="19852" r="23797" b="8580"/>
          <a:stretch/>
        </p:blipFill>
        <p:spPr>
          <a:xfrm>
            <a:off x="1208700" y="997490"/>
            <a:ext cx="6787627" cy="4146010"/>
          </a:xfrm>
          <a:prstGeom prst="rect">
            <a:avLst/>
          </a:prstGeom>
          <a:noFill/>
          <a:ln>
            <a:noFill/>
          </a:ln>
        </p:spPr>
      </p:pic>
      <p:sp>
        <p:nvSpPr>
          <p:cNvPr id="359" name="Google Shape;359;p44"/>
          <p:cNvSpPr txBox="1">
            <a:spLocks noGrp="1"/>
          </p:cNvSpPr>
          <p:nvPr>
            <p:ph type="title" idx="4294967295"/>
          </p:nvPr>
        </p:nvSpPr>
        <p:spPr>
          <a:xfrm>
            <a:off x="311688" y="289338"/>
            <a:ext cx="8520600" cy="5727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1"/>
              </a:buClr>
              <a:buSzPts val="1100"/>
              <a:buFont typeface="Arial"/>
              <a:buNone/>
            </a:pPr>
            <a:r>
              <a:rPr lang="es-419" sz="1700">
                <a:solidFill>
                  <a:schemeClr val="dk2"/>
                </a:solidFill>
                <a:latin typeface="Raleway"/>
                <a:ea typeface="Raleway"/>
                <a:cs typeface="Raleway"/>
                <a:sym typeface="Raleway"/>
              </a:rPr>
              <a:t>Producto 6 A.M.E. general</a:t>
            </a:r>
            <a:endParaRPr sz="2520"/>
          </a:p>
        </p:txBody>
      </p:sp>
      <p:pic>
        <p:nvPicPr>
          <p:cNvPr id="360" name="Google Shape;360;p44"/>
          <p:cNvPicPr preferRelativeResize="0"/>
          <p:nvPr/>
        </p:nvPicPr>
        <p:blipFill>
          <a:blip r:embed="rId4">
            <a:alphaModFix/>
          </a:blip>
          <a:stretch>
            <a:fillRect/>
          </a:stretch>
        </p:blipFill>
        <p:spPr>
          <a:xfrm>
            <a:off x="57325" y="0"/>
            <a:ext cx="965150" cy="965150"/>
          </a:xfrm>
          <a:prstGeom prst="rect">
            <a:avLst/>
          </a:prstGeom>
          <a:noFill/>
          <a:ln>
            <a:noFill/>
          </a:ln>
        </p:spPr>
      </p:pic>
      <p:pic>
        <p:nvPicPr>
          <p:cNvPr id="361" name="Google Shape;361;p44"/>
          <p:cNvPicPr preferRelativeResize="0"/>
          <p:nvPr/>
        </p:nvPicPr>
        <p:blipFill>
          <a:blip r:embed="rId5">
            <a:alphaModFix/>
          </a:blip>
          <a:stretch>
            <a:fillRect/>
          </a:stretch>
        </p:blipFill>
        <p:spPr>
          <a:xfrm>
            <a:off x="6992850" y="0"/>
            <a:ext cx="2151150" cy="7163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45"/>
          <p:cNvPicPr preferRelativeResize="0"/>
          <p:nvPr/>
        </p:nvPicPr>
        <p:blipFill rotWithShape="1">
          <a:blip r:embed="rId3">
            <a:alphaModFix/>
          </a:blip>
          <a:srcRect l="19702" t="23713" r="23385" b="29962"/>
          <a:stretch/>
        </p:blipFill>
        <p:spPr>
          <a:xfrm>
            <a:off x="349100" y="1432725"/>
            <a:ext cx="8445800" cy="3506225"/>
          </a:xfrm>
          <a:prstGeom prst="rect">
            <a:avLst/>
          </a:prstGeom>
          <a:noFill/>
          <a:ln>
            <a:noFill/>
          </a:ln>
        </p:spPr>
      </p:pic>
      <p:sp>
        <p:nvSpPr>
          <p:cNvPr id="367" name="Google Shape;367;p45"/>
          <p:cNvSpPr txBox="1">
            <a:spLocks noGrp="1"/>
          </p:cNvSpPr>
          <p:nvPr>
            <p:ph type="title" idx="4294967295"/>
          </p:nvPr>
        </p:nvSpPr>
        <p:spPr>
          <a:xfrm>
            <a:off x="311688" y="461263"/>
            <a:ext cx="8520600" cy="5727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1"/>
              </a:buClr>
              <a:buSzPts val="1100"/>
              <a:buFont typeface="Arial"/>
              <a:buNone/>
            </a:pPr>
            <a:r>
              <a:rPr lang="es-419" sz="1700">
                <a:solidFill>
                  <a:schemeClr val="dk2"/>
                </a:solidFill>
                <a:latin typeface="Raleway"/>
                <a:ea typeface="Raleway"/>
                <a:cs typeface="Raleway"/>
                <a:sym typeface="Raleway"/>
              </a:rPr>
              <a:t>Producto 6 A.M.E. general</a:t>
            </a:r>
            <a:endParaRPr sz="2520"/>
          </a:p>
        </p:txBody>
      </p:sp>
      <p:pic>
        <p:nvPicPr>
          <p:cNvPr id="368" name="Google Shape;368;p45"/>
          <p:cNvPicPr preferRelativeResize="0"/>
          <p:nvPr/>
        </p:nvPicPr>
        <p:blipFill>
          <a:blip r:embed="rId4">
            <a:alphaModFix/>
          </a:blip>
          <a:stretch>
            <a:fillRect/>
          </a:stretch>
        </p:blipFill>
        <p:spPr>
          <a:xfrm>
            <a:off x="57325" y="0"/>
            <a:ext cx="965150" cy="965150"/>
          </a:xfrm>
          <a:prstGeom prst="rect">
            <a:avLst/>
          </a:prstGeom>
          <a:noFill/>
          <a:ln>
            <a:noFill/>
          </a:ln>
        </p:spPr>
      </p:pic>
      <p:pic>
        <p:nvPicPr>
          <p:cNvPr id="369" name="Google Shape;369;p45"/>
          <p:cNvPicPr preferRelativeResize="0"/>
          <p:nvPr/>
        </p:nvPicPr>
        <p:blipFill>
          <a:blip r:embed="rId5">
            <a:alphaModFix/>
          </a:blip>
          <a:stretch>
            <a:fillRect/>
          </a:stretch>
        </p:blipFill>
        <p:spPr>
          <a:xfrm>
            <a:off x="6863800" y="0"/>
            <a:ext cx="2280200" cy="7593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64705"/>
              <a:buFont typeface="Arial"/>
              <a:buNone/>
            </a:pPr>
            <a:r>
              <a:rPr lang="es-419" sz="1700">
                <a:solidFill>
                  <a:schemeClr val="dk2"/>
                </a:solidFill>
                <a:latin typeface="Raleway"/>
                <a:ea typeface="Raleway"/>
                <a:cs typeface="Raleway"/>
                <a:sym typeface="Raleway"/>
              </a:rPr>
              <a:t>Producto 7 E.I.P. resumen</a:t>
            </a:r>
            <a:endParaRPr/>
          </a:p>
        </p:txBody>
      </p:sp>
      <p:pic>
        <p:nvPicPr>
          <p:cNvPr id="375" name="Google Shape;375;p46"/>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376" name="Google Shape;376;p46"/>
          <p:cNvPicPr preferRelativeResize="0"/>
          <p:nvPr/>
        </p:nvPicPr>
        <p:blipFill>
          <a:blip r:embed="rId4">
            <a:alphaModFix/>
          </a:blip>
          <a:stretch>
            <a:fillRect/>
          </a:stretch>
        </p:blipFill>
        <p:spPr>
          <a:xfrm>
            <a:off x="6863800" y="0"/>
            <a:ext cx="2280200" cy="759350"/>
          </a:xfrm>
          <a:prstGeom prst="rect">
            <a:avLst/>
          </a:prstGeom>
          <a:noFill/>
          <a:ln>
            <a:noFill/>
          </a:ln>
        </p:spPr>
      </p:pic>
      <p:pic>
        <p:nvPicPr>
          <p:cNvPr id="377" name="Google Shape;377;p46"/>
          <p:cNvPicPr preferRelativeResize="0"/>
          <p:nvPr/>
        </p:nvPicPr>
        <p:blipFill>
          <a:blip r:embed="rId5">
            <a:alphaModFix/>
          </a:blip>
          <a:stretch>
            <a:fillRect/>
          </a:stretch>
        </p:blipFill>
        <p:spPr>
          <a:xfrm>
            <a:off x="1248075" y="893525"/>
            <a:ext cx="6647850" cy="407804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47"/>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383" name="Google Shape;383;p47"/>
          <p:cNvPicPr preferRelativeResize="0"/>
          <p:nvPr/>
        </p:nvPicPr>
        <p:blipFill>
          <a:blip r:embed="rId4">
            <a:alphaModFix/>
          </a:blip>
          <a:stretch>
            <a:fillRect/>
          </a:stretch>
        </p:blipFill>
        <p:spPr>
          <a:xfrm>
            <a:off x="6863800" y="0"/>
            <a:ext cx="2280200" cy="759350"/>
          </a:xfrm>
          <a:prstGeom prst="rect">
            <a:avLst/>
          </a:prstGeom>
          <a:noFill/>
          <a:ln>
            <a:noFill/>
          </a:ln>
        </p:spPr>
      </p:pic>
      <p:pic>
        <p:nvPicPr>
          <p:cNvPr id="384" name="Google Shape;384;p47"/>
          <p:cNvPicPr preferRelativeResize="0"/>
          <p:nvPr/>
        </p:nvPicPr>
        <p:blipFill>
          <a:blip r:embed="rId5">
            <a:alphaModFix/>
          </a:blip>
          <a:stretch>
            <a:fillRect/>
          </a:stretch>
        </p:blipFill>
        <p:spPr>
          <a:xfrm>
            <a:off x="1418400" y="759350"/>
            <a:ext cx="6318349" cy="427822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48"/>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390" name="Google Shape;390;p48"/>
          <p:cNvPicPr preferRelativeResize="0"/>
          <p:nvPr/>
        </p:nvPicPr>
        <p:blipFill>
          <a:blip r:embed="rId4">
            <a:alphaModFix/>
          </a:blip>
          <a:stretch>
            <a:fillRect/>
          </a:stretch>
        </p:blipFill>
        <p:spPr>
          <a:xfrm>
            <a:off x="6863800" y="0"/>
            <a:ext cx="2280200" cy="759350"/>
          </a:xfrm>
          <a:prstGeom prst="rect">
            <a:avLst/>
          </a:prstGeom>
          <a:noFill/>
          <a:ln>
            <a:noFill/>
          </a:ln>
        </p:spPr>
      </p:pic>
      <p:pic>
        <p:nvPicPr>
          <p:cNvPr id="391" name="Google Shape;391;p48"/>
          <p:cNvPicPr preferRelativeResize="0"/>
          <p:nvPr/>
        </p:nvPicPr>
        <p:blipFill>
          <a:blip r:embed="rId5">
            <a:alphaModFix/>
          </a:blip>
          <a:stretch>
            <a:fillRect/>
          </a:stretch>
        </p:blipFill>
        <p:spPr>
          <a:xfrm>
            <a:off x="1217825" y="759350"/>
            <a:ext cx="6490250" cy="427822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49"/>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397" name="Google Shape;397;p49"/>
          <p:cNvPicPr preferRelativeResize="0"/>
          <p:nvPr/>
        </p:nvPicPr>
        <p:blipFill>
          <a:blip r:embed="rId4">
            <a:alphaModFix/>
          </a:blip>
          <a:stretch>
            <a:fillRect/>
          </a:stretch>
        </p:blipFill>
        <p:spPr>
          <a:xfrm>
            <a:off x="6863800" y="0"/>
            <a:ext cx="2280200" cy="759350"/>
          </a:xfrm>
          <a:prstGeom prst="rect">
            <a:avLst/>
          </a:prstGeom>
          <a:noFill/>
          <a:ln>
            <a:noFill/>
          </a:ln>
        </p:spPr>
      </p:pic>
      <p:pic>
        <p:nvPicPr>
          <p:cNvPr id="398" name="Google Shape;398;p49"/>
          <p:cNvPicPr preferRelativeResize="0"/>
          <p:nvPr/>
        </p:nvPicPr>
        <p:blipFill>
          <a:blip r:embed="rId5">
            <a:alphaModFix/>
          </a:blip>
          <a:stretch>
            <a:fillRect/>
          </a:stretch>
        </p:blipFill>
        <p:spPr>
          <a:xfrm>
            <a:off x="1174850" y="682500"/>
            <a:ext cx="6389976" cy="427822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50"/>
          <p:cNvPicPr preferRelativeResize="0"/>
          <p:nvPr/>
        </p:nvPicPr>
        <p:blipFill>
          <a:blip r:embed="rId3">
            <a:alphaModFix/>
          </a:blip>
          <a:stretch>
            <a:fillRect/>
          </a:stretch>
        </p:blipFill>
        <p:spPr>
          <a:xfrm>
            <a:off x="1255600" y="456400"/>
            <a:ext cx="6065652" cy="4687094"/>
          </a:xfrm>
          <a:prstGeom prst="rect">
            <a:avLst/>
          </a:prstGeom>
          <a:noFill/>
          <a:ln>
            <a:noFill/>
          </a:ln>
        </p:spPr>
      </p:pic>
      <p:pic>
        <p:nvPicPr>
          <p:cNvPr id="404" name="Google Shape;404;p50"/>
          <p:cNvPicPr preferRelativeResize="0"/>
          <p:nvPr/>
        </p:nvPicPr>
        <p:blipFill>
          <a:blip r:embed="rId4">
            <a:alphaModFix/>
          </a:blip>
          <a:stretch>
            <a:fillRect/>
          </a:stretch>
        </p:blipFill>
        <p:spPr>
          <a:xfrm>
            <a:off x="57325" y="0"/>
            <a:ext cx="965150" cy="965150"/>
          </a:xfrm>
          <a:prstGeom prst="rect">
            <a:avLst/>
          </a:prstGeom>
          <a:noFill/>
          <a:ln>
            <a:noFill/>
          </a:ln>
        </p:spPr>
      </p:pic>
      <p:pic>
        <p:nvPicPr>
          <p:cNvPr id="405" name="Google Shape;405;p50"/>
          <p:cNvPicPr preferRelativeResize="0"/>
          <p:nvPr/>
        </p:nvPicPr>
        <p:blipFill>
          <a:blip r:embed="rId5">
            <a:alphaModFix/>
          </a:blip>
          <a:stretch>
            <a:fillRect/>
          </a:stretch>
        </p:blipFill>
        <p:spPr>
          <a:xfrm>
            <a:off x="6863800" y="0"/>
            <a:ext cx="2280200" cy="7593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64705"/>
              <a:buFont typeface="Arial"/>
              <a:buNone/>
            </a:pPr>
            <a:r>
              <a:rPr lang="es-419" sz="1700">
                <a:solidFill>
                  <a:schemeClr val="dk2"/>
                </a:solidFill>
                <a:latin typeface="Raleway"/>
                <a:ea typeface="Raleway"/>
                <a:cs typeface="Raleway"/>
                <a:sym typeface="Raleway"/>
              </a:rPr>
              <a:t>Producto 8. Elaboración inicial del proyecto</a:t>
            </a:r>
            <a:endParaRPr/>
          </a:p>
        </p:txBody>
      </p:sp>
      <p:pic>
        <p:nvPicPr>
          <p:cNvPr id="411" name="Google Shape;411;p51"/>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412" name="Google Shape;412;p51"/>
          <p:cNvPicPr preferRelativeResize="0"/>
          <p:nvPr/>
        </p:nvPicPr>
        <p:blipFill>
          <a:blip r:embed="rId4">
            <a:alphaModFix/>
          </a:blip>
          <a:stretch>
            <a:fillRect/>
          </a:stretch>
        </p:blipFill>
        <p:spPr>
          <a:xfrm>
            <a:off x="6863800" y="0"/>
            <a:ext cx="2280200" cy="759350"/>
          </a:xfrm>
          <a:prstGeom prst="rect">
            <a:avLst/>
          </a:prstGeom>
          <a:noFill/>
          <a:ln>
            <a:noFill/>
          </a:ln>
        </p:spPr>
      </p:pic>
      <p:graphicFrame>
        <p:nvGraphicFramePr>
          <p:cNvPr id="413" name="Google Shape;413;p51"/>
          <p:cNvGraphicFramePr/>
          <p:nvPr/>
        </p:nvGraphicFramePr>
        <p:xfrm>
          <a:off x="219713" y="1930250"/>
          <a:ext cx="3000000" cy="3000000"/>
        </p:xfrm>
        <a:graphic>
          <a:graphicData uri="http://schemas.openxmlformats.org/drawingml/2006/table">
            <a:tbl>
              <a:tblPr>
                <a:noFill/>
                <a:tableStyleId>{D2403C78-1A60-4354-8A3A-EE9BD6E87284}</a:tableStyleId>
              </a:tblPr>
              <a:tblGrid>
                <a:gridCol w="4276725">
                  <a:extLst>
                    <a:ext uri="{9D8B030D-6E8A-4147-A177-3AD203B41FA5}">
                      <a16:colId xmlns:a16="http://schemas.microsoft.com/office/drawing/2014/main" val="20000"/>
                    </a:ext>
                  </a:extLst>
                </a:gridCol>
                <a:gridCol w="4427850">
                  <a:extLst>
                    <a:ext uri="{9D8B030D-6E8A-4147-A177-3AD203B41FA5}">
                      <a16:colId xmlns:a16="http://schemas.microsoft.com/office/drawing/2014/main" val="20001"/>
                    </a:ext>
                  </a:extLst>
                </a:gridCol>
              </a:tblGrid>
              <a:tr h="522900">
                <a:tc>
                  <a:txBody>
                    <a:bodyPr/>
                    <a:lstStyle/>
                    <a:p>
                      <a:pPr marL="457200" lvl="0" indent="-298450" algn="ctr" rtl="0">
                        <a:lnSpc>
                          <a:spcPct val="115000"/>
                        </a:lnSpc>
                        <a:spcBef>
                          <a:spcPts val="0"/>
                        </a:spcBef>
                        <a:spcAft>
                          <a:spcPts val="0"/>
                        </a:spcAft>
                        <a:buClr>
                          <a:srgbClr val="1C4587"/>
                        </a:buClr>
                        <a:buSzPts val="1100"/>
                        <a:buFont typeface="Century Gothic"/>
                        <a:buAutoNum type="arabicPeriod"/>
                      </a:pPr>
                      <a:r>
                        <a:rPr lang="es-419" sz="1100">
                          <a:solidFill>
                            <a:srgbClr val="1C4587"/>
                          </a:solidFill>
                          <a:latin typeface="Century Gothic"/>
                          <a:ea typeface="Century Gothic"/>
                          <a:cs typeface="Century Gothic"/>
                          <a:sym typeface="Century Gothic"/>
                        </a:rPr>
                        <a:t>¿Cuántas horas se trabajarán de manera  </a:t>
                      </a:r>
                      <a:endParaRPr sz="1100">
                        <a:solidFill>
                          <a:srgbClr val="1C4587"/>
                        </a:solidFill>
                        <a:latin typeface="Century Gothic"/>
                        <a:ea typeface="Century Gothic"/>
                        <a:cs typeface="Century Gothic"/>
                        <a:sym typeface="Century Gothic"/>
                      </a:endParaRPr>
                    </a:p>
                    <a:p>
                      <a:pPr marL="457200" lvl="0" indent="0" algn="ctr" rtl="0">
                        <a:lnSpc>
                          <a:spcPct val="115000"/>
                        </a:lnSpc>
                        <a:spcBef>
                          <a:spcPts val="0"/>
                        </a:spcBef>
                        <a:spcAft>
                          <a:spcPts val="0"/>
                        </a:spcAft>
                        <a:buNone/>
                      </a:pPr>
                      <a:r>
                        <a:rPr lang="es-419" sz="1100">
                          <a:solidFill>
                            <a:srgbClr val="1C4587"/>
                          </a:solidFill>
                          <a:latin typeface="Century Gothic"/>
                          <a:ea typeface="Century Gothic"/>
                          <a:cs typeface="Century Gothic"/>
                          <a:sym typeface="Century Gothic"/>
                        </a:rPr>
                        <a:t>disciplinaria ?</a:t>
                      </a:r>
                      <a:endParaRPr sz="1100">
                        <a:solidFill>
                          <a:srgbClr val="1C4587"/>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419" sz="1100" b="1">
                          <a:solidFill>
                            <a:srgbClr val="1C4587"/>
                          </a:solidFill>
                          <a:latin typeface="Century Gothic"/>
                          <a:ea typeface="Century Gothic"/>
                          <a:cs typeface="Century Gothic"/>
                          <a:sym typeface="Century Gothic"/>
                        </a:rPr>
                        <a:t>2</a:t>
                      </a:r>
                      <a:r>
                        <a:rPr lang="es-419" sz="1100">
                          <a:solidFill>
                            <a:srgbClr val="1C4587"/>
                          </a:solidFill>
                          <a:latin typeface="Century Gothic"/>
                          <a:ea typeface="Century Gothic"/>
                          <a:cs typeface="Century Gothic"/>
                          <a:sym typeface="Century Gothic"/>
                        </a:rPr>
                        <a:t>.  ¿Cuántas horas se trabajarán de manera interdisciplinaria?</a:t>
                      </a:r>
                      <a:endParaRPr sz="1100">
                        <a:solidFill>
                          <a:srgbClr val="1C4587"/>
                        </a:solidFill>
                        <a:latin typeface="Century Gothic"/>
                        <a:ea typeface="Century Gothic"/>
                        <a:cs typeface="Century Gothic"/>
                        <a:sym typeface="Century Gothic"/>
                      </a:endParaRPr>
                    </a:p>
                    <a:p>
                      <a:pPr marL="0" lvl="0" indent="0" algn="ctr" rtl="0">
                        <a:lnSpc>
                          <a:spcPct val="115000"/>
                        </a:lnSpc>
                        <a:spcBef>
                          <a:spcPts val="0"/>
                        </a:spcBef>
                        <a:spcAft>
                          <a:spcPts val="0"/>
                        </a:spcAft>
                        <a:buNone/>
                      </a:pPr>
                      <a:endParaRPr sz="1100">
                        <a:solidFill>
                          <a:srgbClr val="1C4587"/>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extLst>
                  <a:ext uri="{0D108BD9-81ED-4DB2-BD59-A6C34878D82A}">
                    <a16:rowId xmlns:a16="http://schemas.microsoft.com/office/drawing/2014/main" val="10000"/>
                  </a:ext>
                </a:extLst>
              </a:tr>
              <a:tr h="1738675">
                <a:tc>
                  <a:txBody>
                    <a:bodyPr/>
                    <a:lstStyle/>
                    <a:p>
                      <a:pPr marL="0" lvl="0" indent="0" algn="l" rtl="0">
                        <a:lnSpc>
                          <a:spcPct val="115000"/>
                        </a:lnSpc>
                        <a:spcBef>
                          <a:spcPts val="0"/>
                        </a:spcBef>
                        <a:spcAft>
                          <a:spcPts val="0"/>
                        </a:spcAft>
                        <a:buNone/>
                      </a:pPr>
                      <a:endParaRPr sz="1100">
                        <a:solidFill>
                          <a:srgbClr val="1C4587"/>
                        </a:solidFill>
                        <a:latin typeface="Raleway"/>
                        <a:ea typeface="Raleway"/>
                        <a:cs typeface="Raleway"/>
                        <a:sym typeface="Raleway"/>
                      </a:endParaRPr>
                    </a:p>
                    <a:p>
                      <a:pPr marL="0" lvl="0" indent="0" algn="ctr" rtl="0">
                        <a:spcBef>
                          <a:spcPts val="0"/>
                        </a:spcBef>
                        <a:spcAft>
                          <a:spcPts val="0"/>
                        </a:spcAft>
                        <a:buNone/>
                      </a:pPr>
                      <a:r>
                        <a:rPr lang="es-419" sz="1000">
                          <a:latin typeface="Raleway"/>
                          <a:ea typeface="Raleway"/>
                          <a:cs typeface="Raleway"/>
                          <a:sym typeface="Raleway"/>
                        </a:rPr>
                        <a:t>50 minutos a la semana  (Psicología)</a:t>
                      </a:r>
                      <a:endParaRPr sz="1000">
                        <a:latin typeface="Raleway"/>
                        <a:ea typeface="Raleway"/>
                        <a:cs typeface="Raleway"/>
                        <a:sym typeface="Raleway"/>
                      </a:endParaRPr>
                    </a:p>
                    <a:p>
                      <a:pPr marL="0" lvl="0" indent="0" algn="ctr" rtl="0">
                        <a:spcBef>
                          <a:spcPts val="0"/>
                        </a:spcBef>
                        <a:spcAft>
                          <a:spcPts val="0"/>
                        </a:spcAft>
                        <a:buNone/>
                      </a:pPr>
                      <a:r>
                        <a:rPr lang="es-419" sz="1000">
                          <a:latin typeface="Raleway"/>
                          <a:ea typeface="Raleway"/>
                          <a:cs typeface="Raleway"/>
                          <a:sym typeface="Raleway"/>
                        </a:rPr>
                        <a:t>50 minutos a la semana (Historia del Arte)</a:t>
                      </a:r>
                      <a:endParaRPr sz="1000">
                        <a:latin typeface="Raleway"/>
                        <a:ea typeface="Raleway"/>
                        <a:cs typeface="Raleway"/>
                        <a:sym typeface="Raleway"/>
                      </a:endParaRPr>
                    </a:p>
                    <a:p>
                      <a:pPr marL="0" lvl="0" indent="0" algn="ctr" rtl="0">
                        <a:spcBef>
                          <a:spcPts val="0"/>
                        </a:spcBef>
                        <a:spcAft>
                          <a:spcPts val="0"/>
                        </a:spcAft>
                        <a:buNone/>
                      </a:pPr>
                      <a:r>
                        <a:rPr lang="es-419" sz="1000">
                          <a:latin typeface="Raleway"/>
                          <a:ea typeface="Raleway"/>
                          <a:cs typeface="Raleway"/>
                          <a:sym typeface="Raleway"/>
                        </a:rPr>
                        <a:t>50 minutos a la semana (Matemáticas VI)</a:t>
                      </a:r>
                      <a:endParaRPr sz="1000">
                        <a:latin typeface="Raleway"/>
                        <a:ea typeface="Raleway"/>
                        <a:cs typeface="Raleway"/>
                        <a:sym typeface="Raleway"/>
                      </a:endParaRPr>
                    </a:p>
                    <a:p>
                      <a:pPr marL="0" lvl="0" indent="0" algn="ctr" rtl="0">
                        <a:spcBef>
                          <a:spcPts val="0"/>
                        </a:spcBef>
                        <a:spcAft>
                          <a:spcPts val="0"/>
                        </a:spcAft>
                        <a:buNone/>
                      </a:pPr>
                      <a:r>
                        <a:rPr lang="es-419" sz="1000">
                          <a:latin typeface="Raleway"/>
                          <a:ea typeface="Raleway"/>
                          <a:cs typeface="Raleway"/>
                          <a:sym typeface="Raleway"/>
                        </a:rPr>
                        <a:t>50 minutos a la semana (Estética)</a:t>
                      </a:r>
                      <a:endParaRPr sz="1100">
                        <a:solidFill>
                          <a:srgbClr val="1C4587"/>
                        </a:solidFill>
                        <a:latin typeface="Raleway"/>
                        <a:ea typeface="Raleway"/>
                        <a:cs typeface="Raleway"/>
                        <a:sym typeface="Raleway"/>
                      </a:endParaRPr>
                    </a:p>
                    <a:p>
                      <a:pPr marL="0" lvl="0" indent="0" algn="l" rtl="0">
                        <a:lnSpc>
                          <a:spcPct val="115000"/>
                        </a:lnSpc>
                        <a:spcBef>
                          <a:spcPts val="0"/>
                        </a:spcBef>
                        <a:spcAft>
                          <a:spcPts val="0"/>
                        </a:spcAft>
                        <a:buNone/>
                      </a:pPr>
                      <a:endParaRPr sz="1100">
                        <a:solidFill>
                          <a:srgbClr val="1C4587"/>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100">
                        <a:solidFill>
                          <a:srgbClr val="1C4587"/>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100">
                        <a:solidFill>
                          <a:srgbClr val="1C4587"/>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100">
                        <a:solidFill>
                          <a:srgbClr val="1C4587"/>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lvl="0" indent="0" algn="ctr" rtl="0">
                        <a:spcBef>
                          <a:spcPts val="0"/>
                        </a:spcBef>
                        <a:spcAft>
                          <a:spcPts val="0"/>
                        </a:spcAft>
                        <a:buNone/>
                      </a:pPr>
                      <a:r>
                        <a:rPr lang="es-419" sz="1000">
                          <a:latin typeface="Raleway"/>
                          <a:ea typeface="Raleway"/>
                          <a:cs typeface="Raleway"/>
                          <a:sym typeface="Raleway"/>
                        </a:rPr>
                        <a:t>50 minutos a la semana (Sesión de exposición - Meet)</a:t>
                      </a:r>
                      <a:endParaRPr sz="1000">
                        <a:latin typeface="Raleway"/>
                        <a:ea typeface="Raleway"/>
                        <a:cs typeface="Raleway"/>
                        <a:sym typeface="Raleway"/>
                      </a:endParaRPr>
                    </a:p>
                    <a:p>
                      <a:pPr marL="0" lvl="0" indent="0" algn="l" rtl="0">
                        <a:lnSpc>
                          <a:spcPct val="115000"/>
                        </a:lnSpc>
                        <a:spcBef>
                          <a:spcPts val="0"/>
                        </a:spcBef>
                        <a:spcAft>
                          <a:spcPts val="0"/>
                        </a:spcAft>
                        <a:buNone/>
                      </a:pPr>
                      <a:endParaRPr sz="1100">
                        <a:solidFill>
                          <a:srgbClr val="1C4587"/>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100">
                        <a:solidFill>
                          <a:srgbClr val="1C4587"/>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14" name="Google Shape;414;p51"/>
          <p:cNvSpPr txBox="1"/>
          <p:nvPr/>
        </p:nvSpPr>
        <p:spPr>
          <a:xfrm>
            <a:off x="311700" y="1094350"/>
            <a:ext cx="4260300" cy="759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419" sz="1100" b="1">
                <a:solidFill>
                  <a:srgbClr val="1C4587"/>
                </a:solidFill>
                <a:latin typeface="Century Gothic"/>
                <a:ea typeface="Century Gothic"/>
                <a:cs typeface="Century Gothic"/>
                <a:sym typeface="Century Gothic"/>
              </a:rPr>
              <a:t>VI. Tiempos que se dedicarán al proyecto cada semana.</a:t>
            </a:r>
            <a:r>
              <a:rPr lang="es-419" sz="1100">
                <a:solidFill>
                  <a:srgbClr val="1C4587"/>
                </a:solidFill>
                <a:latin typeface="Century Gothic"/>
                <a:ea typeface="Century Gothic"/>
                <a:cs typeface="Century Gothic"/>
                <a:sym typeface="Century Gothic"/>
              </a:rPr>
              <a:t> </a:t>
            </a:r>
            <a:endParaRPr sz="1100">
              <a:solidFill>
                <a:srgbClr val="1C4587"/>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graphicFrame>
        <p:nvGraphicFramePr>
          <p:cNvPr id="76" name="Google Shape;76;p16"/>
          <p:cNvGraphicFramePr/>
          <p:nvPr/>
        </p:nvGraphicFramePr>
        <p:xfrm>
          <a:off x="952500" y="1666288"/>
          <a:ext cx="7239000" cy="2011530"/>
        </p:xfrm>
        <a:graphic>
          <a:graphicData uri="http://schemas.openxmlformats.org/drawingml/2006/table">
            <a:tbl>
              <a:tblPr>
                <a:noFill/>
                <a:tableStyleId>{EC4B749F-F6B2-4D2C-ADB0-C08E12EB92A1}</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s-419" sz="1600" b="1">
                          <a:solidFill>
                            <a:srgbClr val="FFFFFF"/>
                          </a:solidFill>
                          <a:latin typeface="Raleway"/>
                          <a:ea typeface="Raleway"/>
                          <a:cs typeface="Raleway"/>
                          <a:sym typeface="Raleway"/>
                        </a:rPr>
                        <a:t>Asignatura</a:t>
                      </a:r>
                      <a:endParaRPr sz="1600" b="1">
                        <a:solidFill>
                          <a:srgbClr val="FFFFFF"/>
                        </a:solidFill>
                        <a:latin typeface="Raleway"/>
                        <a:ea typeface="Raleway"/>
                        <a:cs typeface="Raleway"/>
                        <a:sym typeface="Raleway"/>
                      </a:endParaRPr>
                    </a:p>
                  </a:txBody>
                  <a:tcPr marL="91425" marR="91425" marT="91425" marB="91425">
                    <a:solidFill>
                      <a:srgbClr val="0B5394"/>
                    </a:solidFill>
                  </a:tcPr>
                </a:tc>
                <a:tc>
                  <a:txBody>
                    <a:bodyPr/>
                    <a:lstStyle/>
                    <a:p>
                      <a:pPr marL="0" lvl="0" indent="0" algn="ctr" rtl="0">
                        <a:spcBef>
                          <a:spcPts val="0"/>
                        </a:spcBef>
                        <a:spcAft>
                          <a:spcPts val="0"/>
                        </a:spcAft>
                        <a:buNone/>
                      </a:pPr>
                      <a:r>
                        <a:rPr lang="es-419" sz="1600" b="1">
                          <a:solidFill>
                            <a:srgbClr val="FFFFFF"/>
                          </a:solidFill>
                          <a:latin typeface="Raleway"/>
                          <a:ea typeface="Raleway"/>
                          <a:cs typeface="Raleway"/>
                          <a:sym typeface="Raleway"/>
                        </a:rPr>
                        <a:t>Nombre del profesor</a:t>
                      </a:r>
                      <a:endParaRPr sz="1600" b="1">
                        <a:solidFill>
                          <a:srgbClr val="FFFFFF"/>
                        </a:solidFill>
                        <a:latin typeface="Raleway"/>
                        <a:ea typeface="Raleway"/>
                        <a:cs typeface="Raleway"/>
                        <a:sym typeface="Raleway"/>
                      </a:endParaRPr>
                    </a:p>
                  </a:txBody>
                  <a:tcPr marL="91425" marR="91425" marT="91425" marB="91425">
                    <a:solidFill>
                      <a:srgbClr val="0B5394"/>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s-419">
                          <a:latin typeface="Raleway"/>
                          <a:ea typeface="Raleway"/>
                          <a:cs typeface="Raleway"/>
                          <a:sym typeface="Raleway"/>
                        </a:rPr>
                        <a:t>Historia del arte</a:t>
                      </a:r>
                      <a:endParaRPr>
                        <a:latin typeface="Raleway"/>
                        <a:ea typeface="Raleway"/>
                        <a:cs typeface="Raleway"/>
                        <a:sym typeface="Raleway"/>
                      </a:endParaRPr>
                    </a:p>
                  </a:txBody>
                  <a:tcPr marL="91425" marR="91425" marT="91425" marB="91425"/>
                </a:tc>
                <a:tc>
                  <a:txBody>
                    <a:bodyPr/>
                    <a:lstStyle/>
                    <a:p>
                      <a:pPr marL="137795" lvl="0" indent="0" algn="l" rtl="0">
                        <a:spcBef>
                          <a:spcPts val="0"/>
                        </a:spcBef>
                        <a:spcAft>
                          <a:spcPts val="0"/>
                        </a:spcAft>
                        <a:buClr>
                          <a:schemeClr val="dk1"/>
                        </a:buClr>
                        <a:buSzPts val="1100"/>
                        <a:buFont typeface="Arial"/>
                        <a:buNone/>
                      </a:pPr>
                      <a:r>
                        <a:rPr lang="es-419">
                          <a:solidFill>
                            <a:schemeClr val="dk1"/>
                          </a:solidFill>
                          <a:latin typeface="Raleway"/>
                          <a:ea typeface="Raleway"/>
                          <a:cs typeface="Raleway"/>
                          <a:sym typeface="Raleway"/>
                        </a:rPr>
                        <a:t>Martha Alicia Díaz Leal Rojas</a:t>
                      </a:r>
                      <a:endParaRPr>
                        <a:latin typeface="Raleway"/>
                        <a:ea typeface="Raleway"/>
                        <a:cs typeface="Raleway"/>
                        <a:sym typeface="Raleway"/>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s-419">
                          <a:latin typeface="Raleway"/>
                          <a:ea typeface="Raleway"/>
                          <a:cs typeface="Raleway"/>
                          <a:sym typeface="Raleway"/>
                        </a:rPr>
                        <a:t>Psicología</a:t>
                      </a:r>
                      <a:endParaRPr>
                        <a:latin typeface="Raleway"/>
                        <a:ea typeface="Raleway"/>
                        <a:cs typeface="Raleway"/>
                        <a:sym typeface="Raleway"/>
                      </a:endParaRPr>
                    </a:p>
                  </a:txBody>
                  <a:tcPr marL="91425" marR="91425" marT="91425" marB="91425"/>
                </a:tc>
                <a:tc>
                  <a:txBody>
                    <a:bodyPr/>
                    <a:lstStyle/>
                    <a:p>
                      <a:pPr marL="137795" lvl="0" indent="0" algn="l" rtl="0">
                        <a:spcBef>
                          <a:spcPts val="0"/>
                        </a:spcBef>
                        <a:spcAft>
                          <a:spcPts val="0"/>
                        </a:spcAft>
                        <a:buClr>
                          <a:schemeClr val="dk1"/>
                        </a:buClr>
                        <a:buSzPts val="1100"/>
                        <a:buFont typeface="Arial"/>
                        <a:buNone/>
                      </a:pPr>
                      <a:r>
                        <a:rPr lang="es-419">
                          <a:solidFill>
                            <a:schemeClr val="dk1"/>
                          </a:solidFill>
                          <a:latin typeface="Raleway"/>
                          <a:ea typeface="Raleway"/>
                          <a:cs typeface="Raleway"/>
                          <a:sym typeface="Raleway"/>
                        </a:rPr>
                        <a:t>Emilio Egremy Gerónimo</a:t>
                      </a:r>
                      <a:endParaRPr>
                        <a:latin typeface="Raleway"/>
                        <a:ea typeface="Raleway"/>
                        <a:cs typeface="Raleway"/>
                        <a:sym typeface="Raleway"/>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s-419">
                          <a:latin typeface="Raleway"/>
                          <a:ea typeface="Raleway"/>
                          <a:cs typeface="Raleway"/>
                          <a:sym typeface="Raleway"/>
                        </a:rPr>
                        <a:t>Estética</a:t>
                      </a:r>
                      <a:endParaRPr>
                        <a:latin typeface="Raleway"/>
                        <a:ea typeface="Raleway"/>
                        <a:cs typeface="Raleway"/>
                        <a:sym typeface="Raleway"/>
                      </a:endParaRPr>
                    </a:p>
                  </a:txBody>
                  <a:tcPr marL="91425" marR="91425" marT="91425" marB="91425"/>
                </a:tc>
                <a:tc>
                  <a:txBody>
                    <a:bodyPr/>
                    <a:lstStyle/>
                    <a:p>
                      <a:pPr marL="137795" lvl="0" indent="0" algn="l" rtl="0">
                        <a:spcBef>
                          <a:spcPts val="0"/>
                        </a:spcBef>
                        <a:spcAft>
                          <a:spcPts val="0"/>
                        </a:spcAft>
                        <a:buClr>
                          <a:schemeClr val="dk1"/>
                        </a:buClr>
                        <a:buSzPts val="1100"/>
                        <a:buFont typeface="Arial"/>
                        <a:buNone/>
                      </a:pPr>
                      <a:r>
                        <a:rPr lang="es-419">
                          <a:solidFill>
                            <a:schemeClr val="dk1"/>
                          </a:solidFill>
                          <a:latin typeface="Raleway"/>
                          <a:ea typeface="Raleway"/>
                          <a:cs typeface="Raleway"/>
                          <a:sym typeface="Raleway"/>
                        </a:rPr>
                        <a:t> Luis Fernando Serna Covarrubias</a:t>
                      </a:r>
                      <a:endParaRPr>
                        <a:latin typeface="Raleway"/>
                        <a:ea typeface="Raleway"/>
                        <a:cs typeface="Raleway"/>
                        <a:sym typeface="Raleway"/>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s-419">
                          <a:latin typeface="Raleway"/>
                          <a:ea typeface="Raleway"/>
                          <a:cs typeface="Raleway"/>
                          <a:sym typeface="Raleway"/>
                        </a:rPr>
                        <a:t>Matemáticas VI</a:t>
                      </a:r>
                      <a:endParaRPr>
                        <a:latin typeface="Raleway"/>
                        <a:ea typeface="Raleway"/>
                        <a:cs typeface="Raleway"/>
                        <a:sym typeface="Raleway"/>
                      </a:endParaRPr>
                    </a:p>
                  </a:txBody>
                  <a:tcPr marL="91425" marR="91425" marT="91425" marB="91425"/>
                </a:tc>
                <a:tc>
                  <a:txBody>
                    <a:bodyPr/>
                    <a:lstStyle/>
                    <a:p>
                      <a:pPr marL="137795" lvl="0" indent="0" algn="l" rtl="0">
                        <a:spcBef>
                          <a:spcPts val="0"/>
                        </a:spcBef>
                        <a:spcAft>
                          <a:spcPts val="0"/>
                        </a:spcAft>
                        <a:buClr>
                          <a:schemeClr val="dk1"/>
                        </a:buClr>
                        <a:buSzPts val="1100"/>
                        <a:buFont typeface="Arial"/>
                        <a:buNone/>
                      </a:pPr>
                      <a:r>
                        <a:rPr lang="es-419">
                          <a:solidFill>
                            <a:schemeClr val="dk1"/>
                          </a:solidFill>
                          <a:latin typeface="Raleway"/>
                          <a:ea typeface="Raleway"/>
                          <a:cs typeface="Raleway"/>
                          <a:sym typeface="Raleway"/>
                        </a:rPr>
                        <a:t>Olivares Solano Mario Andrei </a:t>
                      </a:r>
                      <a:endParaRPr>
                        <a:solidFill>
                          <a:schemeClr val="dk1"/>
                        </a:solidFill>
                        <a:latin typeface="Raleway"/>
                        <a:ea typeface="Raleway"/>
                        <a:cs typeface="Raleway"/>
                        <a:sym typeface="Raleway"/>
                      </a:endParaRPr>
                    </a:p>
                  </a:txBody>
                  <a:tcPr marL="91425" marR="91425" marT="91425" marB="91425"/>
                </a:tc>
                <a:extLst>
                  <a:ext uri="{0D108BD9-81ED-4DB2-BD59-A6C34878D82A}">
                    <a16:rowId xmlns:a16="http://schemas.microsoft.com/office/drawing/2014/main" val="10004"/>
                  </a:ext>
                </a:extLst>
              </a:tr>
            </a:tbl>
          </a:graphicData>
        </a:graphic>
      </p:graphicFrame>
      <p:pic>
        <p:nvPicPr>
          <p:cNvPr id="77" name="Google Shape;77;p16"/>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78" name="Google Shape;78;p16"/>
          <p:cNvPicPr preferRelativeResize="0"/>
          <p:nvPr/>
        </p:nvPicPr>
        <p:blipFill>
          <a:blip r:embed="rId4">
            <a:alphaModFix/>
          </a:blip>
          <a:stretch>
            <a:fillRect/>
          </a:stretch>
        </p:blipFill>
        <p:spPr>
          <a:xfrm>
            <a:off x="6151600" y="-8"/>
            <a:ext cx="2992399" cy="9964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2"/>
          <p:cNvSpPr txBox="1"/>
          <p:nvPr/>
        </p:nvSpPr>
        <p:spPr>
          <a:xfrm>
            <a:off x="283300" y="1167338"/>
            <a:ext cx="44160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419" sz="1100" b="1">
                <a:solidFill>
                  <a:srgbClr val="1C4587"/>
                </a:solidFill>
                <a:latin typeface="Century Gothic"/>
                <a:ea typeface="Century Gothic"/>
                <a:cs typeface="Century Gothic"/>
                <a:sym typeface="Century Gothic"/>
              </a:rPr>
              <a:t>VII. Presentación del proyecto</a:t>
            </a:r>
            <a:r>
              <a:rPr lang="es-419" sz="1100" b="1">
                <a:solidFill>
                  <a:schemeClr val="dk1"/>
                </a:solidFill>
                <a:latin typeface="Century Gothic"/>
                <a:ea typeface="Century Gothic"/>
                <a:cs typeface="Century Gothic"/>
                <a:sym typeface="Century Gothic"/>
              </a:rPr>
              <a:t> </a:t>
            </a:r>
            <a:r>
              <a:rPr lang="es-419" sz="1100" b="1">
                <a:solidFill>
                  <a:srgbClr val="0EB1A9"/>
                </a:solidFill>
                <a:latin typeface="Century Gothic"/>
                <a:ea typeface="Century Gothic"/>
                <a:cs typeface="Century Gothic"/>
                <a:sym typeface="Century Gothic"/>
              </a:rPr>
              <a:t>(producto).</a:t>
            </a:r>
            <a:endParaRPr/>
          </a:p>
        </p:txBody>
      </p:sp>
      <p:graphicFrame>
        <p:nvGraphicFramePr>
          <p:cNvPr id="420" name="Google Shape;420;p52"/>
          <p:cNvGraphicFramePr/>
          <p:nvPr/>
        </p:nvGraphicFramePr>
        <p:xfrm>
          <a:off x="283300" y="1723525"/>
          <a:ext cx="3000000" cy="3000000"/>
        </p:xfrm>
        <a:graphic>
          <a:graphicData uri="http://schemas.openxmlformats.org/drawingml/2006/table">
            <a:tbl>
              <a:tblPr>
                <a:noFill/>
                <a:tableStyleId>{D2403C78-1A60-4354-8A3A-EE9BD6E87284}</a:tableStyleId>
              </a:tblPr>
              <a:tblGrid>
                <a:gridCol w="8210275">
                  <a:extLst>
                    <a:ext uri="{9D8B030D-6E8A-4147-A177-3AD203B41FA5}">
                      <a16:colId xmlns:a16="http://schemas.microsoft.com/office/drawing/2014/main" val="20000"/>
                    </a:ext>
                  </a:extLst>
                </a:gridCol>
              </a:tblGrid>
              <a:tr h="452975">
                <a:tc>
                  <a:txBody>
                    <a:bodyPr/>
                    <a:lstStyle/>
                    <a:p>
                      <a:pPr marL="457200" lvl="0" indent="-298450" algn="ctr" rtl="0">
                        <a:lnSpc>
                          <a:spcPct val="115000"/>
                        </a:lnSpc>
                        <a:spcBef>
                          <a:spcPts val="0"/>
                        </a:spcBef>
                        <a:spcAft>
                          <a:spcPts val="0"/>
                        </a:spcAft>
                        <a:buClr>
                          <a:srgbClr val="1C4587"/>
                        </a:buClr>
                        <a:buSzPts val="1100"/>
                        <a:buFont typeface="Century Gothic"/>
                        <a:buAutoNum type="arabicPeriod"/>
                      </a:pPr>
                      <a:r>
                        <a:rPr lang="es-419" sz="1100">
                          <a:solidFill>
                            <a:srgbClr val="1C4587"/>
                          </a:solidFill>
                          <a:latin typeface="Century Gothic"/>
                          <a:ea typeface="Century Gothic"/>
                          <a:cs typeface="Century Gothic"/>
                          <a:sym typeface="Century Gothic"/>
                        </a:rPr>
                        <a:t>¿Qué se presentará?   </a:t>
                      </a:r>
                      <a:r>
                        <a:rPr lang="es-419" sz="1100" b="1">
                          <a:solidFill>
                            <a:srgbClr val="1C4587"/>
                          </a:solidFill>
                          <a:latin typeface="Century Gothic"/>
                          <a:ea typeface="Century Gothic"/>
                          <a:cs typeface="Century Gothic"/>
                          <a:sym typeface="Century Gothic"/>
                        </a:rPr>
                        <a:t>2</a:t>
                      </a:r>
                      <a:r>
                        <a:rPr lang="es-419" sz="1100">
                          <a:solidFill>
                            <a:srgbClr val="1C4587"/>
                          </a:solidFill>
                          <a:latin typeface="Century Gothic"/>
                          <a:ea typeface="Century Gothic"/>
                          <a:cs typeface="Century Gothic"/>
                          <a:sym typeface="Century Gothic"/>
                        </a:rPr>
                        <a:t>. ¿Cuándo?   </a:t>
                      </a:r>
                      <a:r>
                        <a:rPr lang="es-419" sz="1100" b="1">
                          <a:solidFill>
                            <a:srgbClr val="1C4587"/>
                          </a:solidFill>
                          <a:latin typeface="Century Gothic"/>
                          <a:ea typeface="Century Gothic"/>
                          <a:cs typeface="Century Gothic"/>
                          <a:sym typeface="Century Gothic"/>
                        </a:rPr>
                        <a:t>3.</a:t>
                      </a:r>
                      <a:r>
                        <a:rPr lang="es-419" sz="1100">
                          <a:solidFill>
                            <a:srgbClr val="1C4587"/>
                          </a:solidFill>
                          <a:latin typeface="Century Gothic"/>
                          <a:ea typeface="Century Gothic"/>
                          <a:cs typeface="Century Gothic"/>
                          <a:sym typeface="Century Gothic"/>
                        </a:rPr>
                        <a:t> ¿Cómo?  4. ¿Dónde?   </a:t>
                      </a:r>
                      <a:r>
                        <a:rPr lang="es-419" sz="1100" b="1">
                          <a:solidFill>
                            <a:srgbClr val="1C4587"/>
                          </a:solidFill>
                          <a:latin typeface="Century Gothic"/>
                          <a:ea typeface="Century Gothic"/>
                          <a:cs typeface="Century Gothic"/>
                          <a:sym typeface="Century Gothic"/>
                        </a:rPr>
                        <a:t>4</a:t>
                      </a:r>
                      <a:r>
                        <a:rPr lang="es-419" sz="1100">
                          <a:solidFill>
                            <a:srgbClr val="1C4587"/>
                          </a:solidFill>
                          <a:latin typeface="Century Gothic"/>
                          <a:ea typeface="Century Gothic"/>
                          <a:cs typeface="Century Gothic"/>
                          <a:sym typeface="Century Gothic"/>
                        </a:rPr>
                        <a:t>. ¿Con qué?</a:t>
                      </a:r>
                      <a:endParaRPr sz="1100">
                        <a:solidFill>
                          <a:srgbClr val="1C4587"/>
                        </a:solidFill>
                        <a:latin typeface="Century Gothic"/>
                        <a:ea typeface="Century Gothic"/>
                        <a:cs typeface="Century Gothic"/>
                        <a:sym typeface="Century Gothic"/>
                      </a:endParaRPr>
                    </a:p>
                    <a:p>
                      <a:pPr marL="457200" lvl="0" indent="0" algn="ctr" rtl="0">
                        <a:lnSpc>
                          <a:spcPct val="115000"/>
                        </a:lnSpc>
                        <a:spcBef>
                          <a:spcPts val="0"/>
                        </a:spcBef>
                        <a:spcAft>
                          <a:spcPts val="0"/>
                        </a:spcAft>
                        <a:buNone/>
                      </a:pPr>
                      <a:r>
                        <a:rPr lang="es-419" sz="1100" b="1">
                          <a:solidFill>
                            <a:srgbClr val="1C4587"/>
                          </a:solidFill>
                          <a:latin typeface="Century Gothic"/>
                          <a:ea typeface="Century Gothic"/>
                          <a:cs typeface="Century Gothic"/>
                          <a:sym typeface="Century Gothic"/>
                        </a:rPr>
                        <a:t>5</a:t>
                      </a:r>
                      <a:r>
                        <a:rPr lang="es-419" sz="1100">
                          <a:solidFill>
                            <a:srgbClr val="1C4587"/>
                          </a:solidFill>
                          <a:latin typeface="Century Gothic"/>
                          <a:ea typeface="Century Gothic"/>
                          <a:cs typeface="Century Gothic"/>
                          <a:sym typeface="Century Gothic"/>
                        </a:rPr>
                        <a:t>. ¿A quién, por qué y para qué?  </a:t>
                      </a:r>
                      <a:endParaRPr sz="1100">
                        <a:solidFill>
                          <a:srgbClr val="1C4587"/>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extLst>
                  <a:ext uri="{0D108BD9-81ED-4DB2-BD59-A6C34878D82A}">
                    <a16:rowId xmlns:a16="http://schemas.microsoft.com/office/drawing/2014/main" val="10000"/>
                  </a:ext>
                </a:extLst>
              </a:tr>
              <a:tr h="2607675">
                <a:tc>
                  <a:txBody>
                    <a:bodyPr/>
                    <a:lstStyle/>
                    <a:p>
                      <a:pPr marL="0" lvl="0" indent="0" algn="l" rtl="0">
                        <a:lnSpc>
                          <a:spcPct val="115000"/>
                        </a:lnSpc>
                        <a:spcBef>
                          <a:spcPts val="0"/>
                        </a:spcBef>
                        <a:spcAft>
                          <a:spcPts val="0"/>
                        </a:spcAft>
                        <a:buNone/>
                      </a:pPr>
                      <a:endParaRPr sz="1100">
                        <a:solidFill>
                          <a:srgbClr val="1C4587"/>
                        </a:solidFill>
                        <a:latin typeface="Century Gothic"/>
                        <a:ea typeface="Century Gothic"/>
                        <a:cs typeface="Century Gothic"/>
                        <a:sym typeface="Century Gothic"/>
                      </a:endParaRPr>
                    </a:p>
                    <a:p>
                      <a:pPr marL="228600" lvl="0" indent="-228600" algn="l" rtl="0">
                        <a:spcBef>
                          <a:spcPts val="1200"/>
                        </a:spcBef>
                        <a:spcAft>
                          <a:spcPts val="0"/>
                        </a:spcAft>
                        <a:buNone/>
                      </a:pPr>
                      <a:r>
                        <a:rPr lang="es-419" sz="1200">
                          <a:solidFill>
                            <a:srgbClr val="1F497D"/>
                          </a:solidFill>
                          <a:latin typeface="Raleway"/>
                          <a:ea typeface="Raleway"/>
                          <a:cs typeface="Raleway"/>
                          <a:sym typeface="Raleway"/>
                        </a:rPr>
                        <a:t>1. </a:t>
                      </a:r>
                      <a:r>
                        <a:rPr lang="es-419" sz="1200">
                          <a:latin typeface="Raleway"/>
                          <a:ea typeface="Raleway"/>
                          <a:cs typeface="Raleway"/>
                          <a:sym typeface="Raleway"/>
                        </a:rPr>
                        <a:t>Se presentará una Galería de Arte, en donde los alumnos del área 4 expongan sus obras artísticas.</a:t>
                      </a:r>
                      <a:endParaRPr sz="1200">
                        <a:latin typeface="Raleway"/>
                        <a:ea typeface="Raleway"/>
                        <a:cs typeface="Raleway"/>
                        <a:sym typeface="Raleway"/>
                      </a:endParaRPr>
                    </a:p>
                    <a:p>
                      <a:pPr marL="228600" lvl="0" indent="-228600" algn="l" rtl="0">
                        <a:spcBef>
                          <a:spcPts val="1200"/>
                        </a:spcBef>
                        <a:spcAft>
                          <a:spcPts val="0"/>
                        </a:spcAft>
                        <a:buNone/>
                      </a:pPr>
                      <a:r>
                        <a:rPr lang="es-419" sz="1200">
                          <a:solidFill>
                            <a:srgbClr val="1F497D"/>
                          </a:solidFill>
                          <a:latin typeface="Raleway"/>
                          <a:ea typeface="Raleway"/>
                          <a:cs typeface="Raleway"/>
                          <a:sym typeface="Raleway"/>
                        </a:rPr>
                        <a:t>2.  	</a:t>
                      </a:r>
                      <a:r>
                        <a:rPr lang="es-419" sz="1200">
                          <a:latin typeface="Raleway"/>
                          <a:ea typeface="Raleway"/>
                          <a:cs typeface="Raleway"/>
                          <a:sym typeface="Raleway"/>
                        </a:rPr>
                        <a:t>En la última semana de clases.</a:t>
                      </a:r>
                      <a:endParaRPr sz="1200">
                        <a:latin typeface="Raleway"/>
                        <a:ea typeface="Raleway"/>
                        <a:cs typeface="Raleway"/>
                        <a:sym typeface="Raleway"/>
                      </a:endParaRPr>
                    </a:p>
                    <a:p>
                      <a:pPr marL="228600" lvl="0" indent="-228600" algn="l" rtl="0">
                        <a:spcBef>
                          <a:spcPts val="1200"/>
                        </a:spcBef>
                        <a:spcAft>
                          <a:spcPts val="0"/>
                        </a:spcAft>
                        <a:buNone/>
                      </a:pPr>
                      <a:r>
                        <a:rPr lang="es-419" sz="1200">
                          <a:solidFill>
                            <a:srgbClr val="1F497D"/>
                          </a:solidFill>
                          <a:latin typeface="Raleway"/>
                          <a:ea typeface="Raleway"/>
                          <a:cs typeface="Raleway"/>
                          <a:sym typeface="Raleway"/>
                        </a:rPr>
                        <a:t>3.  	</a:t>
                      </a:r>
                      <a:r>
                        <a:rPr lang="es-419" sz="1200">
                          <a:latin typeface="Raleway"/>
                          <a:ea typeface="Raleway"/>
                          <a:cs typeface="Raleway"/>
                          <a:sym typeface="Raleway"/>
                        </a:rPr>
                        <a:t>Se montará la exposición en un área definida en la institución escolar.</a:t>
                      </a:r>
                      <a:endParaRPr sz="1200">
                        <a:latin typeface="Raleway"/>
                        <a:ea typeface="Raleway"/>
                        <a:cs typeface="Raleway"/>
                        <a:sym typeface="Raleway"/>
                      </a:endParaRPr>
                    </a:p>
                    <a:p>
                      <a:pPr marL="228600" lvl="0" indent="-228600" algn="l" rtl="0">
                        <a:spcBef>
                          <a:spcPts val="1200"/>
                        </a:spcBef>
                        <a:spcAft>
                          <a:spcPts val="0"/>
                        </a:spcAft>
                        <a:buNone/>
                      </a:pPr>
                      <a:r>
                        <a:rPr lang="es-419" sz="1200">
                          <a:solidFill>
                            <a:srgbClr val="1F497D"/>
                          </a:solidFill>
                          <a:latin typeface="Raleway"/>
                          <a:ea typeface="Raleway"/>
                          <a:cs typeface="Raleway"/>
                          <a:sym typeface="Raleway"/>
                        </a:rPr>
                        <a:t>4.  	</a:t>
                      </a:r>
                      <a:r>
                        <a:rPr lang="es-419" sz="1200">
                          <a:latin typeface="Raleway"/>
                          <a:ea typeface="Raleway"/>
                          <a:cs typeface="Raleway"/>
                          <a:sym typeface="Raleway"/>
                        </a:rPr>
                        <a:t>Dentro del Instituto de Integración Cultural.</a:t>
                      </a:r>
                      <a:endParaRPr sz="1200">
                        <a:latin typeface="Raleway"/>
                        <a:ea typeface="Raleway"/>
                        <a:cs typeface="Raleway"/>
                        <a:sym typeface="Raleway"/>
                      </a:endParaRPr>
                    </a:p>
                    <a:p>
                      <a:pPr marL="228600" lvl="0" indent="-228600" algn="l" rtl="0">
                        <a:spcBef>
                          <a:spcPts val="1200"/>
                        </a:spcBef>
                        <a:spcAft>
                          <a:spcPts val="0"/>
                        </a:spcAft>
                        <a:buNone/>
                      </a:pPr>
                      <a:r>
                        <a:rPr lang="es-419" sz="1200">
                          <a:solidFill>
                            <a:srgbClr val="1F497D"/>
                          </a:solidFill>
                          <a:latin typeface="Raleway"/>
                          <a:ea typeface="Raleway"/>
                          <a:cs typeface="Raleway"/>
                          <a:sym typeface="Raleway"/>
                        </a:rPr>
                        <a:t>5.  	</a:t>
                      </a:r>
                      <a:r>
                        <a:rPr lang="es-419" sz="1200">
                          <a:latin typeface="Raleway"/>
                          <a:ea typeface="Raleway"/>
                          <a:cs typeface="Raleway"/>
                          <a:sym typeface="Raleway"/>
                        </a:rPr>
                        <a:t>Con los materiales diversos utilizados por los alumnos, para montar la exposición.</a:t>
                      </a:r>
                      <a:endParaRPr sz="1200">
                        <a:latin typeface="Raleway"/>
                        <a:ea typeface="Raleway"/>
                        <a:cs typeface="Raleway"/>
                        <a:sym typeface="Raleway"/>
                      </a:endParaRPr>
                    </a:p>
                    <a:p>
                      <a:pPr marL="228600" lvl="0" indent="-228600" algn="l" rtl="0">
                        <a:spcBef>
                          <a:spcPts val="1200"/>
                        </a:spcBef>
                        <a:spcAft>
                          <a:spcPts val="1200"/>
                        </a:spcAft>
                        <a:buNone/>
                      </a:pPr>
                      <a:r>
                        <a:rPr lang="es-419" sz="1200">
                          <a:solidFill>
                            <a:srgbClr val="1F497D"/>
                          </a:solidFill>
                          <a:latin typeface="Raleway"/>
                          <a:ea typeface="Raleway"/>
                          <a:cs typeface="Raleway"/>
                          <a:sym typeface="Raleway"/>
                        </a:rPr>
                        <a:t>6.  	</a:t>
                      </a:r>
                      <a:r>
                        <a:rPr lang="es-419" sz="1200">
                          <a:latin typeface="Raleway"/>
                          <a:ea typeface="Raleway"/>
                          <a:cs typeface="Raleway"/>
                          <a:sym typeface="Raleway"/>
                        </a:rPr>
                        <a:t>Estará dirigido a la comunidad escolar y padres de familia, para que muestren el trabajo interdisciplinario en el área.</a:t>
                      </a:r>
                      <a:endParaRPr sz="1100">
                        <a:solidFill>
                          <a:srgbClr val="1C4587"/>
                        </a:solidFill>
                        <a:latin typeface="Raleway"/>
                        <a:ea typeface="Raleway"/>
                        <a:cs typeface="Raleway"/>
                        <a:sym typeface="Raleway"/>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21" name="Google Shape;421;p52"/>
          <p:cNvPicPr preferRelativeResize="0"/>
          <p:nvPr/>
        </p:nvPicPr>
        <p:blipFill>
          <a:blip r:embed="rId3">
            <a:alphaModFix/>
          </a:blip>
          <a:stretch>
            <a:fillRect/>
          </a:stretch>
        </p:blipFill>
        <p:spPr>
          <a:xfrm>
            <a:off x="6863800" y="0"/>
            <a:ext cx="2280200" cy="759350"/>
          </a:xfrm>
          <a:prstGeom prst="rect">
            <a:avLst/>
          </a:prstGeom>
          <a:noFill/>
          <a:ln>
            <a:noFill/>
          </a:ln>
        </p:spPr>
      </p:pic>
      <p:pic>
        <p:nvPicPr>
          <p:cNvPr id="422" name="Google Shape;422;p52"/>
          <p:cNvPicPr preferRelativeResize="0"/>
          <p:nvPr/>
        </p:nvPicPr>
        <p:blipFill>
          <a:blip r:embed="rId4">
            <a:alphaModFix/>
          </a:blip>
          <a:stretch>
            <a:fillRect/>
          </a:stretch>
        </p:blipFill>
        <p:spPr>
          <a:xfrm>
            <a:off x="57325" y="0"/>
            <a:ext cx="965150" cy="9651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3"/>
          <p:cNvSpPr txBox="1"/>
          <p:nvPr/>
        </p:nvSpPr>
        <p:spPr>
          <a:xfrm>
            <a:off x="219725" y="1160525"/>
            <a:ext cx="30000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419" sz="1100" b="1">
                <a:solidFill>
                  <a:srgbClr val="1C4587"/>
                </a:solidFill>
                <a:latin typeface="Century Gothic"/>
                <a:ea typeface="Century Gothic"/>
                <a:cs typeface="Century Gothic"/>
                <a:sym typeface="Century Gothic"/>
              </a:rPr>
              <a:t>VIII. Evaluación del Proyecto.</a:t>
            </a:r>
            <a:endParaRPr/>
          </a:p>
        </p:txBody>
      </p:sp>
      <p:pic>
        <p:nvPicPr>
          <p:cNvPr id="428" name="Google Shape;428;p53"/>
          <p:cNvPicPr preferRelativeResize="0"/>
          <p:nvPr/>
        </p:nvPicPr>
        <p:blipFill>
          <a:blip r:embed="rId3">
            <a:alphaModFix/>
          </a:blip>
          <a:stretch>
            <a:fillRect/>
          </a:stretch>
        </p:blipFill>
        <p:spPr>
          <a:xfrm>
            <a:off x="6863800" y="0"/>
            <a:ext cx="2280200" cy="759350"/>
          </a:xfrm>
          <a:prstGeom prst="rect">
            <a:avLst/>
          </a:prstGeom>
          <a:noFill/>
          <a:ln>
            <a:noFill/>
          </a:ln>
        </p:spPr>
      </p:pic>
      <p:graphicFrame>
        <p:nvGraphicFramePr>
          <p:cNvPr id="429" name="Google Shape;429;p53"/>
          <p:cNvGraphicFramePr/>
          <p:nvPr/>
        </p:nvGraphicFramePr>
        <p:xfrm>
          <a:off x="219713" y="1751850"/>
          <a:ext cx="3000000" cy="3000000"/>
        </p:xfrm>
        <a:graphic>
          <a:graphicData uri="http://schemas.openxmlformats.org/drawingml/2006/table">
            <a:tbl>
              <a:tblPr>
                <a:noFill/>
                <a:tableStyleId>{D2403C78-1A60-4354-8A3A-EE9BD6E87284}</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218175">
                  <a:extLst>
                    <a:ext uri="{9D8B030D-6E8A-4147-A177-3AD203B41FA5}">
                      <a16:colId xmlns:a16="http://schemas.microsoft.com/office/drawing/2014/main" val="20002"/>
                    </a:ext>
                  </a:extLst>
                </a:gridCol>
              </a:tblGrid>
              <a:tr h="533400">
                <a:tc>
                  <a:txBody>
                    <a:bodyPr/>
                    <a:lstStyle/>
                    <a:p>
                      <a:pPr marL="0" lvl="0" indent="0" algn="ctr" rtl="0">
                        <a:lnSpc>
                          <a:spcPct val="115000"/>
                        </a:lnSpc>
                        <a:spcBef>
                          <a:spcPts val="0"/>
                        </a:spcBef>
                        <a:spcAft>
                          <a:spcPts val="0"/>
                        </a:spcAft>
                        <a:buNone/>
                      </a:pPr>
                      <a:r>
                        <a:rPr lang="es-419" sz="1100">
                          <a:solidFill>
                            <a:srgbClr val="366091"/>
                          </a:solidFill>
                          <a:latin typeface="Century Gothic"/>
                          <a:ea typeface="Century Gothic"/>
                          <a:cs typeface="Century Gothic"/>
                          <a:sym typeface="Century Gothic"/>
                        </a:rPr>
                        <a:t> 1. Aspectos  que se evalúan.</a:t>
                      </a:r>
                      <a:endParaRPr sz="1100">
                        <a:solidFill>
                          <a:srgbClr val="1C4587"/>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419" sz="1100">
                          <a:solidFill>
                            <a:srgbClr val="366091"/>
                          </a:solidFill>
                          <a:latin typeface="Century Gothic"/>
                          <a:ea typeface="Century Gothic"/>
                          <a:cs typeface="Century Gothic"/>
                          <a:sym typeface="Century Gothic"/>
                        </a:rPr>
                        <a:t>2. Criterios que se utilizan, para evaluar cada aspecto.</a:t>
                      </a:r>
                      <a:endParaRPr sz="1100">
                        <a:solidFill>
                          <a:srgbClr val="1C4587"/>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419" sz="1100">
                          <a:solidFill>
                            <a:srgbClr val="1C4587"/>
                          </a:solidFill>
                          <a:latin typeface="Century Gothic"/>
                          <a:ea typeface="Century Gothic"/>
                          <a:cs typeface="Century Gothic"/>
                          <a:sym typeface="Century Gothic"/>
                        </a:rPr>
                        <a:t>3. Herramientas e instrumentos de evaluación que se utilizarán.</a:t>
                      </a:r>
                      <a:endParaRPr sz="1100">
                        <a:solidFill>
                          <a:srgbClr val="1C4587"/>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extLst>
                  <a:ext uri="{0D108BD9-81ED-4DB2-BD59-A6C34878D82A}">
                    <a16:rowId xmlns:a16="http://schemas.microsoft.com/office/drawing/2014/main" val="10000"/>
                  </a:ext>
                </a:extLst>
              </a:tr>
              <a:tr h="1943100">
                <a:tc>
                  <a:txBody>
                    <a:bodyPr/>
                    <a:lstStyle/>
                    <a:p>
                      <a:pPr marL="0" lvl="0" indent="0" algn="l" rtl="0">
                        <a:spcBef>
                          <a:spcPts val="0"/>
                        </a:spcBef>
                        <a:spcAft>
                          <a:spcPts val="0"/>
                        </a:spcAft>
                        <a:buNone/>
                      </a:pPr>
                      <a:r>
                        <a:rPr lang="es-419" sz="1000">
                          <a:latin typeface="Raleway"/>
                          <a:ea typeface="Raleway"/>
                          <a:cs typeface="Raleway"/>
                          <a:sym typeface="Raleway"/>
                        </a:rPr>
                        <a:t>Planeación (Exposición del proyecto)</a:t>
                      </a:r>
                      <a:endParaRPr sz="1000">
                        <a:latin typeface="Raleway"/>
                        <a:ea typeface="Raleway"/>
                        <a:cs typeface="Raleway"/>
                        <a:sym typeface="Raleway"/>
                      </a:endParaRPr>
                    </a:p>
                    <a:p>
                      <a:pPr marL="0" lvl="0" indent="0" algn="l" rtl="0">
                        <a:spcBef>
                          <a:spcPts val="0"/>
                        </a:spcBef>
                        <a:spcAft>
                          <a:spcPts val="0"/>
                        </a:spcAft>
                        <a:buNone/>
                      </a:pPr>
                      <a:r>
                        <a:rPr lang="es-419" sz="1000">
                          <a:latin typeface="Raleway"/>
                          <a:ea typeface="Raleway"/>
                          <a:cs typeface="Raleway"/>
                          <a:sym typeface="Raleway"/>
                        </a:rPr>
                        <a:t>Desarrollo (video)</a:t>
                      </a:r>
                      <a:endParaRPr sz="1000">
                        <a:latin typeface="Raleway"/>
                        <a:ea typeface="Raleway"/>
                        <a:cs typeface="Raleway"/>
                        <a:sym typeface="Raleway"/>
                      </a:endParaRPr>
                    </a:p>
                    <a:p>
                      <a:pPr marL="0" lvl="0" indent="0" algn="l" rtl="0">
                        <a:spcBef>
                          <a:spcPts val="0"/>
                        </a:spcBef>
                        <a:spcAft>
                          <a:spcPts val="0"/>
                        </a:spcAft>
                        <a:buNone/>
                      </a:pPr>
                      <a:r>
                        <a:rPr lang="es-419" sz="1000">
                          <a:latin typeface="Raleway"/>
                          <a:ea typeface="Raleway"/>
                          <a:cs typeface="Raleway"/>
                          <a:sym typeface="Raleway"/>
                        </a:rPr>
                        <a:t>Trabajo final (exhibición presencial)</a:t>
                      </a:r>
                      <a:endParaRPr sz="1100">
                        <a:solidFill>
                          <a:srgbClr val="1C4587"/>
                        </a:solidFill>
                        <a:latin typeface="Raleway"/>
                        <a:ea typeface="Raleway"/>
                        <a:cs typeface="Raleway"/>
                        <a:sym typeface="Raleway"/>
                      </a:endParaRPr>
                    </a:p>
                    <a:p>
                      <a:pPr marL="0" lvl="0" indent="0" algn="l" rtl="0">
                        <a:lnSpc>
                          <a:spcPct val="115000"/>
                        </a:lnSpc>
                        <a:spcBef>
                          <a:spcPts val="0"/>
                        </a:spcBef>
                        <a:spcAft>
                          <a:spcPts val="0"/>
                        </a:spcAft>
                        <a:buNone/>
                      </a:pPr>
                      <a:endParaRPr sz="1100">
                        <a:solidFill>
                          <a:srgbClr val="1C4587"/>
                        </a:solidFill>
                        <a:latin typeface="Raleway"/>
                        <a:ea typeface="Raleway"/>
                        <a:cs typeface="Raleway"/>
                        <a:sym typeface="Raleway"/>
                      </a:endParaRPr>
                    </a:p>
                    <a:p>
                      <a:pPr marL="0" lvl="0" indent="0" algn="l" rtl="0">
                        <a:lnSpc>
                          <a:spcPct val="115000"/>
                        </a:lnSpc>
                        <a:spcBef>
                          <a:spcPts val="0"/>
                        </a:spcBef>
                        <a:spcAft>
                          <a:spcPts val="0"/>
                        </a:spcAft>
                        <a:buNone/>
                      </a:pPr>
                      <a:endParaRPr sz="1100">
                        <a:solidFill>
                          <a:srgbClr val="1C4587"/>
                        </a:solidFill>
                        <a:latin typeface="Raleway"/>
                        <a:ea typeface="Raleway"/>
                        <a:cs typeface="Raleway"/>
                        <a:sym typeface="Raleway"/>
                      </a:endParaRPr>
                    </a:p>
                    <a:p>
                      <a:pPr marL="0" lvl="0" indent="0" algn="l" rtl="0">
                        <a:lnSpc>
                          <a:spcPct val="115000"/>
                        </a:lnSpc>
                        <a:spcBef>
                          <a:spcPts val="0"/>
                        </a:spcBef>
                        <a:spcAft>
                          <a:spcPts val="0"/>
                        </a:spcAft>
                        <a:buNone/>
                      </a:pPr>
                      <a:endParaRPr sz="1100">
                        <a:solidFill>
                          <a:srgbClr val="1C4587"/>
                        </a:solidFill>
                        <a:latin typeface="Raleway"/>
                        <a:ea typeface="Raleway"/>
                        <a:cs typeface="Raleway"/>
                        <a:sym typeface="Raleway"/>
                      </a:endParaRPr>
                    </a:p>
                    <a:p>
                      <a:pPr marL="0" lvl="0" indent="0" algn="l" rtl="0">
                        <a:lnSpc>
                          <a:spcPct val="115000"/>
                        </a:lnSpc>
                        <a:spcBef>
                          <a:spcPts val="0"/>
                        </a:spcBef>
                        <a:spcAft>
                          <a:spcPts val="0"/>
                        </a:spcAft>
                        <a:buNone/>
                      </a:pPr>
                      <a:endParaRPr sz="1100">
                        <a:solidFill>
                          <a:srgbClr val="1C4587"/>
                        </a:solidFill>
                        <a:latin typeface="Raleway"/>
                        <a:ea typeface="Raleway"/>
                        <a:cs typeface="Raleway"/>
                        <a:sym typeface="Raleway"/>
                      </a:endParaRPr>
                    </a:p>
                    <a:p>
                      <a:pPr marL="0" lvl="0" indent="0" algn="l" rtl="0">
                        <a:lnSpc>
                          <a:spcPct val="115000"/>
                        </a:lnSpc>
                        <a:spcBef>
                          <a:spcPts val="0"/>
                        </a:spcBef>
                        <a:spcAft>
                          <a:spcPts val="0"/>
                        </a:spcAft>
                        <a:buNone/>
                      </a:pPr>
                      <a:endParaRPr sz="1100">
                        <a:solidFill>
                          <a:srgbClr val="1C4587"/>
                        </a:solidFill>
                        <a:latin typeface="Raleway"/>
                        <a:ea typeface="Raleway"/>
                        <a:cs typeface="Raleway"/>
                        <a:sym typeface="Raleway"/>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tcPr>
                </a:tc>
                <a:tc>
                  <a:txBody>
                    <a:bodyPr/>
                    <a:lstStyle/>
                    <a:p>
                      <a:pPr marL="0" lvl="0" indent="0" algn="l" rtl="0">
                        <a:spcBef>
                          <a:spcPts val="0"/>
                        </a:spcBef>
                        <a:spcAft>
                          <a:spcPts val="0"/>
                        </a:spcAft>
                        <a:buNone/>
                      </a:pPr>
                      <a:r>
                        <a:rPr lang="es-419" sz="1000">
                          <a:latin typeface="Raleway"/>
                          <a:ea typeface="Raleway"/>
                          <a:cs typeface="Raleway"/>
                          <a:sym typeface="Raleway"/>
                        </a:rPr>
                        <a:t>Planeación (Exposición del proyecto)</a:t>
                      </a:r>
                      <a:endParaRPr sz="1000">
                        <a:latin typeface="Raleway"/>
                        <a:ea typeface="Raleway"/>
                        <a:cs typeface="Raleway"/>
                        <a:sym typeface="Raleway"/>
                      </a:endParaRPr>
                    </a:p>
                    <a:p>
                      <a:pPr marL="457200" lvl="0" indent="-292100" algn="l" rtl="0">
                        <a:spcBef>
                          <a:spcPts val="0"/>
                        </a:spcBef>
                        <a:spcAft>
                          <a:spcPts val="0"/>
                        </a:spcAft>
                        <a:buSzPts val="1000"/>
                        <a:buFont typeface="Raleway"/>
                        <a:buChar char="●"/>
                      </a:pPr>
                      <a:r>
                        <a:rPr lang="es-419" sz="1000">
                          <a:latin typeface="Raleway"/>
                          <a:ea typeface="Raleway"/>
                          <a:cs typeface="Raleway"/>
                          <a:sym typeface="Raleway"/>
                        </a:rPr>
                        <a:t>Investigación de la información</a:t>
                      </a:r>
                      <a:endParaRPr sz="1000">
                        <a:latin typeface="Raleway"/>
                        <a:ea typeface="Raleway"/>
                        <a:cs typeface="Raleway"/>
                        <a:sym typeface="Raleway"/>
                      </a:endParaRPr>
                    </a:p>
                    <a:p>
                      <a:pPr marL="457200" lvl="0" indent="-292100" algn="l" rtl="0">
                        <a:spcBef>
                          <a:spcPts val="0"/>
                        </a:spcBef>
                        <a:spcAft>
                          <a:spcPts val="0"/>
                        </a:spcAft>
                        <a:buSzPts val="1000"/>
                        <a:buFont typeface="Raleway"/>
                        <a:buChar char="●"/>
                      </a:pPr>
                      <a:r>
                        <a:rPr lang="es-419" sz="1000">
                          <a:latin typeface="Raleway"/>
                          <a:ea typeface="Raleway"/>
                          <a:cs typeface="Raleway"/>
                          <a:sym typeface="Raleway"/>
                        </a:rPr>
                        <a:t>Planteamiento (¿Cómo se realizará?)</a:t>
                      </a:r>
                      <a:endParaRPr sz="1000">
                        <a:latin typeface="Raleway"/>
                        <a:ea typeface="Raleway"/>
                        <a:cs typeface="Raleway"/>
                        <a:sym typeface="Raleway"/>
                      </a:endParaRPr>
                    </a:p>
                    <a:p>
                      <a:pPr marL="457200" lvl="0" indent="-292100" algn="l" rtl="0">
                        <a:spcBef>
                          <a:spcPts val="0"/>
                        </a:spcBef>
                        <a:spcAft>
                          <a:spcPts val="0"/>
                        </a:spcAft>
                        <a:buSzPts val="1000"/>
                        <a:buFont typeface="Raleway"/>
                        <a:buChar char="●"/>
                      </a:pPr>
                      <a:r>
                        <a:rPr lang="es-419" sz="1000">
                          <a:latin typeface="Raleway"/>
                          <a:ea typeface="Raleway"/>
                          <a:cs typeface="Raleway"/>
                          <a:sym typeface="Raleway"/>
                        </a:rPr>
                        <a:t>Desarrollo del borrador (Materialización de la idea)</a:t>
                      </a:r>
                      <a:endParaRPr sz="1000">
                        <a:latin typeface="Raleway"/>
                        <a:ea typeface="Raleway"/>
                        <a:cs typeface="Raleway"/>
                        <a:sym typeface="Raleway"/>
                      </a:endParaRPr>
                    </a:p>
                    <a:p>
                      <a:pPr marL="457200" lvl="0" indent="0" algn="l" rtl="0">
                        <a:spcBef>
                          <a:spcPts val="0"/>
                        </a:spcBef>
                        <a:spcAft>
                          <a:spcPts val="0"/>
                        </a:spcAft>
                        <a:buNone/>
                      </a:pPr>
                      <a:endParaRPr sz="1000">
                        <a:latin typeface="Raleway"/>
                        <a:ea typeface="Raleway"/>
                        <a:cs typeface="Raleway"/>
                        <a:sym typeface="Raleway"/>
                      </a:endParaRPr>
                    </a:p>
                    <a:p>
                      <a:pPr marL="0" lvl="0" indent="0" algn="l" rtl="0">
                        <a:spcBef>
                          <a:spcPts val="0"/>
                        </a:spcBef>
                        <a:spcAft>
                          <a:spcPts val="0"/>
                        </a:spcAft>
                        <a:buNone/>
                      </a:pPr>
                      <a:r>
                        <a:rPr lang="es-419" sz="1000">
                          <a:latin typeface="Raleway"/>
                          <a:ea typeface="Raleway"/>
                          <a:cs typeface="Raleway"/>
                          <a:sym typeface="Raleway"/>
                        </a:rPr>
                        <a:t>Desarrollo (video)</a:t>
                      </a:r>
                      <a:endParaRPr sz="1000">
                        <a:latin typeface="Raleway"/>
                        <a:ea typeface="Raleway"/>
                        <a:cs typeface="Raleway"/>
                        <a:sym typeface="Raleway"/>
                      </a:endParaRPr>
                    </a:p>
                    <a:p>
                      <a:pPr marL="457200" lvl="0" indent="-292100" algn="l" rtl="0">
                        <a:spcBef>
                          <a:spcPts val="0"/>
                        </a:spcBef>
                        <a:spcAft>
                          <a:spcPts val="0"/>
                        </a:spcAft>
                        <a:buSzPts val="1000"/>
                        <a:buFont typeface="Raleway"/>
                        <a:buChar char="●"/>
                      </a:pPr>
                      <a:r>
                        <a:rPr lang="es-419" sz="1000">
                          <a:latin typeface="Raleway"/>
                          <a:ea typeface="Raleway"/>
                          <a:cs typeface="Raleway"/>
                          <a:sym typeface="Raleway"/>
                        </a:rPr>
                        <a:t>Elaboración del video no mayor a  5 minutos, contar con el título de la obra, apartado “sobre el autor “, desarrollar interpretación de la obra.</a:t>
                      </a:r>
                      <a:endParaRPr sz="1000">
                        <a:latin typeface="Raleway"/>
                        <a:ea typeface="Raleway"/>
                        <a:cs typeface="Raleway"/>
                        <a:sym typeface="Raleway"/>
                      </a:endParaRPr>
                    </a:p>
                    <a:p>
                      <a:pPr marL="0" lvl="0" indent="0" algn="l" rtl="0">
                        <a:spcBef>
                          <a:spcPts val="0"/>
                        </a:spcBef>
                        <a:spcAft>
                          <a:spcPts val="0"/>
                        </a:spcAft>
                        <a:buNone/>
                      </a:pPr>
                      <a:endParaRPr sz="1000">
                        <a:latin typeface="Raleway"/>
                        <a:ea typeface="Raleway"/>
                        <a:cs typeface="Raleway"/>
                        <a:sym typeface="Raleway"/>
                      </a:endParaRPr>
                    </a:p>
                    <a:p>
                      <a:pPr marL="0" lvl="0" indent="0" algn="l" rtl="0">
                        <a:spcBef>
                          <a:spcPts val="0"/>
                        </a:spcBef>
                        <a:spcAft>
                          <a:spcPts val="0"/>
                        </a:spcAft>
                        <a:buNone/>
                      </a:pPr>
                      <a:r>
                        <a:rPr lang="es-419" sz="1000">
                          <a:latin typeface="Raleway"/>
                          <a:ea typeface="Raleway"/>
                          <a:cs typeface="Raleway"/>
                          <a:sym typeface="Raleway"/>
                        </a:rPr>
                        <a:t>Trabajo final (exhibición presencial)</a:t>
                      </a:r>
                      <a:endParaRPr sz="1000">
                        <a:latin typeface="Raleway"/>
                        <a:ea typeface="Raleway"/>
                        <a:cs typeface="Raleway"/>
                        <a:sym typeface="Raleway"/>
                      </a:endParaRPr>
                    </a:p>
                    <a:p>
                      <a:pPr marL="457200" lvl="0" indent="-292100" algn="l" rtl="0">
                        <a:spcBef>
                          <a:spcPts val="0"/>
                        </a:spcBef>
                        <a:spcAft>
                          <a:spcPts val="0"/>
                        </a:spcAft>
                        <a:buSzPts val="1000"/>
                        <a:buFont typeface="Raleway"/>
                        <a:buChar char="●"/>
                      </a:pPr>
                      <a:r>
                        <a:rPr lang="es-419" sz="1000">
                          <a:latin typeface="Raleway"/>
                          <a:ea typeface="Raleway"/>
                          <a:cs typeface="Raleway"/>
                          <a:sym typeface="Raleway"/>
                        </a:rPr>
                        <a:t>Contar con la ficha técnica de la obra</a:t>
                      </a:r>
                      <a:endParaRPr sz="1000">
                        <a:latin typeface="Raleway"/>
                        <a:ea typeface="Raleway"/>
                        <a:cs typeface="Raleway"/>
                        <a:sym typeface="Raleway"/>
                      </a:endParaRPr>
                    </a:p>
                    <a:p>
                      <a:pPr marL="457200" lvl="0" indent="-292100" algn="l" rtl="0">
                        <a:spcBef>
                          <a:spcPts val="0"/>
                        </a:spcBef>
                        <a:spcAft>
                          <a:spcPts val="0"/>
                        </a:spcAft>
                        <a:buSzPts val="1000"/>
                        <a:buFont typeface="Raleway"/>
                        <a:buChar char="●"/>
                      </a:pPr>
                      <a:r>
                        <a:rPr lang="es-419" sz="1000">
                          <a:latin typeface="Raleway"/>
                          <a:ea typeface="Raleway"/>
                          <a:cs typeface="Raleway"/>
                          <a:sym typeface="Raleway"/>
                        </a:rPr>
                        <a:t>Autobiografía</a:t>
                      </a:r>
                      <a:endParaRPr sz="1000">
                        <a:latin typeface="Raleway"/>
                        <a:ea typeface="Raleway"/>
                        <a:cs typeface="Raleway"/>
                        <a:sym typeface="Raleway"/>
                      </a:endParaRPr>
                    </a:p>
                    <a:p>
                      <a:pPr marL="457200" lvl="0" indent="-292100" algn="l" rtl="0">
                        <a:spcBef>
                          <a:spcPts val="0"/>
                        </a:spcBef>
                        <a:spcAft>
                          <a:spcPts val="0"/>
                        </a:spcAft>
                        <a:buSzPts val="1000"/>
                        <a:buFont typeface="Raleway"/>
                        <a:buChar char="●"/>
                      </a:pPr>
                      <a:r>
                        <a:rPr lang="es-419" sz="1000">
                          <a:latin typeface="Raleway"/>
                          <a:ea typeface="Raleway"/>
                          <a:cs typeface="Raleway"/>
                          <a:sym typeface="Raleway"/>
                        </a:rPr>
                        <a:t>Obra concluida.</a:t>
                      </a:r>
                      <a:endParaRPr sz="1000">
                        <a:latin typeface="Raleway"/>
                        <a:ea typeface="Raleway"/>
                        <a:cs typeface="Raleway"/>
                        <a:sym typeface="Raleway"/>
                      </a:endParaRPr>
                    </a:p>
                    <a:p>
                      <a:pPr marL="0" lvl="0" indent="0" algn="l" rtl="0">
                        <a:lnSpc>
                          <a:spcPct val="115000"/>
                        </a:lnSpc>
                        <a:spcBef>
                          <a:spcPts val="0"/>
                        </a:spcBef>
                        <a:spcAft>
                          <a:spcPts val="0"/>
                        </a:spcAft>
                        <a:buNone/>
                      </a:pPr>
                      <a:endParaRPr sz="1100">
                        <a:solidFill>
                          <a:srgbClr val="1C4587"/>
                        </a:solidFill>
                        <a:latin typeface="Raleway"/>
                        <a:ea typeface="Raleway"/>
                        <a:cs typeface="Raleway"/>
                        <a:sym typeface="Raleway"/>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tcPr>
                </a:tc>
                <a:tc>
                  <a:txBody>
                    <a:bodyPr/>
                    <a:lstStyle/>
                    <a:p>
                      <a:pPr marL="0" lvl="0" indent="0" algn="l" rtl="0">
                        <a:spcBef>
                          <a:spcPts val="0"/>
                        </a:spcBef>
                        <a:spcAft>
                          <a:spcPts val="0"/>
                        </a:spcAft>
                        <a:buNone/>
                      </a:pPr>
                      <a:r>
                        <a:rPr lang="es-419" sz="1000">
                          <a:latin typeface="Raleway"/>
                          <a:ea typeface="Raleway"/>
                          <a:cs typeface="Raleway"/>
                          <a:sym typeface="Raleway"/>
                        </a:rPr>
                        <a:t>Rubricas de evaluación en cada uno de los tres momentos del proyecto.</a:t>
                      </a:r>
                      <a:endParaRPr sz="1100">
                        <a:solidFill>
                          <a:srgbClr val="1C4587"/>
                        </a:solidFill>
                        <a:latin typeface="Raleway"/>
                        <a:ea typeface="Raleway"/>
                        <a:cs typeface="Raleway"/>
                        <a:sym typeface="Raleway"/>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pic>
        <p:nvPicPr>
          <p:cNvPr id="430" name="Google Shape;430;p53"/>
          <p:cNvPicPr preferRelativeResize="0"/>
          <p:nvPr/>
        </p:nvPicPr>
        <p:blipFill>
          <a:blip r:embed="rId4">
            <a:alphaModFix/>
          </a:blip>
          <a:stretch>
            <a:fillRect/>
          </a:stretch>
        </p:blipFill>
        <p:spPr>
          <a:xfrm>
            <a:off x="57325" y="0"/>
            <a:ext cx="965150" cy="9651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4"/>
          <p:cNvSpPr txBox="1">
            <a:spLocks noGrp="1"/>
          </p:cNvSpPr>
          <p:nvPr>
            <p:ph type="title"/>
          </p:nvPr>
        </p:nvSpPr>
        <p:spPr>
          <a:xfrm>
            <a:off x="57325" y="392450"/>
            <a:ext cx="8520600" cy="5727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1"/>
              </a:buClr>
              <a:buSzPts val="1100"/>
              <a:buFont typeface="Arial"/>
              <a:buNone/>
            </a:pPr>
            <a:r>
              <a:rPr lang="es-419" sz="1700">
                <a:solidFill>
                  <a:schemeClr val="dk2"/>
                </a:solidFill>
                <a:latin typeface="Raleway"/>
                <a:ea typeface="Raleway"/>
                <a:cs typeface="Raleway"/>
                <a:sym typeface="Raleway"/>
              </a:rPr>
              <a:t>Producto 9. Fotografías de la sesión tomadas</a:t>
            </a:r>
            <a:endParaRPr sz="3300"/>
          </a:p>
        </p:txBody>
      </p:sp>
      <p:pic>
        <p:nvPicPr>
          <p:cNvPr id="436" name="Google Shape;436;p54"/>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437" name="Google Shape;437;p54"/>
          <p:cNvPicPr preferRelativeResize="0"/>
          <p:nvPr/>
        </p:nvPicPr>
        <p:blipFill>
          <a:blip r:embed="rId4">
            <a:alphaModFix/>
          </a:blip>
          <a:stretch>
            <a:fillRect/>
          </a:stretch>
        </p:blipFill>
        <p:spPr>
          <a:xfrm>
            <a:off x="7163650" y="0"/>
            <a:ext cx="1980349" cy="659500"/>
          </a:xfrm>
          <a:prstGeom prst="rect">
            <a:avLst/>
          </a:prstGeom>
          <a:noFill/>
          <a:ln>
            <a:noFill/>
          </a:ln>
        </p:spPr>
      </p:pic>
      <p:pic>
        <p:nvPicPr>
          <p:cNvPr id="438" name="Google Shape;438;p54"/>
          <p:cNvPicPr preferRelativeResize="0"/>
          <p:nvPr/>
        </p:nvPicPr>
        <p:blipFill rotWithShape="1">
          <a:blip r:embed="rId5">
            <a:alphaModFix/>
          </a:blip>
          <a:srcRect t="13292" b="7254"/>
          <a:stretch/>
        </p:blipFill>
        <p:spPr>
          <a:xfrm>
            <a:off x="747225" y="1088900"/>
            <a:ext cx="7476100" cy="33382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1"/>
              </a:buClr>
              <a:buSzPts val="1100"/>
              <a:buFont typeface="Arial"/>
              <a:buNone/>
            </a:pPr>
            <a:r>
              <a:rPr lang="es-419" sz="1900">
                <a:solidFill>
                  <a:schemeClr val="dk2"/>
                </a:solidFill>
                <a:latin typeface="Raleway"/>
                <a:ea typeface="Raleway"/>
                <a:cs typeface="Raleway"/>
                <a:sym typeface="Raleway"/>
              </a:rPr>
              <a:t>Producto 10. Evaluación. Tipos, </a:t>
            </a:r>
            <a:endParaRPr sz="3500"/>
          </a:p>
        </p:txBody>
      </p:sp>
      <p:pic>
        <p:nvPicPr>
          <p:cNvPr id="444" name="Google Shape;444;p55"/>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445" name="Google Shape;445;p55"/>
          <p:cNvPicPr preferRelativeResize="0"/>
          <p:nvPr/>
        </p:nvPicPr>
        <p:blipFill>
          <a:blip r:embed="rId4">
            <a:alphaModFix/>
          </a:blip>
          <a:stretch>
            <a:fillRect/>
          </a:stretch>
        </p:blipFill>
        <p:spPr>
          <a:xfrm>
            <a:off x="6863800" y="0"/>
            <a:ext cx="2280200" cy="759350"/>
          </a:xfrm>
          <a:prstGeom prst="rect">
            <a:avLst/>
          </a:prstGeom>
          <a:noFill/>
          <a:ln>
            <a:noFill/>
          </a:ln>
        </p:spPr>
      </p:pic>
      <p:pic>
        <p:nvPicPr>
          <p:cNvPr id="446" name="Google Shape;446;p55"/>
          <p:cNvPicPr preferRelativeResize="0"/>
          <p:nvPr/>
        </p:nvPicPr>
        <p:blipFill rotWithShape="1">
          <a:blip r:embed="rId5">
            <a:alphaModFix/>
          </a:blip>
          <a:srcRect l="29764" t="23776" r="13323" b="18626"/>
          <a:stretch/>
        </p:blipFill>
        <p:spPr>
          <a:xfrm>
            <a:off x="1480950" y="1017725"/>
            <a:ext cx="6748177" cy="39538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68750"/>
              <a:buFont typeface="Arial"/>
              <a:buNone/>
            </a:pPr>
            <a:r>
              <a:rPr lang="es-419" sz="1600">
                <a:solidFill>
                  <a:schemeClr val="dk2"/>
                </a:solidFill>
                <a:latin typeface="Raleway"/>
                <a:ea typeface="Raleway"/>
                <a:cs typeface="Raleway"/>
                <a:sym typeface="Raleway"/>
              </a:rPr>
              <a:t>Producto 11. Evaluación. Formatos. Prerrequisitos</a:t>
            </a:r>
            <a:endParaRPr/>
          </a:p>
        </p:txBody>
      </p:sp>
      <p:pic>
        <p:nvPicPr>
          <p:cNvPr id="452" name="Google Shape;452;p56"/>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453" name="Google Shape;453;p56"/>
          <p:cNvPicPr preferRelativeResize="0"/>
          <p:nvPr/>
        </p:nvPicPr>
        <p:blipFill>
          <a:blip r:embed="rId4">
            <a:alphaModFix/>
          </a:blip>
          <a:stretch>
            <a:fillRect/>
          </a:stretch>
        </p:blipFill>
        <p:spPr>
          <a:xfrm>
            <a:off x="6863800" y="0"/>
            <a:ext cx="2280200" cy="759350"/>
          </a:xfrm>
          <a:prstGeom prst="rect">
            <a:avLst/>
          </a:prstGeom>
          <a:noFill/>
          <a:ln>
            <a:noFill/>
          </a:ln>
        </p:spPr>
      </p:pic>
      <p:pic>
        <p:nvPicPr>
          <p:cNvPr id="454" name="Google Shape;454;p56"/>
          <p:cNvPicPr preferRelativeResize="0"/>
          <p:nvPr/>
        </p:nvPicPr>
        <p:blipFill>
          <a:blip r:embed="rId5">
            <a:alphaModFix/>
          </a:blip>
          <a:stretch>
            <a:fillRect/>
          </a:stretch>
        </p:blipFill>
        <p:spPr>
          <a:xfrm>
            <a:off x="1904950" y="1017725"/>
            <a:ext cx="5102129" cy="405414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7"/>
          <p:cNvSpPr txBox="1">
            <a:spLocks noGrp="1"/>
          </p:cNvSpPr>
          <p:nvPr>
            <p:ph type="title"/>
          </p:nvPr>
        </p:nvSpPr>
        <p:spPr>
          <a:xfrm>
            <a:off x="936525" y="196225"/>
            <a:ext cx="6232500" cy="5727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1"/>
              </a:buClr>
              <a:buSzPts val="1100"/>
              <a:buFont typeface="Arial"/>
              <a:buNone/>
            </a:pPr>
            <a:r>
              <a:rPr lang="es-419" sz="1600">
                <a:solidFill>
                  <a:schemeClr val="dk2"/>
                </a:solidFill>
                <a:latin typeface="Raleway"/>
                <a:ea typeface="Raleway"/>
                <a:cs typeface="Raleway"/>
                <a:sym typeface="Raleway"/>
              </a:rPr>
              <a:t>Producto 12. Evaluación. Formatos. Grupo Heterogéneo. </a:t>
            </a:r>
            <a:endParaRPr sz="3200"/>
          </a:p>
        </p:txBody>
      </p:sp>
      <p:pic>
        <p:nvPicPr>
          <p:cNvPr id="460" name="Google Shape;460;p57"/>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461" name="Google Shape;461;p57"/>
          <p:cNvPicPr preferRelativeResize="0"/>
          <p:nvPr/>
        </p:nvPicPr>
        <p:blipFill>
          <a:blip r:embed="rId4">
            <a:alphaModFix/>
          </a:blip>
          <a:stretch>
            <a:fillRect/>
          </a:stretch>
        </p:blipFill>
        <p:spPr>
          <a:xfrm>
            <a:off x="6863800" y="0"/>
            <a:ext cx="2280200" cy="759350"/>
          </a:xfrm>
          <a:prstGeom prst="rect">
            <a:avLst/>
          </a:prstGeom>
          <a:noFill/>
          <a:ln>
            <a:noFill/>
          </a:ln>
        </p:spPr>
      </p:pic>
      <p:pic>
        <p:nvPicPr>
          <p:cNvPr id="462" name="Google Shape;462;p57"/>
          <p:cNvPicPr preferRelativeResize="0"/>
          <p:nvPr/>
        </p:nvPicPr>
        <p:blipFill>
          <a:blip r:embed="rId5">
            <a:alphaModFix/>
          </a:blip>
          <a:stretch>
            <a:fillRect/>
          </a:stretch>
        </p:blipFill>
        <p:spPr>
          <a:xfrm>
            <a:off x="1604650" y="650425"/>
            <a:ext cx="5564375" cy="44214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grpSp>
        <p:nvGrpSpPr>
          <p:cNvPr id="467" name="Google Shape;467;p58"/>
          <p:cNvGrpSpPr/>
          <p:nvPr/>
        </p:nvGrpSpPr>
        <p:grpSpPr>
          <a:xfrm>
            <a:off x="200575" y="1490054"/>
            <a:ext cx="8822954" cy="3552988"/>
            <a:chOff x="3951" y="692711"/>
            <a:chExt cx="8983763" cy="4491768"/>
          </a:xfrm>
        </p:grpSpPr>
        <p:sp>
          <p:nvSpPr>
            <p:cNvPr id="468" name="Google Shape;468;p58"/>
            <p:cNvSpPr/>
            <p:nvPr/>
          </p:nvSpPr>
          <p:spPr>
            <a:xfrm>
              <a:off x="3951" y="692711"/>
              <a:ext cx="1727700" cy="1036500"/>
            </a:xfrm>
            <a:prstGeom prst="roundRect">
              <a:avLst>
                <a:gd name="adj" fmla="val 10000"/>
              </a:avLst>
            </a:prstGeom>
            <a:solidFill>
              <a:srgbClr val="BF504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8"/>
            <p:cNvSpPr txBox="1"/>
            <p:nvPr/>
          </p:nvSpPr>
          <p:spPr>
            <a:xfrm>
              <a:off x="34311" y="723071"/>
              <a:ext cx="1666800" cy="9759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s-419" sz="1300" b="1" i="0" u="none" strike="noStrike" cap="none">
                  <a:solidFill>
                    <a:srgbClr val="FFFFFF"/>
                  </a:solidFill>
                  <a:latin typeface="Calibri"/>
                  <a:ea typeface="Calibri"/>
                  <a:cs typeface="Calibri"/>
                  <a:sym typeface="Calibri"/>
                </a:rPr>
                <a:t>Definir puntualmente la idea central</a:t>
              </a:r>
              <a:endParaRPr sz="1300" b="1" i="0" u="none" strike="noStrike" cap="none">
                <a:solidFill>
                  <a:srgbClr val="FFFFFF"/>
                </a:solidFill>
                <a:latin typeface="Calibri"/>
                <a:ea typeface="Calibri"/>
                <a:cs typeface="Calibri"/>
                <a:sym typeface="Calibri"/>
              </a:endParaRPr>
            </a:p>
          </p:txBody>
        </p:sp>
        <p:sp>
          <p:nvSpPr>
            <p:cNvPr id="470" name="Google Shape;470;p58"/>
            <p:cNvSpPr/>
            <p:nvPr/>
          </p:nvSpPr>
          <p:spPr>
            <a:xfrm>
              <a:off x="1883617" y="996775"/>
              <a:ext cx="366300" cy="428400"/>
            </a:xfrm>
            <a:prstGeom prst="rightArrow">
              <a:avLst>
                <a:gd name="adj1" fmla="val 60000"/>
                <a:gd name="adj2" fmla="val 50000"/>
              </a:avLst>
            </a:prstGeom>
            <a:solidFill>
              <a:srgbClr val="BF5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8"/>
            <p:cNvSpPr txBox="1"/>
            <p:nvPr/>
          </p:nvSpPr>
          <p:spPr>
            <a:xfrm>
              <a:off x="1883617" y="1082466"/>
              <a:ext cx="256500" cy="257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b="1" i="0" u="none" strike="noStrike" cap="none">
                <a:solidFill>
                  <a:srgbClr val="FFFFFF"/>
                </a:solidFill>
                <a:latin typeface="Calibri"/>
                <a:ea typeface="Calibri"/>
                <a:cs typeface="Calibri"/>
                <a:sym typeface="Calibri"/>
              </a:endParaRPr>
            </a:p>
          </p:txBody>
        </p:sp>
        <p:sp>
          <p:nvSpPr>
            <p:cNvPr id="472" name="Google Shape;472;p58"/>
            <p:cNvSpPr/>
            <p:nvPr/>
          </p:nvSpPr>
          <p:spPr>
            <a:xfrm>
              <a:off x="2422639" y="692711"/>
              <a:ext cx="1727700" cy="1036500"/>
            </a:xfrm>
            <a:prstGeom prst="roundRect">
              <a:avLst>
                <a:gd name="adj" fmla="val 10000"/>
              </a:avLst>
            </a:prstGeom>
            <a:solidFill>
              <a:srgbClr val="9BBB59"/>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8"/>
            <p:cNvSpPr txBox="1"/>
            <p:nvPr/>
          </p:nvSpPr>
          <p:spPr>
            <a:xfrm>
              <a:off x="2452999" y="723071"/>
              <a:ext cx="1666800" cy="9759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s-419" sz="1300" b="1" i="0" u="none" strike="noStrike" cap="none">
                  <a:solidFill>
                    <a:srgbClr val="FFFFFF"/>
                  </a:solidFill>
                  <a:latin typeface="Calibri"/>
                  <a:ea typeface="Calibri"/>
                  <a:cs typeface="Calibri"/>
                  <a:sym typeface="Calibri"/>
                </a:rPr>
                <a:t>Seleccionar el tipo de infografía</a:t>
              </a:r>
              <a:endParaRPr sz="1300" b="1" i="0" u="none" strike="noStrike" cap="none">
                <a:solidFill>
                  <a:srgbClr val="FFFFFF"/>
                </a:solidFill>
                <a:latin typeface="Calibri"/>
                <a:ea typeface="Calibri"/>
                <a:cs typeface="Calibri"/>
                <a:sym typeface="Calibri"/>
              </a:endParaRPr>
            </a:p>
          </p:txBody>
        </p:sp>
        <p:sp>
          <p:nvSpPr>
            <p:cNvPr id="474" name="Google Shape;474;p58"/>
            <p:cNvSpPr/>
            <p:nvPr/>
          </p:nvSpPr>
          <p:spPr>
            <a:xfrm>
              <a:off x="4302304" y="996775"/>
              <a:ext cx="366300" cy="428400"/>
            </a:xfrm>
            <a:prstGeom prst="rightArrow">
              <a:avLst>
                <a:gd name="adj1" fmla="val 60000"/>
                <a:gd name="adj2" fmla="val 50000"/>
              </a:avLst>
            </a:prstGeom>
            <a:solidFill>
              <a:srgbClr val="9B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8"/>
            <p:cNvSpPr txBox="1"/>
            <p:nvPr/>
          </p:nvSpPr>
          <p:spPr>
            <a:xfrm>
              <a:off x="4302304" y="1082466"/>
              <a:ext cx="256500" cy="257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b="1" i="0" u="none" strike="noStrike" cap="none">
                <a:solidFill>
                  <a:srgbClr val="FFFFFF"/>
                </a:solidFill>
                <a:latin typeface="Calibri"/>
                <a:ea typeface="Calibri"/>
                <a:cs typeface="Calibri"/>
                <a:sym typeface="Calibri"/>
              </a:endParaRPr>
            </a:p>
          </p:txBody>
        </p:sp>
        <p:sp>
          <p:nvSpPr>
            <p:cNvPr id="476" name="Google Shape;476;p58"/>
            <p:cNvSpPr/>
            <p:nvPr/>
          </p:nvSpPr>
          <p:spPr>
            <a:xfrm>
              <a:off x="4841326" y="692711"/>
              <a:ext cx="1727700" cy="1036500"/>
            </a:xfrm>
            <a:prstGeom prst="roundRect">
              <a:avLst>
                <a:gd name="adj" fmla="val 10000"/>
              </a:avLst>
            </a:prstGeom>
            <a:solidFill>
              <a:srgbClr val="8064A2"/>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8"/>
            <p:cNvSpPr txBox="1"/>
            <p:nvPr/>
          </p:nvSpPr>
          <p:spPr>
            <a:xfrm>
              <a:off x="4871686" y="723071"/>
              <a:ext cx="1666800" cy="9759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s-419" sz="1300" b="1" i="0" u="none" strike="noStrike" cap="none">
                  <a:solidFill>
                    <a:srgbClr val="FFFFFF"/>
                  </a:solidFill>
                  <a:latin typeface="Calibri"/>
                  <a:ea typeface="Calibri"/>
                  <a:cs typeface="Calibri"/>
                  <a:sym typeface="Calibri"/>
                </a:rPr>
                <a:t>Generar carpeta con imágenes e información</a:t>
              </a:r>
              <a:endParaRPr sz="1300" b="1" i="0" u="none" strike="noStrike" cap="none">
                <a:solidFill>
                  <a:srgbClr val="FFFFFF"/>
                </a:solidFill>
                <a:latin typeface="Calibri"/>
                <a:ea typeface="Calibri"/>
                <a:cs typeface="Calibri"/>
                <a:sym typeface="Calibri"/>
              </a:endParaRPr>
            </a:p>
          </p:txBody>
        </p:sp>
        <p:sp>
          <p:nvSpPr>
            <p:cNvPr id="478" name="Google Shape;478;p58"/>
            <p:cNvSpPr/>
            <p:nvPr/>
          </p:nvSpPr>
          <p:spPr>
            <a:xfrm>
              <a:off x="6720992" y="996775"/>
              <a:ext cx="366300" cy="428400"/>
            </a:xfrm>
            <a:prstGeom prst="rightArrow">
              <a:avLst>
                <a:gd name="adj1" fmla="val 60000"/>
                <a:gd name="adj2" fmla="val 50000"/>
              </a:avLst>
            </a:prstGeom>
            <a:solidFill>
              <a:srgbClr val="8064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8"/>
            <p:cNvSpPr txBox="1"/>
            <p:nvPr/>
          </p:nvSpPr>
          <p:spPr>
            <a:xfrm>
              <a:off x="6720992" y="1082466"/>
              <a:ext cx="256500" cy="257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b="1" i="0" u="none" strike="noStrike" cap="none">
                <a:solidFill>
                  <a:srgbClr val="FFFFFF"/>
                </a:solidFill>
                <a:latin typeface="Calibri"/>
                <a:ea typeface="Calibri"/>
                <a:cs typeface="Calibri"/>
                <a:sym typeface="Calibri"/>
              </a:endParaRPr>
            </a:p>
          </p:txBody>
        </p:sp>
        <p:sp>
          <p:nvSpPr>
            <p:cNvPr id="480" name="Google Shape;480;p58"/>
            <p:cNvSpPr/>
            <p:nvPr/>
          </p:nvSpPr>
          <p:spPr>
            <a:xfrm>
              <a:off x="7260014" y="692711"/>
              <a:ext cx="1727700" cy="1036500"/>
            </a:xfrm>
            <a:prstGeom prst="roundRect">
              <a:avLst>
                <a:gd name="adj" fmla="val 10000"/>
              </a:avLst>
            </a:prstGeom>
            <a:solidFill>
              <a:srgbClr val="49ACC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8"/>
            <p:cNvSpPr txBox="1"/>
            <p:nvPr/>
          </p:nvSpPr>
          <p:spPr>
            <a:xfrm>
              <a:off x="7290374" y="723071"/>
              <a:ext cx="1666800" cy="9759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s-419" sz="1300" b="1" i="0" u="none" strike="noStrike" cap="none">
                  <a:solidFill>
                    <a:srgbClr val="FFFFFF"/>
                  </a:solidFill>
                  <a:latin typeface="Calibri"/>
                  <a:ea typeface="Calibri"/>
                  <a:cs typeface="Calibri"/>
                  <a:sym typeface="Calibri"/>
                </a:rPr>
                <a:t>Elaborar un boceto que anticipe el diseño</a:t>
              </a:r>
              <a:endParaRPr sz="1300" b="1" i="0" u="none" strike="noStrike" cap="none">
                <a:solidFill>
                  <a:srgbClr val="FFFFFF"/>
                </a:solidFill>
                <a:latin typeface="Calibri"/>
                <a:ea typeface="Calibri"/>
                <a:cs typeface="Calibri"/>
                <a:sym typeface="Calibri"/>
              </a:endParaRPr>
            </a:p>
          </p:txBody>
        </p:sp>
        <p:sp>
          <p:nvSpPr>
            <p:cNvPr id="482" name="Google Shape;482;p58"/>
            <p:cNvSpPr/>
            <p:nvPr/>
          </p:nvSpPr>
          <p:spPr>
            <a:xfrm rot="5400000">
              <a:off x="7940708" y="1850274"/>
              <a:ext cx="366300" cy="428400"/>
            </a:xfrm>
            <a:prstGeom prst="rightArrow">
              <a:avLst>
                <a:gd name="adj1" fmla="val 60000"/>
                <a:gd name="adj2" fmla="val 50000"/>
              </a:avLst>
            </a:prstGeom>
            <a:solidFill>
              <a:srgbClr val="49AC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8"/>
            <p:cNvSpPr txBox="1"/>
            <p:nvPr/>
          </p:nvSpPr>
          <p:spPr>
            <a:xfrm>
              <a:off x="7995296" y="1881324"/>
              <a:ext cx="257100" cy="2565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b="1" i="0" u="none" strike="noStrike" cap="none">
                <a:solidFill>
                  <a:srgbClr val="FFFFFF"/>
                </a:solidFill>
                <a:latin typeface="Calibri"/>
                <a:ea typeface="Calibri"/>
                <a:cs typeface="Calibri"/>
                <a:sym typeface="Calibri"/>
              </a:endParaRPr>
            </a:p>
          </p:txBody>
        </p:sp>
        <p:sp>
          <p:nvSpPr>
            <p:cNvPr id="484" name="Google Shape;484;p58"/>
            <p:cNvSpPr/>
            <p:nvPr/>
          </p:nvSpPr>
          <p:spPr>
            <a:xfrm>
              <a:off x="7260014" y="2420345"/>
              <a:ext cx="1727700" cy="1036500"/>
            </a:xfrm>
            <a:prstGeom prst="roundRect">
              <a:avLst>
                <a:gd name="adj" fmla="val 10000"/>
              </a:avLst>
            </a:prstGeom>
            <a:solidFill>
              <a:srgbClr val="F79543"/>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8"/>
            <p:cNvSpPr txBox="1"/>
            <p:nvPr/>
          </p:nvSpPr>
          <p:spPr>
            <a:xfrm>
              <a:off x="7290374" y="2450705"/>
              <a:ext cx="1666800" cy="9759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s-419" sz="1300" b="1" i="0" u="none" strike="noStrike" cap="none">
                  <a:solidFill>
                    <a:srgbClr val="FFFFFF"/>
                  </a:solidFill>
                  <a:latin typeface="Calibri"/>
                  <a:ea typeface="Calibri"/>
                  <a:cs typeface="Calibri"/>
                  <a:sym typeface="Calibri"/>
                </a:rPr>
                <a:t>Verificar congruencia de elementos (nombre, objetivo, texto)</a:t>
              </a:r>
              <a:endParaRPr sz="1300" b="1" i="0" u="none" strike="noStrike" cap="none">
                <a:solidFill>
                  <a:srgbClr val="FFFFFF"/>
                </a:solidFill>
                <a:latin typeface="Calibri"/>
                <a:ea typeface="Calibri"/>
                <a:cs typeface="Calibri"/>
                <a:sym typeface="Calibri"/>
              </a:endParaRPr>
            </a:p>
          </p:txBody>
        </p:sp>
        <p:sp>
          <p:nvSpPr>
            <p:cNvPr id="486" name="Google Shape;486;p58"/>
            <p:cNvSpPr/>
            <p:nvPr/>
          </p:nvSpPr>
          <p:spPr>
            <a:xfrm rot="10800000">
              <a:off x="6741682" y="2724462"/>
              <a:ext cx="366300" cy="428400"/>
            </a:xfrm>
            <a:prstGeom prst="rightArrow">
              <a:avLst>
                <a:gd name="adj1" fmla="val 60000"/>
                <a:gd name="adj2" fmla="val 50000"/>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8"/>
            <p:cNvSpPr txBox="1"/>
            <p:nvPr/>
          </p:nvSpPr>
          <p:spPr>
            <a:xfrm>
              <a:off x="6851601" y="2810100"/>
              <a:ext cx="256500" cy="257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b="1" i="0" u="none" strike="noStrike" cap="none">
                <a:solidFill>
                  <a:srgbClr val="FFFFFF"/>
                </a:solidFill>
                <a:latin typeface="Calibri"/>
                <a:ea typeface="Calibri"/>
                <a:cs typeface="Calibri"/>
                <a:sym typeface="Calibri"/>
              </a:endParaRPr>
            </a:p>
          </p:txBody>
        </p:sp>
        <p:sp>
          <p:nvSpPr>
            <p:cNvPr id="488" name="Google Shape;488;p58"/>
            <p:cNvSpPr/>
            <p:nvPr/>
          </p:nvSpPr>
          <p:spPr>
            <a:xfrm>
              <a:off x="4841326" y="2420345"/>
              <a:ext cx="1727700" cy="1036500"/>
            </a:xfrm>
            <a:prstGeom prst="roundRect">
              <a:avLst>
                <a:gd name="adj" fmla="val 10000"/>
              </a:avLst>
            </a:prstGeom>
            <a:solidFill>
              <a:srgbClr val="BF504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8"/>
            <p:cNvSpPr txBox="1"/>
            <p:nvPr/>
          </p:nvSpPr>
          <p:spPr>
            <a:xfrm>
              <a:off x="4871686" y="2450705"/>
              <a:ext cx="1666800" cy="9759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s-419" sz="1300" b="1" i="0" u="none" strike="noStrike" cap="none">
                  <a:solidFill>
                    <a:srgbClr val="FFFFFF"/>
                  </a:solidFill>
                  <a:latin typeface="Calibri"/>
                  <a:ea typeface="Calibri"/>
                  <a:cs typeface="Calibri"/>
                  <a:sym typeface="Calibri"/>
                </a:rPr>
                <a:t>Crear cuenta en Piktochart</a:t>
              </a:r>
              <a:endParaRPr sz="1300" b="1" i="0" u="none" strike="noStrike" cap="none">
                <a:solidFill>
                  <a:srgbClr val="FFFFFF"/>
                </a:solidFill>
                <a:latin typeface="Calibri"/>
                <a:ea typeface="Calibri"/>
                <a:cs typeface="Calibri"/>
                <a:sym typeface="Calibri"/>
              </a:endParaRPr>
            </a:p>
          </p:txBody>
        </p:sp>
        <p:sp>
          <p:nvSpPr>
            <p:cNvPr id="490" name="Google Shape;490;p58"/>
            <p:cNvSpPr/>
            <p:nvPr/>
          </p:nvSpPr>
          <p:spPr>
            <a:xfrm rot="10800000">
              <a:off x="4322994" y="2724462"/>
              <a:ext cx="366300" cy="428400"/>
            </a:xfrm>
            <a:prstGeom prst="rightArrow">
              <a:avLst>
                <a:gd name="adj1" fmla="val 60000"/>
                <a:gd name="adj2" fmla="val 50000"/>
              </a:avLst>
            </a:prstGeom>
            <a:solidFill>
              <a:srgbClr val="BF5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8"/>
            <p:cNvSpPr txBox="1"/>
            <p:nvPr/>
          </p:nvSpPr>
          <p:spPr>
            <a:xfrm>
              <a:off x="4432913" y="2810100"/>
              <a:ext cx="256500" cy="257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b="1" i="0" u="none" strike="noStrike" cap="none">
                <a:solidFill>
                  <a:srgbClr val="FFFFFF"/>
                </a:solidFill>
                <a:latin typeface="Calibri"/>
                <a:ea typeface="Calibri"/>
                <a:cs typeface="Calibri"/>
                <a:sym typeface="Calibri"/>
              </a:endParaRPr>
            </a:p>
          </p:txBody>
        </p:sp>
        <p:sp>
          <p:nvSpPr>
            <p:cNvPr id="492" name="Google Shape;492;p58"/>
            <p:cNvSpPr/>
            <p:nvPr/>
          </p:nvSpPr>
          <p:spPr>
            <a:xfrm>
              <a:off x="2422639" y="2420345"/>
              <a:ext cx="1727700" cy="1036500"/>
            </a:xfrm>
            <a:prstGeom prst="roundRect">
              <a:avLst>
                <a:gd name="adj" fmla="val 10000"/>
              </a:avLst>
            </a:prstGeom>
            <a:solidFill>
              <a:srgbClr val="9BBB59"/>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8"/>
            <p:cNvSpPr txBox="1"/>
            <p:nvPr/>
          </p:nvSpPr>
          <p:spPr>
            <a:xfrm>
              <a:off x="2452999" y="2450705"/>
              <a:ext cx="1666800" cy="9759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s-419" sz="1300" b="1" i="0" u="none" strike="noStrike" cap="none">
                  <a:solidFill>
                    <a:srgbClr val="FFFFFF"/>
                  </a:solidFill>
                  <a:latin typeface="Calibri"/>
                  <a:ea typeface="Calibri"/>
                  <a:cs typeface="Calibri"/>
                  <a:sym typeface="Calibri"/>
                </a:rPr>
                <a:t>Elegir plantilla y establecer dimensiones y resolución</a:t>
              </a:r>
              <a:endParaRPr sz="1300" b="1" i="0" u="none" strike="noStrike" cap="none">
                <a:solidFill>
                  <a:srgbClr val="FFFFFF"/>
                </a:solidFill>
                <a:latin typeface="Calibri"/>
                <a:ea typeface="Calibri"/>
                <a:cs typeface="Calibri"/>
                <a:sym typeface="Calibri"/>
              </a:endParaRPr>
            </a:p>
          </p:txBody>
        </p:sp>
        <p:sp>
          <p:nvSpPr>
            <p:cNvPr id="494" name="Google Shape;494;p58"/>
            <p:cNvSpPr/>
            <p:nvPr/>
          </p:nvSpPr>
          <p:spPr>
            <a:xfrm rot="10800000">
              <a:off x="1904306" y="2724462"/>
              <a:ext cx="366300" cy="428400"/>
            </a:xfrm>
            <a:prstGeom prst="rightArrow">
              <a:avLst>
                <a:gd name="adj1" fmla="val 60000"/>
                <a:gd name="adj2" fmla="val 50000"/>
              </a:avLst>
            </a:prstGeom>
            <a:solidFill>
              <a:srgbClr val="9B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8"/>
            <p:cNvSpPr txBox="1"/>
            <p:nvPr/>
          </p:nvSpPr>
          <p:spPr>
            <a:xfrm>
              <a:off x="2014225" y="2810100"/>
              <a:ext cx="256500" cy="257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b="1" i="0" u="none" strike="noStrike" cap="none">
                <a:solidFill>
                  <a:srgbClr val="FFFFFF"/>
                </a:solidFill>
                <a:latin typeface="Calibri"/>
                <a:ea typeface="Calibri"/>
                <a:cs typeface="Calibri"/>
                <a:sym typeface="Calibri"/>
              </a:endParaRPr>
            </a:p>
          </p:txBody>
        </p:sp>
        <p:sp>
          <p:nvSpPr>
            <p:cNvPr id="496" name="Google Shape;496;p58"/>
            <p:cNvSpPr/>
            <p:nvPr/>
          </p:nvSpPr>
          <p:spPr>
            <a:xfrm>
              <a:off x="3951" y="2420345"/>
              <a:ext cx="1727700" cy="1036500"/>
            </a:xfrm>
            <a:prstGeom prst="roundRect">
              <a:avLst>
                <a:gd name="adj" fmla="val 10000"/>
              </a:avLst>
            </a:prstGeom>
            <a:solidFill>
              <a:srgbClr val="8064A2"/>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8"/>
            <p:cNvSpPr txBox="1"/>
            <p:nvPr/>
          </p:nvSpPr>
          <p:spPr>
            <a:xfrm>
              <a:off x="34311" y="2450705"/>
              <a:ext cx="1666800" cy="9759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s-419" sz="1300" b="1" i="0" u="none" strike="noStrike" cap="none">
                  <a:solidFill>
                    <a:srgbClr val="FFFFFF"/>
                  </a:solidFill>
                  <a:latin typeface="Calibri"/>
                  <a:ea typeface="Calibri"/>
                  <a:cs typeface="Calibri"/>
                  <a:sym typeface="Calibri"/>
                </a:rPr>
                <a:t>Editar, mover o borrar imágenes y textos dando coherencia a la infografía</a:t>
              </a:r>
              <a:endParaRPr sz="1300" b="1" i="0" u="none" strike="noStrike" cap="none">
                <a:solidFill>
                  <a:srgbClr val="FFFFFF"/>
                </a:solidFill>
                <a:latin typeface="Calibri"/>
                <a:ea typeface="Calibri"/>
                <a:cs typeface="Calibri"/>
                <a:sym typeface="Calibri"/>
              </a:endParaRPr>
            </a:p>
          </p:txBody>
        </p:sp>
        <p:sp>
          <p:nvSpPr>
            <p:cNvPr id="498" name="Google Shape;498;p58"/>
            <p:cNvSpPr/>
            <p:nvPr/>
          </p:nvSpPr>
          <p:spPr>
            <a:xfrm rot="5400000">
              <a:off x="684645" y="3577907"/>
              <a:ext cx="366300" cy="428400"/>
            </a:xfrm>
            <a:prstGeom prst="rightArrow">
              <a:avLst>
                <a:gd name="adj1" fmla="val 60000"/>
                <a:gd name="adj2" fmla="val 50000"/>
              </a:avLst>
            </a:prstGeom>
            <a:solidFill>
              <a:srgbClr val="8064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8"/>
            <p:cNvSpPr txBox="1"/>
            <p:nvPr/>
          </p:nvSpPr>
          <p:spPr>
            <a:xfrm>
              <a:off x="739233" y="3608958"/>
              <a:ext cx="257100" cy="2565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b="1" i="0" u="none" strike="noStrike" cap="none">
                <a:solidFill>
                  <a:srgbClr val="FFFFFF"/>
                </a:solidFill>
                <a:latin typeface="Calibri"/>
                <a:ea typeface="Calibri"/>
                <a:cs typeface="Calibri"/>
                <a:sym typeface="Calibri"/>
              </a:endParaRPr>
            </a:p>
          </p:txBody>
        </p:sp>
        <p:sp>
          <p:nvSpPr>
            <p:cNvPr id="500" name="Google Shape;500;p58"/>
            <p:cNvSpPr/>
            <p:nvPr/>
          </p:nvSpPr>
          <p:spPr>
            <a:xfrm>
              <a:off x="3951" y="4147979"/>
              <a:ext cx="1727700" cy="1036500"/>
            </a:xfrm>
            <a:prstGeom prst="roundRect">
              <a:avLst>
                <a:gd name="adj" fmla="val 10000"/>
              </a:avLst>
            </a:prstGeom>
            <a:solidFill>
              <a:srgbClr val="49ACC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8"/>
            <p:cNvSpPr txBox="1"/>
            <p:nvPr/>
          </p:nvSpPr>
          <p:spPr>
            <a:xfrm>
              <a:off x="34311" y="4178339"/>
              <a:ext cx="1666800" cy="9759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s-419" sz="1300" b="1" i="0" u="none" strike="noStrike" cap="none">
                  <a:solidFill>
                    <a:srgbClr val="FFFFFF"/>
                  </a:solidFill>
                  <a:latin typeface="Calibri"/>
                  <a:ea typeface="Calibri"/>
                  <a:cs typeface="Calibri"/>
                  <a:sym typeface="Calibri"/>
                </a:rPr>
                <a:t>Dar estilo a la plantilla con colores y herramientas del programa</a:t>
              </a:r>
              <a:endParaRPr sz="1300" b="1" i="0" u="none" strike="noStrike" cap="none">
                <a:solidFill>
                  <a:srgbClr val="FFFFFF"/>
                </a:solidFill>
                <a:latin typeface="Calibri"/>
                <a:ea typeface="Calibri"/>
                <a:cs typeface="Calibri"/>
                <a:sym typeface="Calibri"/>
              </a:endParaRPr>
            </a:p>
          </p:txBody>
        </p:sp>
        <p:sp>
          <p:nvSpPr>
            <p:cNvPr id="502" name="Google Shape;502;p58"/>
            <p:cNvSpPr/>
            <p:nvPr/>
          </p:nvSpPr>
          <p:spPr>
            <a:xfrm>
              <a:off x="1883617" y="4452043"/>
              <a:ext cx="366300" cy="428400"/>
            </a:xfrm>
            <a:prstGeom prst="rightArrow">
              <a:avLst>
                <a:gd name="adj1" fmla="val 60000"/>
                <a:gd name="adj2" fmla="val 50000"/>
              </a:avLst>
            </a:prstGeom>
            <a:solidFill>
              <a:srgbClr val="49AC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8"/>
            <p:cNvSpPr txBox="1"/>
            <p:nvPr/>
          </p:nvSpPr>
          <p:spPr>
            <a:xfrm>
              <a:off x="1883617" y="4537734"/>
              <a:ext cx="256500" cy="257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b="1" i="0" u="none" strike="noStrike" cap="none">
                <a:solidFill>
                  <a:srgbClr val="FFFFFF"/>
                </a:solidFill>
                <a:latin typeface="Calibri"/>
                <a:ea typeface="Calibri"/>
                <a:cs typeface="Calibri"/>
                <a:sym typeface="Calibri"/>
              </a:endParaRPr>
            </a:p>
          </p:txBody>
        </p:sp>
        <p:sp>
          <p:nvSpPr>
            <p:cNvPr id="504" name="Google Shape;504;p58"/>
            <p:cNvSpPr/>
            <p:nvPr/>
          </p:nvSpPr>
          <p:spPr>
            <a:xfrm>
              <a:off x="2422639" y="4147979"/>
              <a:ext cx="1727700" cy="1036500"/>
            </a:xfrm>
            <a:prstGeom prst="roundRect">
              <a:avLst>
                <a:gd name="adj" fmla="val 10000"/>
              </a:avLst>
            </a:prstGeom>
            <a:solidFill>
              <a:srgbClr val="F79543"/>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8"/>
            <p:cNvSpPr txBox="1"/>
            <p:nvPr/>
          </p:nvSpPr>
          <p:spPr>
            <a:xfrm>
              <a:off x="2452999" y="4178339"/>
              <a:ext cx="1666800" cy="9759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s-419" sz="1300" b="1" i="0" u="none" strike="noStrike" cap="none">
                  <a:solidFill>
                    <a:srgbClr val="FFFFFF"/>
                  </a:solidFill>
                  <a:latin typeface="Calibri"/>
                  <a:ea typeface="Calibri"/>
                  <a:cs typeface="Calibri"/>
                  <a:sym typeface="Calibri"/>
                </a:rPr>
                <a:t>Indicar como pie de página los créditos de imágenes y/o textos</a:t>
              </a:r>
              <a:endParaRPr sz="1300" b="1" i="0" u="none" strike="noStrike" cap="none">
                <a:solidFill>
                  <a:srgbClr val="FFFFFF"/>
                </a:solidFill>
                <a:latin typeface="Calibri"/>
                <a:ea typeface="Calibri"/>
                <a:cs typeface="Calibri"/>
                <a:sym typeface="Calibri"/>
              </a:endParaRPr>
            </a:p>
          </p:txBody>
        </p:sp>
        <p:sp>
          <p:nvSpPr>
            <p:cNvPr id="506" name="Google Shape;506;p58"/>
            <p:cNvSpPr/>
            <p:nvPr/>
          </p:nvSpPr>
          <p:spPr>
            <a:xfrm>
              <a:off x="4302304" y="4452043"/>
              <a:ext cx="366300" cy="428400"/>
            </a:xfrm>
            <a:prstGeom prst="rightArrow">
              <a:avLst>
                <a:gd name="adj1" fmla="val 60000"/>
                <a:gd name="adj2" fmla="val 50000"/>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8"/>
            <p:cNvSpPr txBox="1"/>
            <p:nvPr/>
          </p:nvSpPr>
          <p:spPr>
            <a:xfrm>
              <a:off x="4302304" y="4537734"/>
              <a:ext cx="256500" cy="257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b="1" i="0" u="none" strike="noStrike" cap="none">
                <a:solidFill>
                  <a:srgbClr val="FFFFFF"/>
                </a:solidFill>
                <a:latin typeface="Calibri"/>
                <a:ea typeface="Calibri"/>
                <a:cs typeface="Calibri"/>
                <a:sym typeface="Calibri"/>
              </a:endParaRPr>
            </a:p>
          </p:txBody>
        </p:sp>
        <p:sp>
          <p:nvSpPr>
            <p:cNvPr id="508" name="Google Shape;508;p58"/>
            <p:cNvSpPr/>
            <p:nvPr/>
          </p:nvSpPr>
          <p:spPr>
            <a:xfrm>
              <a:off x="4841326" y="4147979"/>
              <a:ext cx="1727700" cy="1036500"/>
            </a:xfrm>
            <a:prstGeom prst="roundRect">
              <a:avLst>
                <a:gd name="adj" fmla="val 10000"/>
              </a:avLst>
            </a:prstGeom>
            <a:solidFill>
              <a:srgbClr val="BF504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8"/>
            <p:cNvSpPr txBox="1"/>
            <p:nvPr/>
          </p:nvSpPr>
          <p:spPr>
            <a:xfrm>
              <a:off x="4871686" y="4178339"/>
              <a:ext cx="1666800" cy="9759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s-419" sz="1300" b="1" i="0" u="none" strike="noStrike" cap="none">
                  <a:solidFill>
                    <a:srgbClr val="FFFFFF"/>
                  </a:solidFill>
                  <a:latin typeface="Calibri"/>
                  <a:ea typeface="Calibri"/>
                  <a:cs typeface="Calibri"/>
                  <a:sym typeface="Calibri"/>
                </a:rPr>
                <a:t>Verificar si el contenido es claro y sin muchos distractores</a:t>
              </a:r>
              <a:endParaRPr sz="1300" b="1" i="0" u="none" strike="noStrike" cap="none">
                <a:solidFill>
                  <a:srgbClr val="FFFFFF"/>
                </a:solidFill>
                <a:latin typeface="Calibri"/>
                <a:ea typeface="Calibri"/>
                <a:cs typeface="Calibri"/>
                <a:sym typeface="Calibri"/>
              </a:endParaRPr>
            </a:p>
          </p:txBody>
        </p:sp>
        <p:sp>
          <p:nvSpPr>
            <p:cNvPr id="510" name="Google Shape;510;p58"/>
            <p:cNvSpPr/>
            <p:nvPr/>
          </p:nvSpPr>
          <p:spPr>
            <a:xfrm>
              <a:off x="6720992" y="4452043"/>
              <a:ext cx="366300" cy="428400"/>
            </a:xfrm>
            <a:prstGeom prst="rightArrow">
              <a:avLst>
                <a:gd name="adj1" fmla="val 60000"/>
                <a:gd name="adj2" fmla="val 50000"/>
              </a:avLst>
            </a:prstGeom>
            <a:solidFill>
              <a:srgbClr val="BF5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8"/>
            <p:cNvSpPr txBox="1"/>
            <p:nvPr/>
          </p:nvSpPr>
          <p:spPr>
            <a:xfrm>
              <a:off x="6720992" y="4537734"/>
              <a:ext cx="256500" cy="257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100" b="1" i="0" u="none" strike="noStrike" cap="none">
                <a:solidFill>
                  <a:srgbClr val="FFFFFF"/>
                </a:solidFill>
                <a:latin typeface="Calibri"/>
                <a:ea typeface="Calibri"/>
                <a:cs typeface="Calibri"/>
                <a:sym typeface="Calibri"/>
              </a:endParaRPr>
            </a:p>
          </p:txBody>
        </p:sp>
        <p:sp>
          <p:nvSpPr>
            <p:cNvPr id="512" name="Google Shape;512;p58"/>
            <p:cNvSpPr/>
            <p:nvPr/>
          </p:nvSpPr>
          <p:spPr>
            <a:xfrm>
              <a:off x="7260014" y="4147979"/>
              <a:ext cx="1727700" cy="1036500"/>
            </a:xfrm>
            <a:prstGeom prst="roundRect">
              <a:avLst>
                <a:gd name="adj" fmla="val 10000"/>
              </a:avLst>
            </a:prstGeom>
            <a:solidFill>
              <a:srgbClr val="9BBB59"/>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8"/>
            <p:cNvSpPr txBox="1"/>
            <p:nvPr/>
          </p:nvSpPr>
          <p:spPr>
            <a:xfrm>
              <a:off x="7290374" y="4178339"/>
              <a:ext cx="1666800" cy="9759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s-419" sz="1300" b="1" i="0" u="none" strike="noStrike" cap="none">
                  <a:solidFill>
                    <a:srgbClr val="FFFFFF"/>
                  </a:solidFill>
                  <a:latin typeface="Calibri"/>
                  <a:ea typeface="Calibri"/>
                  <a:cs typeface="Calibri"/>
                  <a:sym typeface="Calibri"/>
                </a:rPr>
                <a:t>Dar formato a la infografía (PDF, jpg, etc.) para descargar y/o compartir</a:t>
              </a:r>
              <a:endParaRPr sz="1300" b="1" i="0" u="none" strike="noStrike" cap="none">
                <a:solidFill>
                  <a:srgbClr val="FFFFFF"/>
                </a:solidFill>
                <a:latin typeface="Calibri"/>
                <a:ea typeface="Calibri"/>
                <a:cs typeface="Calibri"/>
                <a:sym typeface="Calibri"/>
              </a:endParaRPr>
            </a:p>
          </p:txBody>
        </p:sp>
      </p:grpSp>
      <p:sp>
        <p:nvSpPr>
          <p:cNvPr id="514" name="Google Shape;514;p58"/>
          <p:cNvSpPr txBox="1">
            <a:spLocks noGrp="1"/>
          </p:cNvSpPr>
          <p:nvPr>
            <p:ph type="title" idx="4294967295"/>
          </p:nvPr>
        </p:nvSpPr>
        <p:spPr>
          <a:xfrm>
            <a:off x="1346775" y="392450"/>
            <a:ext cx="61464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55000"/>
              <a:buFont typeface="Arial"/>
              <a:buNone/>
            </a:pPr>
            <a:r>
              <a:rPr lang="es-419" sz="2000">
                <a:solidFill>
                  <a:schemeClr val="dk2"/>
                </a:solidFill>
                <a:latin typeface="Raleway"/>
                <a:ea typeface="Raleway"/>
                <a:cs typeface="Raleway"/>
                <a:sym typeface="Raleway"/>
              </a:rPr>
              <a:t>Producto 13. </a:t>
            </a:r>
            <a:endParaRPr sz="2000">
              <a:solidFill>
                <a:schemeClr val="dk2"/>
              </a:solidFill>
              <a:latin typeface="Raleway"/>
              <a:ea typeface="Raleway"/>
              <a:cs typeface="Raleway"/>
              <a:sym typeface="Raleway"/>
            </a:endParaRPr>
          </a:p>
          <a:p>
            <a:pPr marL="0" lvl="0" indent="0" algn="ctr" rtl="0">
              <a:lnSpc>
                <a:spcPct val="115000"/>
              </a:lnSpc>
              <a:spcBef>
                <a:spcPts val="0"/>
              </a:spcBef>
              <a:spcAft>
                <a:spcPts val="0"/>
              </a:spcAft>
              <a:buClr>
                <a:schemeClr val="dk1"/>
              </a:buClr>
              <a:buSzPct val="55000"/>
              <a:buFont typeface="Arial"/>
              <a:buNone/>
            </a:pPr>
            <a:r>
              <a:rPr lang="es-419" sz="2000">
                <a:solidFill>
                  <a:schemeClr val="dk2"/>
                </a:solidFill>
                <a:latin typeface="Raleway"/>
                <a:ea typeface="Raleway"/>
                <a:cs typeface="Raleway"/>
                <a:sym typeface="Raleway"/>
              </a:rPr>
              <a:t>Lista de pasos para realizar una infografía digital.</a:t>
            </a:r>
            <a:endParaRPr sz="3320"/>
          </a:p>
        </p:txBody>
      </p:sp>
      <p:pic>
        <p:nvPicPr>
          <p:cNvPr id="515" name="Google Shape;515;p58"/>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516" name="Google Shape;516;p58"/>
          <p:cNvPicPr preferRelativeResize="0"/>
          <p:nvPr/>
        </p:nvPicPr>
        <p:blipFill>
          <a:blip r:embed="rId4">
            <a:alphaModFix/>
          </a:blip>
          <a:stretch>
            <a:fillRect/>
          </a:stretch>
        </p:blipFill>
        <p:spPr>
          <a:xfrm>
            <a:off x="6820775" y="0"/>
            <a:ext cx="2323226" cy="7736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1"/>
              </a:buClr>
              <a:buSzPts val="1100"/>
              <a:buFont typeface="Arial"/>
              <a:buNone/>
            </a:pPr>
            <a:r>
              <a:rPr lang="es-419" sz="1200">
                <a:solidFill>
                  <a:schemeClr val="dk2"/>
                </a:solidFill>
                <a:latin typeface="Raleway"/>
                <a:ea typeface="Raleway"/>
                <a:cs typeface="Raleway"/>
                <a:sym typeface="Raleway"/>
              </a:rPr>
              <a:t>Producto 14. Infografía</a:t>
            </a:r>
            <a:endParaRPr/>
          </a:p>
        </p:txBody>
      </p:sp>
      <p:pic>
        <p:nvPicPr>
          <p:cNvPr id="522" name="Google Shape;522;p59"/>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523" name="Google Shape;523;p59"/>
          <p:cNvPicPr preferRelativeResize="0"/>
          <p:nvPr/>
        </p:nvPicPr>
        <p:blipFill>
          <a:blip r:embed="rId4">
            <a:alphaModFix/>
          </a:blip>
          <a:stretch>
            <a:fillRect/>
          </a:stretch>
        </p:blipFill>
        <p:spPr>
          <a:xfrm>
            <a:off x="6820775" y="0"/>
            <a:ext cx="2323226" cy="773675"/>
          </a:xfrm>
          <a:prstGeom prst="rect">
            <a:avLst/>
          </a:prstGeom>
          <a:noFill/>
          <a:ln>
            <a:noFill/>
          </a:ln>
        </p:spPr>
      </p:pic>
      <p:pic>
        <p:nvPicPr>
          <p:cNvPr id="524" name="Google Shape;524;p59"/>
          <p:cNvPicPr preferRelativeResize="0"/>
          <p:nvPr/>
        </p:nvPicPr>
        <p:blipFill rotWithShape="1">
          <a:blip r:embed="rId5">
            <a:alphaModFix/>
          </a:blip>
          <a:srcRect l="31099" t="278" r="35254" b="3669"/>
          <a:stretch/>
        </p:blipFill>
        <p:spPr>
          <a:xfrm>
            <a:off x="3476325" y="1017725"/>
            <a:ext cx="2378865" cy="38209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1"/>
              </a:buClr>
              <a:buSzPts val="1100"/>
              <a:buFont typeface="Arial"/>
              <a:buNone/>
            </a:pPr>
            <a:r>
              <a:rPr lang="es-419" sz="1800">
                <a:solidFill>
                  <a:schemeClr val="dk2"/>
                </a:solidFill>
                <a:latin typeface="Raleway"/>
                <a:ea typeface="Raleway"/>
                <a:cs typeface="Raleway"/>
                <a:sym typeface="Raleway"/>
              </a:rPr>
              <a:t>Reflexiones personales.</a:t>
            </a:r>
            <a:endParaRPr sz="3400"/>
          </a:p>
        </p:txBody>
      </p:sp>
      <p:sp>
        <p:nvSpPr>
          <p:cNvPr id="530" name="Google Shape;530;p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just" rtl="0">
              <a:lnSpc>
                <a:spcPct val="115000"/>
              </a:lnSpc>
              <a:spcBef>
                <a:spcPts val="0"/>
              </a:spcBef>
              <a:spcAft>
                <a:spcPts val="0"/>
              </a:spcAft>
              <a:buClr>
                <a:schemeClr val="dk1"/>
              </a:buClr>
              <a:buSzPct val="56366"/>
              <a:buFont typeface="Arial"/>
              <a:buNone/>
            </a:pPr>
            <a:r>
              <a:rPr lang="es-419" sz="1951">
                <a:solidFill>
                  <a:schemeClr val="dk1"/>
                </a:solidFill>
                <a:latin typeface="Raleway"/>
                <a:ea typeface="Raleway"/>
                <a:cs typeface="Raleway"/>
                <a:sym typeface="Raleway"/>
              </a:rPr>
              <a:t>La interdisciplina tiene como finalidad el poder crear desde el principio del compartir, el esfuerzo conjunto de diversas disciplinas encaminadas al aprendizaje hace la labor docente aún más enriquecedora,  ya que están presentes diversas gratificaciones,  en primer instancia la finalidad de poder crear en este proyecto una galería de arte que implícitamente creó un hábito de poder encausar los pensamientos, creencias y emociones que albergan los jóvenes estudiantes del Instituto, además poder  coexistir como un proyecto en equipo, esto al integrar nuestros esfuerzos, tiempo y conocimientos, saliendo del  esquema individual que habituamos como docentes, y aprender de las disciplinas con las que colaboramos a nivel de conocimiento y aplicación. El proyecto tiene la noble intención de poder dar espacio a los jóvenes estudiantes para crear y confiar en su técnica, habilidad y arte, creando confianza en sus aprendizajes en cada una de las disciplinas que colaboramos.</a:t>
            </a:r>
            <a:endParaRPr sz="1951">
              <a:solidFill>
                <a:schemeClr val="dk1"/>
              </a:solidFill>
              <a:latin typeface="Raleway"/>
              <a:ea typeface="Raleway"/>
              <a:cs typeface="Raleway"/>
              <a:sym typeface="Raleway"/>
            </a:endParaRPr>
          </a:p>
          <a:p>
            <a:pPr marL="0" lvl="0" indent="0" algn="l" rtl="0">
              <a:spcBef>
                <a:spcPts val="1000"/>
              </a:spcBef>
              <a:spcAft>
                <a:spcPts val="1200"/>
              </a:spcAft>
              <a:buNone/>
            </a:pPr>
            <a:endParaRPr/>
          </a:p>
        </p:txBody>
      </p:sp>
      <p:pic>
        <p:nvPicPr>
          <p:cNvPr id="531" name="Google Shape;531;p60"/>
          <p:cNvPicPr preferRelativeResize="0"/>
          <p:nvPr/>
        </p:nvPicPr>
        <p:blipFill>
          <a:blip r:embed="rId3">
            <a:alphaModFix/>
          </a:blip>
          <a:stretch>
            <a:fillRect/>
          </a:stretch>
        </p:blipFill>
        <p:spPr>
          <a:xfrm>
            <a:off x="57325" y="0"/>
            <a:ext cx="965150" cy="965150"/>
          </a:xfrm>
          <a:prstGeom prst="rect">
            <a:avLst/>
          </a:prstGeom>
          <a:noFill/>
          <a:ln>
            <a:noFill/>
          </a:ln>
        </p:spPr>
      </p:pic>
      <p:pic>
        <p:nvPicPr>
          <p:cNvPr id="532" name="Google Shape;532;p60"/>
          <p:cNvPicPr preferRelativeResize="0"/>
          <p:nvPr/>
        </p:nvPicPr>
        <p:blipFill>
          <a:blip r:embed="rId4">
            <a:alphaModFix/>
          </a:blip>
          <a:stretch>
            <a:fillRect/>
          </a:stretch>
        </p:blipFill>
        <p:spPr>
          <a:xfrm>
            <a:off x="6820775" y="0"/>
            <a:ext cx="2323226" cy="773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s-419" sz="5000">
                <a:latin typeface="Raleway"/>
                <a:ea typeface="Raleway"/>
                <a:cs typeface="Raleway"/>
                <a:sym typeface="Raleway"/>
              </a:rPr>
              <a:t>Ciclo escolar:</a:t>
            </a:r>
            <a:endParaRPr sz="5000">
              <a:latin typeface="Raleway"/>
              <a:ea typeface="Raleway"/>
              <a:cs typeface="Raleway"/>
              <a:sym typeface="Raleway"/>
            </a:endParaRPr>
          </a:p>
          <a:p>
            <a:pPr marL="0" lvl="0" indent="0" algn="ctr" rtl="0">
              <a:spcBef>
                <a:spcPts val="0"/>
              </a:spcBef>
              <a:spcAft>
                <a:spcPts val="0"/>
              </a:spcAft>
              <a:buSzPts val="990"/>
              <a:buNone/>
            </a:pPr>
            <a:r>
              <a:rPr lang="es-419" sz="5000">
                <a:latin typeface="Raleway"/>
                <a:ea typeface="Raleway"/>
                <a:cs typeface="Raleway"/>
                <a:sym typeface="Raleway"/>
              </a:rPr>
              <a:t> 2021-2022</a:t>
            </a:r>
            <a:endParaRPr sz="5000">
              <a:latin typeface="Raleway"/>
              <a:ea typeface="Raleway"/>
              <a:cs typeface="Raleway"/>
              <a:sym typeface="Raleway"/>
            </a:endParaRPr>
          </a:p>
        </p:txBody>
      </p:sp>
      <p:sp>
        <p:nvSpPr>
          <p:cNvPr id="84" name="Google Shape;84;p17"/>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fontScale="47500" lnSpcReduction="20000"/>
          </a:bodyPr>
          <a:lstStyle/>
          <a:p>
            <a:pPr marL="0" lvl="0" indent="0" algn="ctr" rtl="0">
              <a:spcBef>
                <a:spcPts val="0"/>
              </a:spcBef>
              <a:spcAft>
                <a:spcPts val="0"/>
              </a:spcAft>
              <a:buNone/>
            </a:pPr>
            <a:r>
              <a:rPr lang="es-419" sz="4845">
                <a:solidFill>
                  <a:schemeClr val="dk1"/>
                </a:solidFill>
                <a:latin typeface="Raleway"/>
                <a:ea typeface="Raleway"/>
                <a:cs typeface="Raleway"/>
                <a:sym typeface="Raleway"/>
              </a:rPr>
              <a:t>Abril-Mayo 2022</a:t>
            </a:r>
            <a:endParaRPr sz="4845">
              <a:solidFill>
                <a:schemeClr val="dk1"/>
              </a:solidFill>
              <a:latin typeface="Raleway"/>
              <a:ea typeface="Raleway"/>
              <a:cs typeface="Raleway"/>
              <a:sym typeface="Raleway"/>
            </a:endParaRPr>
          </a:p>
          <a:p>
            <a:pPr marL="0" lvl="0" indent="0" algn="ctr" rtl="0">
              <a:spcBef>
                <a:spcPts val="1200"/>
              </a:spcBef>
              <a:spcAft>
                <a:spcPts val="0"/>
              </a:spcAft>
              <a:buNone/>
            </a:pPr>
            <a:r>
              <a:rPr lang="es-419" sz="4845">
                <a:solidFill>
                  <a:schemeClr val="dk1"/>
                </a:solidFill>
                <a:latin typeface="Raleway"/>
                <a:ea typeface="Raleway"/>
                <a:cs typeface="Raleway"/>
                <a:sym typeface="Raleway"/>
              </a:rPr>
              <a:t>Sexto Año ENP</a:t>
            </a:r>
            <a:endParaRPr sz="4845">
              <a:solidFill>
                <a:schemeClr val="dk1"/>
              </a:solidFill>
              <a:latin typeface="Raleway"/>
              <a:ea typeface="Raleway"/>
              <a:cs typeface="Raleway"/>
              <a:sym typeface="Raleway"/>
            </a:endParaRPr>
          </a:p>
          <a:p>
            <a:pPr marL="0" lvl="0" indent="0" algn="ctr" rtl="0">
              <a:spcBef>
                <a:spcPts val="1200"/>
              </a:spcBef>
              <a:spcAft>
                <a:spcPts val="1200"/>
              </a:spcAft>
              <a:buNone/>
            </a:pPr>
            <a:endParaRPr/>
          </a:p>
        </p:txBody>
      </p:sp>
      <p:pic>
        <p:nvPicPr>
          <p:cNvPr id="85" name="Google Shape;85;p17"/>
          <p:cNvPicPr preferRelativeResize="0"/>
          <p:nvPr/>
        </p:nvPicPr>
        <p:blipFill>
          <a:blip r:embed="rId3">
            <a:alphaModFix/>
          </a:blip>
          <a:stretch>
            <a:fillRect/>
          </a:stretch>
        </p:blipFill>
        <p:spPr>
          <a:xfrm>
            <a:off x="6347450" y="2"/>
            <a:ext cx="2796549" cy="931275"/>
          </a:xfrm>
          <a:prstGeom prst="rect">
            <a:avLst/>
          </a:prstGeom>
          <a:noFill/>
          <a:ln>
            <a:noFill/>
          </a:ln>
        </p:spPr>
      </p:pic>
      <p:pic>
        <p:nvPicPr>
          <p:cNvPr id="86" name="Google Shape;86;p17"/>
          <p:cNvPicPr preferRelativeResize="0"/>
          <p:nvPr/>
        </p:nvPicPr>
        <p:blipFill>
          <a:blip r:embed="rId4">
            <a:alphaModFix/>
          </a:blip>
          <a:stretch>
            <a:fillRect/>
          </a:stretch>
        </p:blipFill>
        <p:spPr>
          <a:xfrm>
            <a:off x="0" y="0"/>
            <a:ext cx="1151375" cy="1151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8"/>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92" name="Google Shape;92;p18"/>
          <p:cNvPicPr preferRelativeResize="0"/>
          <p:nvPr/>
        </p:nvPicPr>
        <p:blipFill>
          <a:blip r:embed="rId4">
            <a:alphaModFix/>
          </a:blip>
          <a:stretch>
            <a:fillRect/>
          </a:stretch>
        </p:blipFill>
        <p:spPr>
          <a:xfrm>
            <a:off x="6347450" y="2"/>
            <a:ext cx="2796549" cy="931275"/>
          </a:xfrm>
          <a:prstGeom prst="rect">
            <a:avLst/>
          </a:prstGeom>
          <a:noFill/>
          <a:ln>
            <a:noFill/>
          </a:ln>
        </p:spPr>
      </p:pic>
      <p:sp>
        <p:nvSpPr>
          <p:cNvPr id="93" name="Google Shape;93;p18"/>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s-419" sz="5000">
                <a:latin typeface="Raleway"/>
                <a:ea typeface="Raleway"/>
                <a:cs typeface="Raleway"/>
                <a:sym typeface="Raleway"/>
              </a:rPr>
              <a:t>Crear para dialogar</a:t>
            </a:r>
            <a:endParaRPr sz="5000">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645600"/>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None/>
            </a:pPr>
            <a:r>
              <a:rPr lang="es-419" sz="2200">
                <a:solidFill>
                  <a:schemeClr val="dk2"/>
                </a:solidFill>
                <a:latin typeface="Raleway"/>
                <a:ea typeface="Raleway"/>
                <a:cs typeface="Raleway"/>
                <a:sym typeface="Raleway"/>
              </a:rPr>
              <a:t>Producto 1. C.A.I.A.C. Conclusiones Generales.</a:t>
            </a:r>
            <a:endParaRPr sz="2200">
              <a:solidFill>
                <a:schemeClr val="dk2"/>
              </a:solidFill>
              <a:latin typeface="Raleway"/>
              <a:ea typeface="Raleway"/>
              <a:cs typeface="Raleway"/>
              <a:sym typeface="Raleway"/>
            </a:endParaRPr>
          </a:p>
          <a:p>
            <a:pPr marL="0" lvl="0" indent="0" algn="ctr" rtl="0">
              <a:lnSpc>
                <a:spcPct val="100000"/>
              </a:lnSpc>
              <a:spcBef>
                <a:spcPts val="0"/>
              </a:spcBef>
              <a:spcAft>
                <a:spcPts val="0"/>
              </a:spcAft>
              <a:buClr>
                <a:schemeClr val="dk1"/>
              </a:buClr>
              <a:buSzPct val="49981"/>
              <a:buFont typeface="Arial"/>
              <a:buNone/>
            </a:pPr>
            <a:r>
              <a:rPr lang="es-419" sz="2200">
                <a:solidFill>
                  <a:schemeClr val="dk2"/>
                </a:solidFill>
                <a:latin typeface="Raleway"/>
                <a:ea typeface="Raleway"/>
                <a:cs typeface="Raleway"/>
                <a:sym typeface="Raleway"/>
              </a:rPr>
              <a:t>Interdisciplinariedad.</a:t>
            </a:r>
            <a:endParaRPr sz="2200">
              <a:solidFill>
                <a:schemeClr val="dk2"/>
              </a:solidFill>
              <a:latin typeface="Raleway"/>
              <a:ea typeface="Raleway"/>
              <a:cs typeface="Raleway"/>
              <a:sym typeface="Raleway"/>
            </a:endParaRPr>
          </a:p>
          <a:p>
            <a:pPr marL="0" lvl="0" indent="0" algn="l" rtl="0">
              <a:spcBef>
                <a:spcPts val="0"/>
              </a:spcBef>
              <a:spcAft>
                <a:spcPts val="0"/>
              </a:spcAft>
              <a:buNone/>
            </a:pPr>
            <a:endParaRPr/>
          </a:p>
        </p:txBody>
      </p:sp>
      <p:pic>
        <p:nvPicPr>
          <p:cNvPr id="99" name="Google Shape;99;p19"/>
          <p:cNvPicPr preferRelativeResize="0"/>
          <p:nvPr/>
        </p:nvPicPr>
        <p:blipFill>
          <a:blip r:embed="rId3">
            <a:alphaModFix/>
          </a:blip>
          <a:stretch>
            <a:fillRect/>
          </a:stretch>
        </p:blipFill>
        <p:spPr>
          <a:xfrm>
            <a:off x="0" y="0"/>
            <a:ext cx="1151375" cy="1151375"/>
          </a:xfrm>
          <a:prstGeom prst="rect">
            <a:avLst/>
          </a:prstGeom>
          <a:noFill/>
          <a:ln>
            <a:noFill/>
          </a:ln>
        </p:spPr>
      </p:pic>
      <p:pic>
        <p:nvPicPr>
          <p:cNvPr id="100" name="Google Shape;100;p19"/>
          <p:cNvPicPr preferRelativeResize="0"/>
          <p:nvPr/>
        </p:nvPicPr>
        <p:blipFill>
          <a:blip r:embed="rId4">
            <a:alphaModFix/>
          </a:blip>
          <a:stretch>
            <a:fillRect/>
          </a:stretch>
        </p:blipFill>
        <p:spPr>
          <a:xfrm>
            <a:off x="6648650" y="0"/>
            <a:ext cx="2495350" cy="830975"/>
          </a:xfrm>
          <a:prstGeom prst="rect">
            <a:avLst/>
          </a:prstGeom>
          <a:noFill/>
          <a:ln>
            <a:noFill/>
          </a:ln>
        </p:spPr>
      </p:pic>
      <p:pic>
        <p:nvPicPr>
          <p:cNvPr id="101" name="Google Shape;101;p19"/>
          <p:cNvPicPr preferRelativeResize="0"/>
          <p:nvPr/>
        </p:nvPicPr>
        <p:blipFill rotWithShape="1">
          <a:blip r:embed="rId5">
            <a:alphaModFix/>
          </a:blip>
          <a:srcRect l="19741" t="18182" r="20688" b="7934"/>
          <a:stretch/>
        </p:blipFill>
        <p:spPr>
          <a:xfrm>
            <a:off x="1074550" y="1431875"/>
            <a:ext cx="6762475" cy="3477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0"/>
          <p:cNvPicPr preferRelativeResize="0"/>
          <p:nvPr/>
        </p:nvPicPr>
        <p:blipFill rotWithShape="1">
          <a:blip r:embed="rId3">
            <a:alphaModFix/>
          </a:blip>
          <a:srcRect l="19745" t="18454" r="20797" b="7935"/>
          <a:stretch/>
        </p:blipFill>
        <p:spPr>
          <a:xfrm>
            <a:off x="859650" y="291525"/>
            <a:ext cx="7536150" cy="4298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1"/>
          <p:cNvPicPr preferRelativeResize="0"/>
          <p:nvPr/>
        </p:nvPicPr>
        <p:blipFill rotWithShape="1">
          <a:blip r:embed="rId3">
            <a:alphaModFix/>
          </a:blip>
          <a:srcRect l="19745" t="18455" r="20797" b="8133"/>
          <a:stretch/>
        </p:blipFill>
        <p:spPr>
          <a:xfrm>
            <a:off x="845300" y="191225"/>
            <a:ext cx="7179600" cy="47842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2688</Words>
  <Application>Microsoft Office PowerPoint</Application>
  <PresentationFormat>Presentación en pantalla (16:9)</PresentationFormat>
  <Paragraphs>253</Paragraphs>
  <Slides>48</Slides>
  <Notes>48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48</vt:i4>
      </vt:variant>
    </vt:vector>
  </HeadingPairs>
  <TitlesOfParts>
    <vt:vector size="54" baseType="lpstr">
      <vt:lpstr>Arial</vt:lpstr>
      <vt:lpstr>Calibri</vt:lpstr>
      <vt:lpstr>Roboto</vt:lpstr>
      <vt:lpstr>Raleway</vt:lpstr>
      <vt:lpstr>Century Gothic</vt:lpstr>
      <vt:lpstr>Simple Light</vt:lpstr>
      <vt:lpstr>Presentación de PowerPoint</vt:lpstr>
      <vt:lpstr>Índice</vt:lpstr>
      <vt:lpstr>Índice</vt:lpstr>
      <vt:lpstr>Presentación de PowerPoint</vt:lpstr>
      <vt:lpstr>Ciclo escolar:  2021-2022</vt:lpstr>
      <vt:lpstr>Crear para dialogar</vt:lpstr>
      <vt:lpstr>Producto 1. C.A.I.A.C. Conclusiones Generales. Interdisciplinariedad. </vt:lpstr>
      <vt:lpstr>Presentación de PowerPoint</vt:lpstr>
      <vt:lpstr>Presentación de PowerPoint</vt:lpstr>
      <vt:lpstr>Producto 3. Fotografías de la sesión </vt:lpstr>
      <vt:lpstr>Producto 2.  Organizador gráfico del Proyecto.</vt:lpstr>
      <vt:lpstr>Introducción o justificación.  Descripción del proyecto.</vt:lpstr>
      <vt:lpstr>Presentación de PowerPoint</vt:lpstr>
      <vt:lpstr> Objetivo general del Proyecto</vt:lpstr>
      <vt:lpstr> Objetivo o propósitos a alcanzar,  de cada asignatura involucrada.</vt:lpstr>
      <vt:lpstr> Objetivo o propósitos a alcanzar,  de cada asignatura involucrada.</vt:lpstr>
      <vt:lpstr>Pregunta/s generadora/s, pregunta/s guía,  problema/s a abordar, asunto a resolver</vt:lpstr>
      <vt:lpstr>Pregunta/s generadora/s, pregunta/s guía,  problema/s a abordar, asunto a resolver</vt:lpstr>
      <vt:lpstr>Pregunta/s generadora/s, pregunta/s guía,  problema/s a abordar, asunto a resolver</vt:lpstr>
      <vt:lpstr>Contenido.  Temas y productos propuestos</vt:lpstr>
      <vt:lpstr>Contenido.  Temas y productos propuestos </vt:lpstr>
      <vt:lpstr>Planeación general</vt:lpstr>
      <vt:lpstr>Planeación día a día</vt:lpstr>
      <vt:lpstr>Presentación de PowerPoint</vt:lpstr>
      <vt:lpstr>Seguimiento, evaluación y autoevaluación.</vt:lpstr>
      <vt:lpstr>Presentación de PowerPoint</vt:lpstr>
      <vt:lpstr>Presentación de PowerPoint</vt:lpstr>
      <vt:lpstr>Reflexión grupo interdisciplinario </vt:lpstr>
      <vt:lpstr>Producto 4. Preguntas esenciales</vt:lpstr>
      <vt:lpstr>Producto 5. Organizador gráfico.  Proceso de indagación</vt:lpstr>
      <vt:lpstr>Producto 6 A.M.E. general</vt:lpstr>
      <vt:lpstr>Producto 6 A.M.E. general</vt:lpstr>
      <vt:lpstr>Producto 6 A.M.E. general</vt:lpstr>
      <vt:lpstr>Producto 7 E.I.P. resumen</vt:lpstr>
      <vt:lpstr>Presentación de PowerPoint</vt:lpstr>
      <vt:lpstr>Presentación de PowerPoint</vt:lpstr>
      <vt:lpstr>Presentación de PowerPoint</vt:lpstr>
      <vt:lpstr>Presentación de PowerPoint</vt:lpstr>
      <vt:lpstr>Producto 8. Elaboración inicial del proyecto</vt:lpstr>
      <vt:lpstr>Presentación de PowerPoint</vt:lpstr>
      <vt:lpstr>Presentación de PowerPoint</vt:lpstr>
      <vt:lpstr>Producto 9. Fotografías de la sesión tomadas</vt:lpstr>
      <vt:lpstr>Producto 10. Evaluación. Tipos, </vt:lpstr>
      <vt:lpstr>Producto 11. Evaluación. Formatos. Prerrequisitos</vt:lpstr>
      <vt:lpstr>Producto 12. Evaluación. Formatos. Grupo Heterogéneo. </vt:lpstr>
      <vt:lpstr>Producto 13.  Lista de pasos para realizar una infografía digital.</vt:lpstr>
      <vt:lpstr>Producto 14. Infografía</vt:lpstr>
      <vt:lpstr>Reflexiones personales.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Martha Alicia Díaz Leal Rojas</dc:creator>
  <cp:lastModifiedBy>Martha Alicia Díaz Leal Rojas</cp:lastModifiedBy>
  <cp:revision>1</cp:revision>
  <dcterms:modified xsi:type="dcterms:W3CDTF">2022-06-24T16:27:18Z</dcterms:modified>
</cp:coreProperties>
</file>