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Lst>
  <p:sldSz cy="6858000" cx="12192000"/>
  <p:notesSz cx="6858000" cy="9144000"/>
  <p:embeddedFontLst>
    <p:embeddedFont>
      <p:font typeface="Libre Franklin"/>
      <p:regular r:id="rId72"/>
      <p:bold r:id="rId73"/>
      <p:italic r:id="rId74"/>
      <p:boldItalic r:id="rId75"/>
    </p:embeddedFont>
    <p:embeddedFont>
      <p:font typeface="Libre Franklin Medium"/>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80" roundtripDataSignature="AMtx7mgfCoqLVcYafKIzxlgasmOClt3N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C215E3-F50B-4949-B12E-A76BF1FA7F0D}">
  <a:tblStyle styleId="{50C215E3-F50B-4949-B12E-A76BF1FA7F0D}" styleName="Table_0">
    <a:wholeTbl>
      <a:tcTxStyle b="off" i="off">
        <a:font>
          <a:latin typeface="Garamond"/>
          <a:ea typeface="Garamond"/>
          <a:cs typeface="Garamond"/>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EFE7"/>
          </a:solidFill>
        </a:fill>
      </a:tcStyle>
    </a:wholeTbl>
    <a:band1H>
      <a:tcTxStyle b="off" i="off"/>
      <a:tcStyle>
        <a:fill>
          <a:solidFill>
            <a:srgbClr val="D8DDCB"/>
          </a:solidFill>
        </a:fill>
      </a:tcStyle>
    </a:band1H>
    <a:band2H>
      <a:tcTxStyle b="off" i="off"/>
    </a:band2H>
    <a:band1V>
      <a:tcTxStyle b="off" i="off"/>
      <a:tcStyle>
        <a:fill>
          <a:solidFill>
            <a:srgbClr val="D8DDCB"/>
          </a:solidFill>
        </a:fill>
      </a:tcStyle>
    </a:band1V>
    <a:band2V>
      <a:tcTxStyle b="off" i="off"/>
    </a:band2V>
    <a:lastCol>
      <a:tcTxStyle b="on" i="off">
        <a:font>
          <a:latin typeface="Garamond"/>
          <a:ea typeface="Garamond"/>
          <a:cs typeface="Garamond"/>
        </a:font>
        <a:schemeClr val="lt1"/>
      </a:tcTxStyle>
      <a:tcStyle>
        <a:fill>
          <a:solidFill>
            <a:schemeClr val="accent1"/>
          </a:solidFill>
        </a:fill>
      </a:tcStyle>
    </a:lastCol>
    <a:firstCol>
      <a:tcTxStyle b="on" i="off">
        <a:font>
          <a:latin typeface="Garamond"/>
          <a:ea typeface="Garamond"/>
          <a:cs typeface="Garamond"/>
        </a:font>
        <a:schemeClr val="lt1"/>
      </a:tcTxStyle>
      <a:tcStyle>
        <a:fill>
          <a:solidFill>
            <a:schemeClr val="accent1"/>
          </a:solidFill>
        </a:fill>
      </a:tcStyle>
    </a:firstCol>
    <a:lastRow>
      <a:tcTxStyle b="on" i="off">
        <a:font>
          <a:latin typeface="Garamond"/>
          <a:ea typeface="Garamond"/>
          <a:cs typeface="Garamond"/>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Garamond"/>
          <a:ea typeface="Garamond"/>
          <a:cs typeface="Garamond"/>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LibreFranklin-bold.fntdata"/><Relationship Id="rId72" Type="http://schemas.openxmlformats.org/officeDocument/2006/relationships/font" Target="fonts/LibreFranklin-regular.fntdata"/><Relationship Id="rId31" Type="http://schemas.openxmlformats.org/officeDocument/2006/relationships/slide" Target="slides/slide25.xml"/><Relationship Id="rId75" Type="http://schemas.openxmlformats.org/officeDocument/2006/relationships/font" Target="fonts/LibreFranklin-boldItalic.fntdata"/><Relationship Id="rId30" Type="http://schemas.openxmlformats.org/officeDocument/2006/relationships/slide" Target="slides/slide24.xml"/><Relationship Id="rId74" Type="http://schemas.openxmlformats.org/officeDocument/2006/relationships/font" Target="fonts/LibreFranklin-italic.fntdata"/><Relationship Id="rId33" Type="http://schemas.openxmlformats.org/officeDocument/2006/relationships/slide" Target="slides/slide27.xml"/><Relationship Id="rId77" Type="http://schemas.openxmlformats.org/officeDocument/2006/relationships/font" Target="fonts/LibreFranklinMedium-bold.fntdata"/><Relationship Id="rId32" Type="http://schemas.openxmlformats.org/officeDocument/2006/relationships/slide" Target="slides/slide26.xml"/><Relationship Id="rId76" Type="http://schemas.openxmlformats.org/officeDocument/2006/relationships/font" Target="fonts/LibreFranklinMedium-regular.fntdata"/><Relationship Id="rId35" Type="http://schemas.openxmlformats.org/officeDocument/2006/relationships/slide" Target="slides/slide29.xml"/><Relationship Id="rId79" Type="http://schemas.openxmlformats.org/officeDocument/2006/relationships/font" Target="fonts/LibreFranklinMedium-boldItalic.fntdata"/><Relationship Id="rId34" Type="http://schemas.openxmlformats.org/officeDocument/2006/relationships/slide" Target="slides/slide28.xml"/><Relationship Id="rId78" Type="http://schemas.openxmlformats.org/officeDocument/2006/relationships/font" Target="fonts/LibreFranklinMedium-italic.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cced40cd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12cced40cd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7" name="Google Shape;29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 name="Google Shape;327;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1" name="Google Shape;36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1" name="Google Shape;391;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3" name="Google Shape;403;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 name="Google Shape;409;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 name="Google Shape;415;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1" name="Google Shape;421;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7" name="Google Shape;427;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3" name="Google Shape;433;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9" name="Google Shape;439;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5" name="Google Shape;44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2d1814d53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12d1814d5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14" name="Shape 14"/>
        <p:cNvGrpSpPr/>
        <p:nvPr/>
      </p:nvGrpSpPr>
      <p:grpSpPr>
        <a:xfrm>
          <a:off x="0" y="0"/>
          <a:ext cx="0" cy="0"/>
          <a:chOff x="0" y="0"/>
          <a:chExt cx="0" cy="0"/>
        </a:xfrm>
      </p:grpSpPr>
      <p:cxnSp>
        <p:nvCxnSpPr>
          <p:cNvPr id="15" name="Google Shape;15;p66"/>
          <p:cNvCxnSpPr/>
          <p:nvPr/>
        </p:nvCxnSpPr>
        <p:spPr>
          <a:xfrm>
            <a:off x="685800" y="5349903"/>
            <a:ext cx="11506200" cy="2381"/>
          </a:xfrm>
          <a:prstGeom prst="straightConnector1">
            <a:avLst/>
          </a:prstGeom>
          <a:noFill/>
          <a:ln cap="flat" cmpd="sng" w="9525">
            <a:solidFill>
              <a:schemeClr val="accent1"/>
            </a:solidFill>
            <a:prstDash val="solid"/>
            <a:round/>
            <a:headEnd len="sm" w="sm" type="none"/>
            <a:tailEnd len="sm" w="sm" type="none"/>
          </a:ln>
        </p:spPr>
      </p:cxnSp>
      <p:sp>
        <p:nvSpPr>
          <p:cNvPr id="16" name="Google Shape;16;p66"/>
          <p:cNvSpPr txBox="1"/>
          <p:nvPr>
            <p:ph type="ctrTitle"/>
          </p:nvPr>
        </p:nvSpPr>
        <p:spPr>
          <a:xfrm>
            <a:off x="508000" y="4853412"/>
            <a:ext cx="11277600" cy="12223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6"/>
          <p:cNvSpPr txBox="1"/>
          <p:nvPr>
            <p:ph idx="1" type="subTitle"/>
          </p:nvPr>
        </p:nvSpPr>
        <p:spPr>
          <a:xfrm>
            <a:off x="508000" y="3886200"/>
            <a:ext cx="11277600" cy="914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480"/>
              </a:spcBef>
              <a:spcAft>
                <a:spcPts val="0"/>
              </a:spcAft>
              <a:buSzPts val="1680"/>
              <a:buNone/>
              <a:defRPr sz="2400">
                <a:solidFill>
                  <a:srgbClr val="3D3D3D"/>
                </a:solidFill>
              </a:defRPr>
            </a:lvl1pPr>
            <a:lvl2pPr lvl="1" algn="ctr">
              <a:lnSpc>
                <a:spcPct val="100000"/>
              </a:lnSpc>
              <a:spcBef>
                <a:spcPts val="360"/>
              </a:spcBef>
              <a:spcAft>
                <a:spcPts val="0"/>
              </a:spcAft>
              <a:buSzPts val="126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260"/>
              <a:buNone/>
              <a:defRPr/>
            </a:lvl4pPr>
            <a:lvl5pPr lvl="4" algn="ctr">
              <a:lnSpc>
                <a:spcPct val="100000"/>
              </a:lnSpc>
              <a:spcBef>
                <a:spcPts val="360"/>
              </a:spcBef>
              <a:spcAft>
                <a:spcPts val="0"/>
              </a:spcAft>
              <a:buSzPts val="1080"/>
              <a:buNone/>
              <a:defRPr/>
            </a:lvl5pPr>
            <a:lvl6pPr lvl="5" algn="ctr">
              <a:lnSpc>
                <a:spcPct val="100000"/>
              </a:lnSpc>
              <a:spcBef>
                <a:spcPts val="360"/>
              </a:spcBef>
              <a:spcAft>
                <a:spcPts val="0"/>
              </a:spcAft>
              <a:buSzPts val="1080"/>
              <a:buNone/>
              <a:defRPr/>
            </a:lvl6pPr>
            <a:lvl7pPr lvl="6" algn="ctr">
              <a:lnSpc>
                <a:spcPct val="100000"/>
              </a:lnSpc>
              <a:spcBef>
                <a:spcPts val="360"/>
              </a:spcBef>
              <a:spcAft>
                <a:spcPts val="0"/>
              </a:spcAft>
              <a:buSzPts val="1080"/>
              <a:buNone/>
              <a:defRPr/>
            </a:lvl7pPr>
            <a:lvl8pPr lvl="7" algn="ctr">
              <a:lnSpc>
                <a:spcPct val="100000"/>
              </a:lnSpc>
              <a:spcBef>
                <a:spcPts val="360"/>
              </a:spcBef>
              <a:spcAft>
                <a:spcPts val="0"/>
              </a:spcAft>
              <a:buSzPts val="1080"/>
              <a:buNone/>
              <a:defRPr/>
            </a:lvl8pPr>
            <a:lvl9pPr lvl="8" algn="ctr">
              <a:lnSpc>
                <a:spcPct val="100000"/>
              </a:lnSpc>
              <a:spcBef>
                <a:spcPts val="360"/>
              </a:spcBef>
              <a:spcAft>
                <a:spcPts val="0"/>
              </a:spcAft>
              <a:buSzPts val="1080"/>
              <a:buNone/>
              <a:defRPr/>
            </a:lvl9pPr>
          </a:lstStyle>
          <a:p/>
        </p:txBody>
      </p:sp>
      <p:sp>
        <p:nvSpPr>
          <p:cNvPr id="18" name="Google Shape;18;p66"/>
          <p:cNvSpPr txBox="1"/>
          <p:nvPr>
            <p:ph idx="10" type="dt"/>
          </p:nvPr>
        </p:nvSpPr>
        <p:spPr>
          <a:xfrm>
            <a:off x="8636000" y="76201"/>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6"/>
          <p:cNvSpPr txBox="1"/>
          <p:nvPr>
            <p:ph idx="11" type="ftr"/>
          </p:nvPr>
        </p:nvSpPr>
        <p:spPr>
          <a:xfrm>
            <a:off x="4165600" y="76201"/>
            <a:ext cx="44704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6"/>
          <p:cNvSpPr txBox="1"/>
          <p:nvPr>
            <p:ph idx="12" type="sldNum"/>
          </p:nvPr>
        </p:nvSpPr>
        <p:spPr>
          <a:xfrm>
            <a:off x="10972800" y="6473952"/>
            <a:ext cx="1011936"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5" name="Shape 75"/>
        <p:cNvGrpSpPr/>
        <p:nvPr/>
      </p:nvGrpSpPr>
      <p:grpSpPr>
        <a:xfrm>
          <a:off x="0" y="0"/>
          <a:ext cx="0" cy="0"/>
          <a:chOff x="0" y="0"/>
          <a:chExt cx="0" cy="0"/>
        </a:xfrm>
      </p:grpSpPr>
      <p:sp>
        <p:nvSpPr>
          <p:cNvPr id="76" name="Google Shape;76;p75"/>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5"/>
          <p:cNvSpPr txBox="1"/>
          <p:nvPr>
            <p:ph idx="1" type="body"/>
          </p:nvPr>
        </p:nvSpPr>
        <p:spPr>
          <a:xfrm rot="5400000">
            <a:off x="3934619" y="-1974055"/>
            <a:ext cx="4525963" cy="115824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78" name="Google Shape;78;p75"/>
          <p:cNvSpPr txBox="1"/>
          <p:nvPr>
            <p:ph idx="10" type="dt"/>
          </p:nvPr>
        </p:nvSpPr>
        <p:spPr>
          <a:xfrm>
            <a:off x="8636000" y="76201"/>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75"/>
          <p:cNvSpPr txBox="1"/>
          <p:nvPr>
            <p:ph idx="11" type="ftr"/>
          </p:nvPr>
        </p:nvSpPr>
        <p:spPr>
          <a:xfrm>
            <a:off x="4165600" y="76201"/>
            <a:ext cx="44704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5"/>
          <p:cNvSpPr txBox="1"/>
          <p:nvPr>
            <p:ph idx="12" type="sldNum"/>
          </p:nvPr>
        </p:nvSpPr>
        <p:spPr>
          <a:xfrm>
            <a:off x="10972800" y="6477001"/>
            <a:ext cx="1016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spTree>
      <p:nvGrpSpPr>
        <p:cNvPr id="81" name="Shape 81"/>
        <p:cNvGrpSpPr/>
        <p:nvPr/>
      </p:nvGrpSpPr>
      <p:grpSpPr>
        <a:xfrm>
          <a:off x="0" y="0"/>
          <a:ext cx="0" cy="0"/>
          <a:chOff x="0" y="0"/>
          <a:chExt cx="0" cy="0"/>
        </a:xfrm>
      </p:grpSpPr>
      <p:sp>
        <p:nvSpPr>
          <p:cNvPr id="82" name="Google Shape;82;p76"/>
          <p:cNvSpPr txBox="1"/>
          <p:nvPr>
            <p:ph type="title"/>
          </p:nvPr>
        </p:nvSpPr>
        <p:spPr>
          <a:xfrm rot="5400000">
            <a:off x="7437438" y="2255840"/>
            <a:ext cx="5851525" cy="24384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6"/>
          <p:cNvSpPr txBox="1"/>
          <p:nvPr>
            <p:ph idx="1" type="body"/>
          </p:nvPr>
        </p:nvSpPr>
        <p:spPr>
          <a:xfrm rot="5400000">
            <a:off x="1849438" y="-690560"/>
            <a:ext cx="5851525" cy="83312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84" name="Google Shape;84;p76"/>
          <p:cNvSpPr txBox="1"/>
          <p:nvPr>
            <p:ph idx="10" type="dt"/>
          </p:nvPr>
        </p:nvSpPr>
        <p:spPr>
          <a:xfrm>
            <a:off x="8636000" y="76201"/>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76"/>
          <p:cNvSpPr txBox="1"/>
          <p:nvPr>
            <p:ph idx="11" type="ftr"/>
          </p:nvPr>
        </p:nvSpPr>
        <p:spPr>
          <a:xfrm>
            <a:off x="4165600" y="76201"/>
            <a:ext cx="44704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76"/>
          <p:cNvSpPr txBox="1"/>
          <p:nvPr>
            <p:ph idx="12" type="sldNum"/>
          </p:nvPr>
        </p:nvSpPr>
        <p:spPr>
          <a:xfrm>
            <a:off x="10972800" y="6477001"/>
            <a:ext cx="1016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67"/>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7"/>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24" name="Google Shape;24;p67"/>
          <p:cNvSpPr txBox="1"/>
          <p:nvPr>
            <p:ph idx="10" type="dt"/>
          </p:nvPr>
        </p:nvSpPr>
        <p:spPr>
          <a:xfrm>
            <a:off x="8636000" y="76201"/>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7"/>
          <p:cNvSpPr txBox="1"/>
          <p:nvPr>
            <p:ph idx="11" type="ftr"/>
          </p:nvPr>
        </p:nvSpPr>
        <p:spPr>
          <a:xfrm>
            <a:off x="4775200" y="76201"/>
            <a:ext cx="3860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7"/>
          <p:cNvSpPr txBox="1"/>
          <p:nvPr>
            <p:ph idx="12" type="sldNum"/>
          </p:nvPr>
        </p:nvSpPr>
        <p:spPr>
          <a:xfrm>
            <a:off x="10972800" y="6473952"/>
            <a:ext cx="1011936"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blipFill>
          <a:blip r:embed="rId2">
            <a:alphaModFix/>
          </a:blip>
          <a:stretch>
            <a:fillRect/>
          </a:stretch>
        </a:blipFill>
      </p:bgPr>
    </p:bg>
    <p:spTree>
      <p:nvGrpSpPr>
        <p:cNvPr id="27" name="Shape 27"/>
        <p:cNvGrpSpPr/>
        <p:nvPr/>
      </p:nvGrpSpPr>
      <p:grpSpPr>
        <a:xfrm>
          <a:off x="0" y="0"/>
          <a:ext cx="0" cy="0"/>
          <a:chOff x="0" y="0"/>
          <a:chExt cx="0" cy="0"/>
        </a:xfrm>
      </p:grpSpPr>
      <p:cxnSp>
        <p:nvCxnSpPr>
          <p:cNvPr id="28" name="Google Shape;28;p68"/>
          <p:cNvCxnSpPr/>
          <p:nvPr/>
        </p:nvCxnSpPr>
        <p:spPr>
          <a:xfrm>
            <a:off x="685800" y="3444903"/>
            <a:ext cx="11506200" cy="2381"/>
          </a:xfrm>
          <a:prstGeom prst="straightConnector1">
            <a:avLst/>
          </a:prstGeom>
          <a:noFill/>
          <a:ln cap="flat" cmpd="sng" w="9525">
            <a:solidFill>
              <a:schemeClr val="accent1"/>
            </a:solidFill>
            <a:prstDash val="solid"/>
            <a:round/>
            <a:headEnd len="sm" w="sm" type="none"/>
            <a:tailEnd len="sm" w="sm" type="none"/>
          </a:ln>
        </p:spPr>
      </p:cxnSp>
      <p:sp>
        <p:nvSpPr>
          <p:cNvPr id="29" name="Google Shape;29;p68"/>
          <p:cNvSpPr txBox="1"/>
          <p:nvPr>
            <p:ph idx="1" type="body"/>
          </p:nvPr>
        </p:nvSpPr>
        <p:spPr>
          <a:xfrm>
            <a:off x="508000" y="1676400"/>
            <a:ext cx="11277600" cy="1219200"/>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400"/>
              </a:spcBef>
              <a:spcAft>
                <a:spcPts val="0"/>
              </a:spcAft>
              <a:buSzPts val="1400"/>
              <a:buNone/>
              <a:defRPr sz="2000">
                <a:solidFill>
                  <a:srgbClr val="C2D6DB"/>
                </a:solidFill>
              </a:defRPr>
            </a:lvl1pPr>
            <a:lvl2pPr indent="-228600" lvl="1" marL="914400" algn="l">
              <a:lnSpc>
                <a:spcPct val="100000"/>
              </a:lnSpc>
              <a:spcBef>
                <a:spcPts val="360"/>
              </a:spcBef>
              <a:spcAft>
                <a:spcPts val="0"/>
              </a:spcAft>
              <a:buSzPts val="1260"/>
              <a:buNone/>
              <a:defRPr sz="1800">
                <a:solidFill>
                  <a:schemeClr val="lt1"/>
                </a:solidFill>
              </a:defRPr>
            </a:lvl2pPr>
            <a:lvl3pPr indent="-228600" lvl="2" marL="1371600" algn="l">
              <a:lnSpc>
                <a:spcPct val="100000"/>
              </a:lnSpc>
              <a:spcBef>
                <a:spcPts val="320"/>
              </a:spcBef>
              <a:spcAft>
                <a:spcPts val="0"/>
              </a:spcAft>
              <a:buSzPts val="1120"/>
              <a:buNone/>
              <a:defRPr sz="1600">
                <a:solidFill>
                  <a:schemeClr val="lt1"/>
                </a:solidFill>
              </a:defRPr>
            </a:lvl3pPr>
            <a:lvl4pPr indent="-228600" lvl="3" marL="1828800" algn="l">
              <a:lnSpc>
                <a:spcPct val="100000"/>
              </a:lnSpc>
              <a:spcBef>
                <a:spcPts val="280"/>
              </a:spcBef>
              <a:spcAft>
                <a:spcPts val="0"/>
              </a:spcAft>
              <a:buSzPts val="980"/>
              <a:buNone/>
              <a:defRPr sz="1400">
                <a:solidFill>
                  <a:schemeClr val="lt1"/>
                </a:solidFill>
              </a:defRPr>
            </a:lvl4pPr>
            <a:lvl5pPr indent="-228600" lvl="4" marL="2286000" algn="l">
              <a:lnSpc>
                <a:spcPct val="100000"/>
              </a:lnSpc>
              <a:spcBef>
                <a:spcPts val="280"/>
              </a:spcBef>
              <a:spcAft>
                <a:spcPts val="0"/>
              </a:spcAft>
              <a:buSzPts val="840"/>
              <a:buNone/>
              <a:defRPr sz="1400">
                <a:solidFill>
                  <a:schemeClr val="lt1"/>
                </a:solidFill>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30" name="Google Shape;30;p68"/>
          <p:cNvSpPr txBox="1"/>
          <p:nvPr>
            <p:ph idx="10" type="dt"/>
          </p:nvPr>
        </p:nvSpPr>
        <p:spPr>
          <a:xfrm>
            <a:off x="8636000" y="76201"/>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8"/>
          <p:cNvSpPr txBox="1"/>
          <p:nvPr>
            <p:ph idx="11" type="ftr"/>
          </p:nvPr>
        </p:nvSpPr>
        <p:spPr>
          <a:xfrm>
            <a:off x="4165600" y="76201"/>
            <a:ext cx="44704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8"/>
          <p:cNvSpPr txBox="1"/>
          <p:nvPr>
            <p:ph idx="12" type="sldNum"/>
          </p:nvPr>
        </p:nvSpPr>
        <p:spPr>
          <a:xfrm>
            <a:off x="10972800" y="6477001"/>
            <a:ext cx="1016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
        <p:nvSpPr>
          <p:cNvPr id="33" name="Google Shape;33;p68"/>
          <p:cNvSpPr txBox="1"/>
          <p:nvPr>
            <p:ph type="title"/>
          </p:nvPr>
        </p:nvSpPr>
        <p:spPr>
          <a:xfrm>
            <a:off x="240633" y="2947086"/>
            <a:ext cx="11582400" cy="1184825"/>
          </a:xfrm>
          <a:prstGeom prst="rect">
            <a:avLst/>
          </a:prstGeom>
          <a:noFill/>
          <a:ln>
            <a:noFill/>
          </a:ln>
        </p:spPr>
        <p:txBody>
          <a:bodyPr anchorCtr="0" anchor="t" bIns="45700" lIns="91425" spcFirstLastPara="1" rIns="91425" wrap="square" tIns="45700">
            <a:normAutofit/>
          </a:bodyPr>
          <a:lstStyle>
            <a:lvl1pPr lvl="0" algn="r">
              <a:lnSpc>
                <a:spcPct val="100000"/>
              </a:lnSpc>
              <a:spcBef>
                <a:spcPts val="0"/>
              </a:spcBef>
              <a:spcAft>
                <a:spcPts val="0"/>
              </a:spcAft>
              <a:buClr>
                <a:schemeClr val="lt2"/>
              </a:buClr>
              <a:buSzPts val="3600"/>
              <a:buFont typeface="Libre Franklin Medium"/>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4" name="Shape 34"/>
        <p:cNvGrpSpPr/>
        <p:nvPr/>
      </p:nvGrpSpPr>
      <p:grpSpPr>
        <a:xfrm>
          <a:off x="0" y="0"/>
          <a:ext cx="0" cy="0"/>
          <a:chOff x="0" y="0"/>
          <a:chExt cx="0" cy="0"/>
        </a:xfrm>
      </p:grpSpPr>
      <p:sp>
        <p:nvSpPr>
          <p:cNvPr id="35" name="Google Shape;35;p69"/>
          <p:cNvSpPr txBox="1"/>
          <p:nvPr>
            <p:ph type="title"/>
          </p:nvPr>
        </p:nvSpPr>
        <p:spPr>
          <a:xfrm>
            <a:off x="402336" y="457200"/>
            <a:ext cx="11582400" cy="84124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9"/>
          <p:cNvSpPr txBox="1"/>
          <p:nvPr>
            <p:ph idx="1" type="body"/>
          </p:nvPr>
        </p:nvSpPr>
        <p:spPr>
          <a:xfrm>
            <a:off x="406400" y="1600200"/>
            <a:ext cx="5588000" cy="4724400"/>
          </a:xfrm>
          <a:prstGeom prst="rect">
            <a:avLst/>
          </a:prstGeom>
          <a:noFill/>
          <a:ln>
            <a:noFill/>
          </a:ln>
        </p:spPr>
        <p:txBody>
          <a:bodyPr anchorCtr="0" anchor="t" bIns="45700" lIns="91425" spcFirstLastPara="1" rIns="91425" wrap="square" tIns="45700">
            <a:normAutofit/>
          </a:bodyPr>
          <a:lstStyle>
            <a:lvl1pPr indent="-353060" lvl="0" marL="457200" algn="l">
              <a:lnSpc>
                <a:spcPct val="100000"/>
              </a:lnSpc>
              <a:spcBef>
                <a:spcPts val="560"/>
              </a:spcBef>
              <a:spcAft>
                <a:spcPts val="0"/>
              </a:spcAft>
              <a:buSzPts val="1960"/>
              <a:buChar char="?"/>
              <a:defRPr sz="2800"/>
            </a:lvl1pPr>
            <a:lvl2pPr indent="-335280" lvl="1" marL="914400" algn="l">
              <a:lnSpc>
                <a:spcPct val="100000"/>
              </a:lnSpc>
              <a:spcBef>
                <a:spcPts val="480"/>
              </a:spcBef>
              <a:spcAft>
                <a:spcPts val="0"/>
              </a:spcAft>
              <a:buSzPts val="1680"/>
              <a:buChar char="?"/>
              <a:defRPr sz="2400"/>
            </a:lvl2pPr>
            <a:lvl3pPr indent="-317500" lvl="2" marL="1371600" algn="l">
              <a:lnSpc>
                <a:spcPct val="100000"/>
              </a:lnSpc>
              <a:spcBef>
                <a:spcPts val="400"/>
              </a:spcBef>
              <a:spcAft>
                <a:spcPts val="0"/>
              </a:spcAft>
              <a:buSzPts val="1400"/>
              <a:buChar char="?"/>
              <a:defRPr sz="2000"/>
            </a:lvl3pPr>
            <a:lvl4pPr indent="-308610" lvl="3" marL="1828800" algn="l">
              <a:lnSpc>
                <a:spcPct val="100000"/>
              </a:lnSpc>
              <a:spcBef>
                <a:spcPts val="360"/>
              </a:spcBef>
              <a:spcAft>
                <a:spcPts val="0"/>
              </a:spcAft>
              <a:buSzPts val="1260"/>
              <a:buChar char="?"/>
              <a:defRPr sz="1800"/>
            </a:lvl4pPr>
            <a:lvl5pPr indent="-297179" lvl="4" marL="2286000" algn="l">
              <a:lnSpc>
                <a:spcPct val="100000"/>
              </a:lnSpc>
              <a:spcBef>
                <a:spcPts val="360"/>
              </a:spcBef>
              <a:spcAft>
                <a:spcPts val="0"/>
              </a:spcAft>
              <a:buSzPts val="1080"/>
              <a:buChar char="?"/>
              <a:defRPr sz="18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37" name="Google Shape;37;p69"/>
          <p:cNvSpPr txBox="1"/>
          <p:nvPr>
            <p:ph idx="2" type="body"/>
          </p:nvPr>
        </p:nvSpPr>
        <p:spPr>
          <a:xfrm>
            <a:off x="6197600" y="1600200"/>
            <a:ext cx="5791200" cy="4724400"/>
          </a:xfrm>
          <a:prstGeom prst="rect">
            <a:avLst/>
          </a:prstGeom>
          <a:noFill/>
          <a:ln>
            <a:noFill/>
          </a:ln>
        </p:spPr>
        <p:txBody>
          <a:bodyPr anchorCtr="0" anchor="t" bIns="45700" lIns="91425" spcFirstLastPara="1" rIns="91425" wrap="square" tIns="45700">
            <a:normAutofit/>
          </a:bodyPr>
          <a:lstStyle>
            <a:lvl1pPr indent="-353060" lvl="0" marL="457200" algn="l">
              <a:lnSpc>
                <a:spcPct val="100000"/>
              </a:lnSpc>
              <a:spcBef>
                <a:spcPts val="560"/>
              </a:spcBef>
              <a:spcAft>
                <a:spcPts val="0"/>
              </a:spcAft>
              <a:buSzPts val="1960"/>
              <a:buChar char="?"/>
              <a:defRPr sz="2800"/>
            </a:lvl1pPr>
            <a:lvl2pPr indent="-335280" lvl="1" marL="914400" algn="l">
              <a:lnSpc>
                <a:spcPct val="100000"/>
              </a:lnSpc>
              <a:spcBef>
                <a:spcPts val="480"/>
              </a:spcBef>
              <a:spcAft>
                <a:spcPts val="0"/>
              </a:spcAft>
              <a:buSzPts val="1680"/>
              <a:buChar char="?"/>
              <a:defRPr sz="2400"/>
            </a:lvl2pPr>
            <a:lvl3pPr indent="-317500" lvl="2" marL="1371600" algn="l">
              <a:lnSpc>
                <a:spcPct val="100000"/>
              </a:lnSpc>
              <a:spcBef>
                <a:spcPts val="400"/>
              </a:spcBef>
              <a:spcAft>
                <a:spcPts val="0"/>
              </a:spcAft>
              <a:buSzPts val="1400"/>
              <a:buChar char="?"/>
              <a:defRPr sz="2000"/>
            </a:lvl3pPr>
            <a:lvl4pPr indent="-308610" lvl="3" marL="1828800" algn="l">
              <a:lnSpc>
                <a:spcPct val="100000"/>
              </a:lnSpc>
              <a:spcBef>
                <a:spcPts val="360"/>
              </a:spcBef>
              <a:spcAft>
                <a:spcPts val="0"/>
              </a:spcAft>
              <a:buSzPts val="1260"/>
              <a:buChar char="?"/>
              <a:defRPr sz="1800"/>
            </a:lvl4pPr>
            <a:lvl5pPr indent="-297179" lvl="4" marL="2286000" algn="l">
              <a:lnSpc>
                <a:spcPct val="100000"/>
              </a:lnSpc>
              <a:spcBef>
                <a:spcPts val="360"/>
              </a:spcBef>
              <a:spcAft>
                <a:spcPts val="0"/>
              </a:spcAft>
              <a:buSzPts val="1080"/>
              <a:buChar char="?"/>
              <a:defRPr sz="18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38" name="Google Shape;38;p69"/>
          <p:cNvSpPr txBox="1"/>
          <p:nvPr>
            <p:ph idx="10" type="dt"/>
          </p:nvPr>
        </p:nvSpPr>
        <p:spPr>
          <a:xfrm>
            <a:off x="8636000" y="76201"/>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9"/>
          <p:cNvSpPr txBox="1"/>
          <p:nvPr>
            <p:ph idx="11" type="ftr"/>
          </p:nvPr>
        </p:nvSpPr>
        <p:spPr>
          <a:xfrm>
            <a:off x="4165600" y="76201"/>
            <a:ext cx="44704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9"/>
          <p:cNvSpPr txBox="1"/>
          <p:nvPr>
            <p:ph idx="12" type="sldNum"/>
          </p:nvPr>
        </p:nvSpPr>
        <p:spPr>
          <a:xfrm>
            <a:off x="10972800" y="6477001"/>
            <a:ext cx="1016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spTree>
      <p:nvGrpSpPr>
        <p:cNvPr id="41" name="Shape 41"/>
        <p:cNvGrpSpPr/>
        <p:nvPr/>
      </p:nvGrpSpPr>
      <p:grpSpPr>
        <a:xfrm>
          <a:off x="0" y="0"/>
          <a:ext cx="0" cy="0"/>
          <a:chOff x="0" y="0"/>
          <a:chExt cx="0" cy="0"/>
        </a:xfrm>
      </p:grpSpPr>
      <p:sp>
        <p:nvSpPr>
          <p:cNvPr id="42" name="Google Shape;42;p70"/>
          <p:cNvSpPr txBox="1"/>
          <p:nvPr>
            <p:ph type="title"/>
          </p:nvPr>
        </p:nvSpPr>
        <p:spPr>
          <a:xfrm>
            <a:off x="406400" y="5410200"/>
            <a:ext cx="11480800" cy="8826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3600"/>
              <a:buFont typeface="Libre Franklin Medium"/>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0"/>
          <p:cNvSpPr txBox="1"/>
          <p:nvPr>
            <p:ph idx="1" type="body"/>
          </p:nvPr>
        </p:nvSpPr>
        <p:spPr>
          <a:xfrm>
            <a:off x="375259" y="666750"/>
            <a:ext cx="5720741" cy="6397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1260"/>
              <a:buNone/>
              <a:defRPr b="0" sz="1800" cap="none">
                <a:solidFill>
                  <a:srgbClr val="20768B"/>
                </a:solidFill>
                <a:latin typeface="Libre Franklin Medium"/>
                <a:ea typeface="Libre Franklin Medium"/>
                <a:cs typeface="Libre Franklin Medium"/>
                <a:sym typeface="Libre Franklin Medium"/>
              </a:defRPr>
            </a:lvl1pPr>
            <a:lvl2pPr indent="-228600" lvl="1" marL="914400" algn="l">
              <a:lnSpc>
                <a:spcPct val="100000"/>
              </a:lnSpc>
              <a:spcBef>
                <a:spcPts val="400"/>
              </a:spcBef>
              <a:spcAft>
                <a:spcPts val="0"/>
              </a:spcAft>
              <a:buSzPts val="14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120"/>
              <a:buNone/>
              <a:defRPr b="1" sz="1600"/>
            </a:lvl4pPr>
            <a:lvl5pPr indent="-228600" lvl="4" marL="2286000" algn="l">
              <a:lnSpc>
                <a:spcPct val="100000"/>
              </a:lnSpc>
              <a:spcBef>
                <a:spcPts val="320"/>
              </a:spcBef>
              <a:spcAft>
                <a:spcPts val="0"/>
              </a:spcAft>
              <a:buSzPts val="960"/>
              <a:buNone/>
              <a:defRPr b="1"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4" name="Google Shape;44;p70"/>
          <p:cNvSpPr txBox="1"/>
          <p:nvPr>
            <p:ph idx="2" type="body"/>
          </p:nvPr>
        </p:nvSpPr>
        <p:spPr>
          <a:xfrm>
            <a:off x="6193367" y="666750"/>
            <a:ext cx="5722988" cy="6397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1260"/>
              <a:buNone/>
              <a:defRPr b="0" sz="1800" cap="none">
                <a:solidFill>
                  <a:srgbClr val="20768B"/>
                </a:solidFill>
                <a:latin typeface="Libre Franklin Medium"/>
                <a:ea typeface="Libre Franklin Medium"/>
                <a:cs typeface="Libre Franklin Medium"/>
                <a:sym typeface="Libre Franklin Medium"/>
              </a:defRPr>
            </a:lvl1pPr>
            <a:lvl2pPr indent="-228600" lvl="1" marL="914400" algn="l">
              <a:lnSpc>
                <a:spcPct val="100000"/>
              </a:lnSpc>
              <a:spcBef>
                <a:spcPts val="400"/>
              </a:spcBef>
              <a:spcAft>
                <a:spcPts val="0"/>
              </a:spcAft>
              <a:buSzPts val="14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120"/>
              <a:buNone/>
              <a:defRPr b="1" sz="1600"/>
            </a:lvl4pPr>
            <a:lvl5pPr indent="-228600" lvl="4" marL="2286000" algn="l">
              <a:lnSpc>
                <a:spcPct val="100000"/>
              </a:lnSpc>
              <a:spcBef>
                <a:spcPts val="320"/>
              </a:spcBef>
              <a:spcAft>
                <a:spcPts val="0"/>
              </a:spcAft>
              <a:buSzPts val="960"/>
              <a:buNone/>
              <a:defRPr b="1"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5" name="Google Shape;45;p70"/>
          <p:cNvSpPr txBox="1"/>
          <p:nvPr>
            <p:ph idx="3" type="body"/>
          </p:nvPr>
        </p:nvSpPr>
        <p:spPr>
          <a:xfrm>
            <a:off x="375259" y="1316038"/>
            <a:ext cx="5720741" cy="3941763"/>
          </a:xfrm>
          <a:prstGeom prst="rect">
            <a:avLst/>
          </a:prstGeom>
          <a:noFill/>
          <a:ln>
            <a:noFill/>
          </a:ln>
        </p:spPr>
        <p:txBody>
          <a:bodyPr anchorCtr="0" anchor="t" bIns="45700" lIns="91425" spcFirstLastPara="1" rIns="91425" wrap="square" tIns="45700">
            <a:normAutofit/>
          </a:bodyPr>
          <a:lstStyle>
            <a:lvl1pPr indent="-335280" lvl="0" marL="457200" algn="l">
              <a:lnSpc>
                <a:spcPct val="100000"/>
              </a:lnSpc>
              <a:spcBef>
                <a:spcPts val="480"/>
              </a:spcBef>
              <a:spcAft>
                <a:spcPts val="0"/>
              </a:spcAft>
              <a:buSzPts val="1680"/>
              <a:buChar char="?"/>
              <a:defRPr sz="2400"/>
            </a:lvl1pPr>
            <a:lvl2pPr indent="-317500" lvl="1" marL="914400" algn="l">
              <a:lnSpc>
                <a:spcPct val="100000"/>
              </a:lnSpc>
              <a:spcBef>
                <a:spcPts val="400"/>
              </a:spcBef>
              <a:spcAft>
                <a:spcPts val="0"/>
              </a:spcAft>
              <a:buSzPts val="1400"/>
              <a:buChar char="?"/>
              <a:defRPr sz="2000"/>
            </a:lvl2pPr>
            <a:lvl3pPr indent="-308610" lvl="2" marL="1371600" algn="l">
              <a:lnSpc>
                <a:spcPct val="100000"/>
              </a:lnSpc>
              <a:spcBef>
                <a:spcPts val="360"/>
              </a:spcBef>
              <a:spcAft>
                <a:spcPts val="0"/>
              </a:spcAft>
              <a:buSzPts val="1260"/>
              <a:buChar char="?"/>
              <a:defRPr sz="1800"/>
            </a:lvl3pPr>
            <a:lvl4pPr indent="-299719" lvl="3" marL="1828800" algn="l">
              <a:lnSpc>
                <a:spcPct val="100000"/>
              </a:lnSpc>
              <a:spcBef>
                <a:spcPts val="320"/>
              </a:spcBef>
              <a:spcAft>
                <a:spcPts val="0"/>
              </a:spcAft>
              <a:buSzPts val="1120"/>
              <a:buChar char="?"/>
              <a:defRPr sz="1600"/>
            </a:lvl4pPr>
            <a:lvl5pPr indent="-289560" lvl="4" marL="2286000" algn="l">
              <a:lnSpc>
                <a:spcPct val="100000"/>
              </a:lnSpc>
              <a:spcBef>
                <a:spcPts val="320"/>
              </a:spcBef>
              <a:spcAft>
                <a:spcPts val="0"/>
              </a:spcAft>
              <a:buSzPts val="960"/>
              <a:buChar char="?"/>
              <a:defRPr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6" name="Google Shape;46;p70"/>
          <p:cNvSpPr txBox="1"/>
          <p:nvPr>
            <p:ph idx="4" type="body"/>
          </p:nvPr>
        </p:nvSpPr>
        <p:spPr>
          <a:xfrm>
            <a:off x="6198307" y="1316038"/>
            <a:ext cx="5718048" cy="3941763"/>
          </a:xfrm>
          <a:prstGeom prst="rect">
            <a:avLst/>
          </a:prstGeom>
          <a:noFill/>
          <a:ln>
            <a:noFill/>
          </a:ln>
        </p:spPr>
        <p:txBody>
          <a:bodyPr anchorCtr="0" anchor="t" bIns="45700" lIns="91425" spcFirstLastPara="1" rIns="91425" wrap="square" tIns="45700">
            <a:normAutofit/>
          </a:bodyPr>
          <a:lstStyle>
            <a:lvl1pPr indent="-335280" lvl="0" marL="457200" algn="l">
              <a:lnSpc>
                <a:spcPct val="100000"/>
              </a:lnSpc>
              <a:spcBef>
                <a:spcPts val="480"/>
              </a:spcBef>
              <a:spcAft>
                <a:spcPts val="0"/>
              </a:spcAft>
              <a:buSzPts val="1680"/>
              <a:buChar char="?"/>
              <a:defRPr sz="2400"/>
            </a:lvl1pPr>
            <a:lvl2pPr indent="-317500" lvl="1" marL="914400" algn="l">
              <a:lnSpc>
                <a:spcPct val="100000"/>
              </a:lnSpc>
              <a:spcBef>
                <a:spcPts val="400"/>
              </a:spcBef>
              <a:spcAft>
                <a:spcPts val="0"/>
              </a:spcAft>
              <a:buSzPts val="1400"/>
              <a:buChar char="?"/>
              <a:defRPr sz="2000"/>
            </a:lvl2pPr>
            <a:lvl3pPr indent="-308610" lvl="2" marL="1371600" algn="l">
              <a:lnSpc>
                <a:spcPct val="100000"/>
              </a:lnSpc>
              <a:spcBef>
                <a:spcPts val="360"/>
              </a:spcBef>
              <a:spcAft>
                <a:spcPts val="0"/>
              </a:spcAft>
              <a:buSzPts val="1260"/>
              <a:buChar char="?"/>
              <a:defRPr sz="1800"/>
            </a:lvl3pPr>
            <a:lvl4pPr indent="-299719" lvl="3" marL="1828800" algn="l">
              <a:lnSpc>
                <a:spcPct val="100000"/>
              </a:lnSpc>
              <a:spcBef>
                <a:spcPts val="320"/>
              </a:spcBef>
              <a:spcAft>
                <a:spcPts val="0"/>
              </a:spcAft>
              <a:buSzPts val="1120"/>
              <a:buChar char="?"/>
              <a:defRPr sz="1600"/>
            </a:lvl4pPr>
            <a:lvl5pPr indent="-289560" lvl="4" marL="2286000" algn="l">
              <a:lnSpc>
                <a:spcPct val="100000"/>
              </a:lnSpc>
              <a:spcBef>
                <a:spcPts val="320"/>
              </a:spcBef>
              <a:spcAft>
                <a:spcPts val="0"/>
              </a:spcAft>
              <a:buSzPts val="960"/>
              <a:buChar char="?"/>
              <a:defRPr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7" name="Google Shape;47;p70"/>
          <p:cNvSpPr txBox="1"/>
          <p:nvPr>
            <p:ph idx="10" type="dt"/>
          </p:nvPr>
        </p:nvSpPr>
        <p:spPr>
          <a:xfrm>
            <a:off x="8636000" y="76201"/>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0"/>
          <p:cNvSpPr txBox="1"/>
          <p:nvPr>
            <p:ph idx="11" type="ftr"/>
          </p:nvPr>
        </p:nvSpPr>
        <p:spPr>
          <a:xfrm>
            <a:off x="4165600" y="76201"/>
            <a:ext cx="44704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0"/>
          <p:cNvSpPr txBox="1"/>
          <p:nvPr>
            <p:ph idx="12" type="sldNum"/>
          </p:nvPr>
        </p:nvSpPr>
        <p:spPr>
          <a:xfrm>
            <a:off x="10972800" y="6477000"/>
            <a:ext cx="1016000"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cxnSp>
        <p:nvCxnSpPr>
          <p:cNvPr id="50" name="Google Shape;50;p70"/>
          <p:cNvCxnSpPr/>
          <p:nvPr/>
        </p:nvCxnSpPr>
        <p:spPr>
          <a:xfrm>
            <a:off x="685800" y="6019801"/>
            <a:ext cx="11506200" cy="2381"/>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51" name="Shape 51"/>
        <p:cNvGrpSpPr/>
        <p:nvPr/>
      </p:nvGrpSpPr>
      <p:grpSpPr>
        <a:xfrm>
          <a:off x="0" y="0"/>
          <a:ext cx="0" cy="0"/>
          <a:chOff x="0" y="0"/>
          <a:chExt cx="0" cy="0"/>
        </a:xfrm>
      </p:grpSpPr>
      <p:sp>
        <p:nvSpPr>
          <p:cNvPr id="52" name="Google Shape;52;p71"/>
          <p:cNvSpPr txBox="1"/>
          <p:nvPr>
            <p:ph type="title"/>
          </p:nvPr>
        </p:nvSpPr>
        <p:spPr>
          <a:xfrm>
            <a:off x="402336" y="457200"/>
            <a:ext cx="11582400" cy="84124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1"/>
          <p:cNvSpPr txBox="1"/>
          <p:nvPr>
            <p:ph idx="10" type="dt"/>
          </p:nvPr>
        </p:nvSpPr>
        <p:spPr>
          <a:xfrm>
            <a:off x="8636000" y="76201"/>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1"/>
          <p:cNvSpPr txBox="1"/>
          <p:nvPr>
            <p:ph idx="11" type="ftr"/>
          </p:nvPr>
        </p:nvSpPr>
        <p:spPr>
          <a:xfrm>
            <a:off x="4165600" y="76201"/>
            <a:ext cx="44704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1"/>
          <p:cNvSpPr txBox="1"/>
          <p:nvPr>
            <p:ph idx="12" type="sldNum"/>
          </p:nvPr>
        </p:nvSpPr>
        <p:spPr>
          <a:xfrm>
            <a:off x="10972800" y="6477001"/>
            <a:ext cx="1016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spTree>
      <p:nvGrpSpPr>
        <p:cNvPr id="56" name="Shape 56"/>
        <p:cNvGrpSpPr/>
        <p:nvPr/>
      </p:nvGrpSpPr>
      <p:grpSpPr>
        <a:xfrm>
          <a:off x="0" y="0"/>
          <a:ext cx="0" cy="0"/>
          <a:chOff x="0" y="0"/>
          <a:chExt cx="0" cy="0"/>
        </a:xfrm>
      </p:grpSpPr>
      <p:sp>
        <p:nvSpPr>
          <p:cNvPr id="57" name="Google Shape;57;p72"/>
          <p:cNvSpPr txBox="1"/>
          <p:nvPr>
            <p:ph idx="10" type="dt"/>
          </p:nvPr>
        </p:nvSpPr>
        <p:spPr>
          <a:xfrm>
            <a:off x="8636000" y="76201"/>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2"/>
          <p:cNvSpPr txBox="1"/>
          <p:nvPr>
            <p:ph idx="11" type="ftr"/>
          </p:nvPr>
        </p:nvSpPr>
        <p:spPr>
          <a:xfrm>
            <a:off x="4165600" y="76201"/>
            <a:ext cx="44704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2"/>
          <p:cNvSpPr txBox="1"/>
          <p:nvPr>
            <p:ph idx="12" type="sldNum"/>
          </p:nvPr>
        </p:nvSpPr>
        <p:spPr>
          <a:xfrm>
            <a:off x="10972800" y="6477001"/>
            <a:ext cx="1016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spTree>
      <p:nvGrpSpPr>
        <p:cNvPr id="60" name="Shape 60"/>
        <p:cNvGrpSpPr/>
        <p:nvPr/>
      </p:nvGrpSpPr>
      <p:grpSpPr>
        <a:xfrm>
          <a:off x="0" y="0"/>
          <a:ext cx="0" cy="0"/>
          <a:chOff x="0" y="0"/>
          <a:chExt cx="0" cy="0"/>
        </a:xfrm>
      </p:grpSpPr>
      <p:cxnSp>
        <p:nvCxnSpPr>
          <p:cNvPr id="61" name="Google Shape;61;p73"/>
          <p:cNvCxnSpPr/>
          <p:nvPr/>
        </p:nvCxnSpPr>
        <p:spPr>
          <a:xfrm>
            <a:off x="685800" y="5849118"/>
            <a:ext cx="11506200" cy="2381"/>
          </a:xfrm>
          <a:prstGeom prst="straightConnector1">
            <a:avLst/>
          </a:prstGeom>
          <a:noFill/>
          <a:ln cap="flat" cmpd="sng" w="9525">
            <a:solidFill>
              <a:schemeClr val="accent1"/>
            </a:solidFill>
            <a:prstDash val="solid"/>
            <a:round/>
            <a:headEnd len="sm" w="sm" type="none"/>
            <a:tailEnd len="sm" w="sm" type="none"/>
          </a:ln>
        </p:spPr>
      </p:cxnSp>
      <p:sp>
        <p:nvSpPr>
          <p:cNvPr id="62" name="Google Shape;62;p73"/>
          <p:cNvSpPr txBox="1"/>
          <p:nvPr>
            <p:ph type="title"/>
          </p:nvPr>
        </p:nvSpPr>
        <p:spPr>
          <a:xfrm>
            <a:off x="609600" y="5486400"/>
            <a:ext cx="11277600" cy="520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Libre Franklin Medium"/>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3"/>
          <p:cNvSpPr txBox="1"/>
          <p:nvPr>
            <p:ph idx="1" type="body"/>
          </p:nvPr>
        </p:nvSpPr>
        <p:spPr>
          <a:xfrm>
            <a:off x="609601" y="609600"/>
            <a:ext cx="4011084" cy="4800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980"/>
              <a:buNone/>
              <a:defRPr sz="1400"/>
            </a:lvl1pPr>
            <a:lvl2pPr indent="-228600" lvl="1" marL="914400" algn="l">
              <a:lnSpc>
                <a:spcPct val="100000"/>
              </a:lnSpc>
              <a:spcBef>
                <a:spcPts val="240"/>
              </a:spcBef>
              <a:spcAft>
                <a:spcPts val="0"/>
              </a:spcAft>
              <a:buSzPts val="840"/>
              <a:buNone/>
              <a:defRPr sz="1200"/>
            </a:lvl2pPr>
            <a:lvl3pPr indent="-228600" lvl="2" marL="1371600" algn="l">
              <a:lnSpc>
                <a:spcPct val="100000"/>
              </a:lnSpc>
              <a:spcBef>
                <a:spcPts val="200"/>
              </a:spcBef>
              <a:spcAft>
                <a:spcPts val="0"/>
              </a:spcAft>
              <a:buSzPts val="700"/>
              <a:buNone/>
              <a:defRPr sz="1000"/>
            </a:lvl3pPr>
            <a:lvl4pPr indent="-228600" lvl="3" marL="1828800" algn="l">
              <a:lnSpc>
                <a:spcPct val="100000"/>
              </a:lnSpc>
              <a:spcBef>
                <a:spcPts val="180"/>
              </a:spcBef>
              <a:spcAft>
                <a:spcPts val="0"/>
              </a:spcAft>
              <a:buSzPts val="630"/>
              <a:buNone/>
              <a:defRPr sz="900"/>
            </a:lvl4pPr>
            <a:lvl5pPr indent="-228600" lvl="4" marL="2286000" algn="l">
              <a:lnSpc>
                <a:spcPct val="100000"/>
              </a:lnSpc>
              <a:spcBef>
                <a:spcPts val="180"/>
              </a:spcBef>
              <a:spcAft>
                <a:spcPts val="0"/>
              </a:spcAft>
              <a:buSzPts val="540"/>
              <a:buNone/>
              <a:defRPr sz="9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64" name="Google Shape;64;p73"/>
          <p:cNvSpPr txBox="1"/>
          <p:nvPr>
            <p:ph idx="2" type="body"/>
          </p:nvPr>
        </p:nvSpPr>
        <p:spPr>
          <a:xfrm>
            <a:off x="4766733" y="609600"/>
            <a:ext cx="7120467" cy="4800600"/>
          </a:xfrm>
          <a:prstGeom prst="rect">
            <a:avLst/>
          </a:prstGeom>
          <a:noFill/>
          <a:ln>
            <a:noFill/>
          </a:ln>
        </p:spPr>
        <p:txBody>
          <a:bodyPr anchorCtr="0" anchor="t" bIns="45700" lIns="91425" spcFirstLastPara="1" rIns="91425" wrap="square" tIns="45700">
            <a:normAutofit/>
          </a:bodyPr>
          <a:lstStyle>
            <a:lvl1pPr indent="-370840" lvl="0" marL="457200" algn="l">
              <a:lnSpc>
                <a:spcPct val="100000"/>
              </a:lnSpc>
              <a:spcBef>
                <a:spcPts val="640"/>
              </a:spcBef>
              <a:spcAft>
                <a:spcPts val="0"/>
              </a:spcAft>
              <a:buSzPts val="2240"/>
              <a:buChar char="?"/>
              <a:defRPr sz="3200"/>
            </a:lvl1pPr>
            <a:lvl2pPr indent="-353060" lvl="1" marL="914400" algn="l">
              <a:lnSpc>
                <a:spcPct val="100000"/>
              </a:lnSpc>
              <a:spcBef>
                <a:spcPts val="560"/>
              </a:spcBef>
              <a:spcAft>
                <a:spcPts val="0"/>
              </a:spcAft>
              <a:buSzPts val="1960"/>
              <a:buChar char="?"/>
              <a:defRPr sz="2800"/>
            </a:lvl2pPr>
            <a:lvl3pPr indent="-335280" lvl="2" marL="1371600" algn="l">
              <a:lnSpc>
                <a:spcPct val="100000"/>
              </a:lnSpc>
              <a:spcBef>
                <a:spcPts val="480"/>
              </a:spcBef>
              <a:spcAft>
                <a:spcPts val="0"/>
              </a:spcAft>
              <a:buSzPts val="1680"/>
              <a:buChar char="?"/>
              <a:defRPr sz="2400"/>
            </a:lvl3pPr>
            <a:lvl4pPr indent="-317500" lvl="3" marL="1828800" algn="l">
              <a:lnSpc>
                <a:spcPct val="100000"/>
              </a:lnSpc>
              <a:spcBef>
                <a:spcPts val="400"/>
              </a:spcBef>
              <a:spcAft>
                <a:spcPts val="0"/>
              </a:spcAft>
              <a:buSzPts val="1400"/>
              <a:buChar char="?"/>
              <a:defRPr sz="2000"/>
            </a:lvl4pPr>
            <a:lvl5pPr indent="-304800" lvl="4" marL="2286000" algn="l">
              <a:lnSpc>
                <a:spcPct val="100000"/>
              </a:lnSpc>
              <a:spcBef>
                <a:spcPts val="400"/>
              </a:spcBef>
              <a:spcAft>
                <a:spcPts val="0"/>
              </a:spcAft>
              <a:buSzPts val="1200"/>
              <a:buChar char="?"/>
              <a:defRPr sz="20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65" name="Google Shape;65;p73"/>
          <p:cNvSpPr txBox="1"/>
          <p:nvPr>
            <p:ph idx="10" type="dt"/>
          </p:nvPr>
        </p:nvSpPr>
        <p:spPr>
          <a:xfrm>
            <a:off x="8636000" y="76201"/>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73"/>
          <p:cNvSpPr txBox="1"/>
          <p:nvPr>
            <p:ph idx="11" type="ftr"/>
          </p:nvPr>
        </p:nvSpPr>
        <p:spPr>
          <a:xfrm>
            <a:off x="4165600" y="76201"/>
            <a:ext cx="44704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3"/>
          <p:cNvSpPr txBox="1"/>
          <p:nvPr>
            <p:ph idx="12" type="sldNum"/>
          </p:nvPr>
        </p:nvSpPr>
        <p:spPr>
          <a:xfrm>
            <a:off x="10972800" y="6477001"/>
            <a:ext cx="1016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spTree>
      <p:nvGrpSpPr>
        <p:cNvPr id="68" name="Shape 68"/>
        <p:cNvGrpSpPr/>
        <p:nvPr/>
      </p:nvGrpSpPr>
      <p:grpSpPr>
        <a:xfrm>
          <a:off x="0" y="0"/>
          <a:ext cx="0" cy="0"/>
          <a:chOff x="0" y="0"/>
          <a:chExt cx="0" cy="0"/>
        </a:xfrm>
      </p:grpSpPr>
      <p:sp>
        <p:nvSpPr>
          <p:cNvPr id="69" name="Google Shape;69;p74"/>
          <p:cNvSpPr/>
          <p:nvPr>
            <p:ph idx="2" type="pic"/>
          </p:nvPr>
        </p:nvSpPr>
        <p:spPr>
          <a:xfrm>
            <a:off x="4673600" y="616634"/>
            <a:ext cx="6705600" cy="3657600"/>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kx="0" rotWithShape="0" algn="bl" stA="49000" stPos="0" sy="-90000" ky="0"/>
          </a:effectLst>
        </p:spPr>
      </p:sp>
      <p:sp>
        <p:nvSpPr>
          <p:cNvPr id="70" name="Google Shape;70;p74"/>
          <p:cNvSpPr txBox="1"/>
          <p:nvPr>
            <p:ph idx="10" type="dt"/>
          </p:nvPr>
        </p:nvSpPr>
        <p:spPr>
          <a:xfrm>
            <a:off x="8636000" y="76201"/>
            <a:ext cx="33528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4"/>
          <p:cNvSpPr txBox="1"/>
          <p:nvPr>
            <p:ph idx="11" type="ftr"/>
          </p:nvPr>
        </p:nvSpPr>
        <p:spPr>
          <a:xfrm>
            <a:off x="4165600" y="76201"/>
            <a:ext cx="44704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74"/>
          <p:cNvSpPr txBox="1"/>
          <p:nvPr>
            <p:ph idx="12" type="sldNum"/>
          </p:nvPr>
        </p:nvSpPr>
        <p:spPr>
          <a:xfrm>
            <a:off x="10972800" y="6477001"/>
            <a:ext cx="1016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
        <p:nvSpPr>
          <p:cNvPr id="73" name="Google Shape;73;p74"/>
          <p:cNvSpPr txBox="1"/>
          <p:nvPr>
            <p:ph type="title"/>
          </p:nvPr>
        </p:nvSpPr>
        <p:spPr>
          <a:xfrm>
            <a:off x="508000" y="4993760"/>
            <a:ext cx="7823200" cy="52228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Libre Franklin Medium"/>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4"/>
          <p:cNvSpPr txBox="1"/>
          <p:nvPr>
            <p:ph idx="1" type="body"/>
          </p:nvPr>
        </p:nvSpPr>
        <p:spPr>
          <a:xfrm>
            <a:off x="508000" y="5533218"/>
            <a:ext cx="7823200" cy="768350"/>
          </a:xfrm>
          <a:prstGeom prst="rect">
            <a:avLst/>
          </a:prstGeom>
          <a:noFill/>
          <a:ln>
            <a:noFill/>
          </a:ln>
        </p:spPr>
        <p:txBody>
          <a:bodyPr anchorCtr="0" anchor="t" bIns="45700" lIns="109725" spcFirstLastPara="1" rIns="91425" wrap="square" tIns="0">
            <a:normAutofit/>
          </a:bodyPr>
          <a:lstStyle>
            <a:lvl1pPr indent="-228600" lvl="0" marL="457200" algn="l">
              <a:lnSpc>
                <a:spcPct val="100000"/>
              </a:lnSpc>
              <a:spcBef>
                <a:spcPts val="280"/>
              </a:spcBef>
              <a:spcAft>
                <a:spcPts val="0"/>
              </a:spcAft>
              <a:buSzPts val="980"/>
              <a:buNone/>
              <a:defRPr sz="1400"/>
            </a:lvl1pPr>
            <a:lvl2pPr indent="-281940" lvl="1" marL="914400" algn="l">
              <a:lnSpc>
                <a:spcPct val="100000"/>
              </a:lnSpc>
              <a:spcBef>
                <a:spcPts val="240"/>
              </a:spcBef>
              <a:spcAft>
                <a:spcPts val="0"/>
              </a:spcAft>
              <a:buSzPts val="840"/>
              <a:buChar char="?"/>
              <a:defRPr sz="1200"/>
            </a:lvl2pPr>
            <a:lvl3pPr indent="-273050" lvl="2" marL="1371600" algn="l">
              <a:lnSpc>
                <a:spcPct val="100000"/>
              </a:lnSpc>
              <a:spcBef>
                <a:spcPts val="200"/>
              </a:spcBef>
              <a:spcAft>
                <a:spcPts val="0"/>
              </a:spcAft>
              <a:buSzPts val="700"/>
              <a:buChar char="?"/>
              <a:defRPr sz="1000"/>
            </a:lvl3pPr>
            <a:lvl4pPr indent="-268605" lvl="3" marL="1828800" algn="l">
              <a:lnSpc>
                <a:spcPct val="100000"/>
              </a:lnSpc>
              <a:spcBef>
                <a:spcPts val="180"/>
              </a:spcBef>
              <a:spcAft>
                <a:spcPts val="0"/>
              </a:spcAft>
              <a:buSzPts val="630"/>
              <a:buChar char="?"/>
              <a:defRPr sz="900"/>
            </a:lvl4pPr>
            <a:lvl5pPr indent="-262889" lvl="4" marL="2286000" algn="l">
              <a:lnSpc>
                <a:spcPct val="100000"/>
              </a:lnSpc>
              <a:spcBef>
                <a:spcPts val="180"/>
              </a:spcBef>
              <a:spcAft>
                <a:spcPts val="0"/>
              </a:spcAft>
              <a:buSzPts val="540"/>
              <a:buChar char="?"/>
              <a:defRPr sz="9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cxnSp>
        <p:nvCxnSpPr>
          <p:cNvPr id="6" name="Google Shape;6;p65"/>
          <p:cNvCxnSpPr/>
          <p:nvPr/>
        </p:nvCxnSpPr>
        <p:spPr>
          <a:xfrm>
            <a:off x="685800" y="1050899"/>
            <a:ext cx="11506200" cy="2381"/>
          </a:xfrm>
          <a:prstGeom prst="straightConnector1">
            <a:avLst/>
          </a:prstGeom>
          <a:noFill/>
          <a:ln cap="flat" cmpd="sng" w="9525">
            <a:solidFill>
              <a:schemeClr val="accent1"/>
            </a:solidFill>
            <a:prstDash val="solid"/>
            <a:round/>
            <a:headEnd len="sm" w="sm" type="none"/>
            <a:tailEnd len="sm" w="sm" type="none"/>
          </a:ln>
        </p:spPr>
      </p:cxnSp>
      <p:sp>
        <p:nvSpPr>
          <p:cNvPr id="7" name="Google Shape;7;p65"/>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lvl1pPr indent="-370840" lvl="0" marL="457200" marR="0" rtl="0" algn="l">
              <a:lnSpc>
                <a:spcPct val="100000"/>
              </a:lnSpc>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lnSpc>
                <a:spcPct val="100000"/>
              </a:lnSpc>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lnSpc>
                <a:spcPct val="100000"/>
              </a:lnSpc>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lnSpc>
                <a:spcPct val="100000"/>
              </a:lnSpc>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lnSpc>
                <a:spcPct val="100000"/>
              </a:lnSpc>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lnSpc>
                <a:spcPct val="100000"/>
              </a:lnSpc>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lnSpc>
                <a:spcPct val="100000"/>
              </a:lnSpc>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lnSpc>
                <a:spcPct val="100000"/>
              </a:lnSpc>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lnSpc>
                <a:spcPct val="100000"/>
              </a:lnSpc>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8" name="Google Shape;8;p65"/>
          <p:cNvSpPr txBox="1"/>
          <p:nvPr>
            <p:ph idx="10" type="dt"/>
          </p:nvPr>
        </p:nvSpPr>
        <p:spPr>
          <a:xfrm>
            <a:off x="8636000" y="76201"/>
            <a:ext cx="33528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278EA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 name="Google Shape;9;p65"/>
          <p:cNvSpPr txBox="1"/>
          <p:nvPr>
            <p:ph idx="11" type="ftr"/>
          </p:nvPr>
        </p:nvSpPr>
        <p:spPr>
          <a:xfrm>
            <a:off x="4165600" y="76201"/>
            <a:ext cx="4470400" cy="2889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278EA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 name="Google Shape;10;p65"/>
          <p:cNvSpPr txBox="1"/>
          <p:nvPr>
            <p:ph idx="12" type="sldNum"/>
          </p:nvPr>
        </p:nvSpPr>
        <p:spPr>
          <a:xfrm>
            <a:off x="10972800" y="6477001"/>
            <a:ext cx="1016000" cy="2444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78EA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
        <p:nvSpPr>
          <p:cNvPr id="11" name="Google Shape;11;p65"/>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3600"/>
              <a:buFont typeface="Libre Franklin Medium"/>
              <a:buNone/>
              <a:defRPr b="0" i="0" sz="3600" u="none" cap="none" strike="noStrike">
                <a:solidFill>
                  <a:schemeClr val="dk2"/>
                </a:solidFill>
                <a:latin typeface="Libre Franklin Medium"/>
                <a:ea typeface="Libre Franklin Medium"/>
                <a:cs typeface="Libre Franklin Medium"/>
                <a:sym typeface="Libre Franklin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2" name="Google Shape;12;p65"/>
          <p:cNvCxnSpPr/>
          <p:nvPr/>
        </p:nvCxnSpPr>
        <p:spPr>
          <a:xfrm>
            <a:off x="685800" y="1050899"/>
            <a:ext cx="11506200" cy="2381"/>
          </a:xfrm>
          <a:prstGeom prst="straightConnector1">
            <a:avLst/>
          </a:prstGeom>
          <a:noFill/>
          <a:ln cap="flat" cmpd="sng" w="9525">
            <a:solidFill>
              <a:schemeClr val="accent1"/>
            </a:solidFill>
            <a:prstDash val="solid"/>
            <a:round/>
            <a:headEnd len="sm" w="sm" type="none"/>
            <a:tailEnd len="sm" w="sm" type="none"/>
          </a:ln>
        </p:spPr>
      </p:cxnSp>
      <p:cxnSp>
        <p:nvCxnSpPr>
          <p:cNvPr id="13" name="Google Shape;13;p65"/>
          <p:cNvCxnSpPr/>
          <p:nvPr/>
        </p:nvCxnSpPr>
        <p:spPr>
          <a:xfrm>
            <a:off x="685800" y="1057987"/>
            <a:ext cx="11506200" cy="2381"/>
          </a:xfrm>
          <a:prstGeom prst="straightConnector1">
            <a:avLst/>
          </a:prstGeom>
          <a:noFill/>
          <a:ln cap="flat" cmpd="sng" w="9525">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redalyc.org/articulo.oa?id=13709710" TargetMode="External"/><Relationship Id="rId4" Type="http://schemas.openxmlformats.org/officeDocument/2006/relationships/hyperlink" Target="http://www.redalyc.org/articulo.oa?id=13709710" TargetMode="External"/><Relationship Id="rId5" Type="http://schemas.openxmlformats.org/officeDocument/2006/relationships/hyperlink" Target="http://vecam.org/article518.html" TargetMode="External"/><Relationship Id="rId6" Type="http://schemas.openxmlformats.org/officeDocument/2006/relationships/hyperlink" Target="http://vecam.org/article518.html" TargetMode="External"/><Relationship Id="rId7" Type="http://schemas.openxmlformats.org/officeDocument/2006/relationships/hyperlink" Target="http://www.redalyc.org/articulo.oa?id=353744578007" TargetMode="External"/><Relationship Id="rId8" Type="http://schemas.openxmlformats.org/officeDocument/2006/relationships/hyperlink" Target="http://www.redalyc.org/articulo.oa?id=35374457800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boletinsgm.igeolcu.unam.mx/bsgm/vols/epoca03/4901/4901-(1)Lopez-Ramos.pdf" TargetMode="External"/><Relationship Id="rId4" Type="http://schemas.openxmlformats.org/officeDocument/2006/relationships/hyperlink" Target="http://boletinsgm.igeolcu.unam.mx/bsgm/vols/epoca03/4901/4901-(1)Lopez-Ramos.pdf" TargetMode="External"/><Relationship Id="rId5" Type="http://schemas.openxmlformats.org/officeDocument/2006/relationships/hyperlink" Target="https://www.elfinanciero.com.mx/ciencia/2021/09/07/que-son-las-luces-que-se-ven-en-el-cielo-durante-los-sismos/" TargetMode="External"/><Relationship Id="rId6" Type="http://schemas.openxmlformats.org/officeDocument/2006/relationships/hyperlink" Target="https://www.dw.com/es/m%C3%A9xico-el-mito-de-que-la-tierra-tiembla-en-septiembre/a-5912759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2.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www.revista.unam.mx/vol.5/num1/art2/art2-3.htm" TargetMode="External"/><Relationship Id="rId4" Type="http://schemas.openxmlformats.org/officeDocument/2006/relationships/hyperlink" Target="https://historiadelaempresa.com/modelo-toulmin"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b="0" l="0" r="0" t="0"/>
          <a:stretch/>
        </p:blipFill>
        <p:spPr>
          <a:xfrm>
            <a:off x="159657" y="159658"/>
            <a:ext cx="3357831" cy="1209521"/>
          </a:xfrm>
          <a:prstGeom prst="rect">
            <a:avLst/>
          </a:prstGeom>
          <a:noFill/>
          <a:ln>
            <a:noFill/>
          </a:ln>
        </p:spPr>
      </p:pic>
      <p:sp>
        <p:nvSpPr>
          <p:cNvPr id="92" name="Google Shape;92;p1"/>
          <p:cNvSpPr txBox="1"/>
          <p:nvPr>
            <p:ph type="ctrTitle"/>
          </p:nvPr>
        </p:nvSpPr>
        <p:spPr>
          <a:xfrm>
            <a:off x="457200" y="5337112"/>
            <a:ext cx="11277600" cy="12225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262626"/>
              </a:buClr>
              <a:buSzPts val="3200"/>
              <a:buFont typeface="Garamond"/>
              <a:buNone/>
            </a:pPr>
            <a:r>
              <a:rPr lang="es-MX" sz="2800">
                <a:latin typeface="Arial"/>
                <a:ea typeface="Arial"/>
                <a:cs typeface="Arial"/>
                <a:sym typeface="Arial"/>
              </a:rPr>
              <a:t>UNIVERSIDAD VILLANUEVA MONTAÑO</a:t>
            </a:r>
            <a:endParaRPr sz="2800">
              <a:latin typeface="Arial"/>
              <a:ea typeface="Arial"/>
              <a:cs typeface="Arial"/>
              <a:sym typeface="Arial"/>
            </a:endParaRPr>
          </a:p>
          <a:p>
            <a:pPr indent="0" lvl="0" marL="0" rtl="0" algn="ctr">
              <a:lnSpc>
                <a:spcPct val="100000"/>
              </a:lnSpc>
              <a:spcBef>
                <a:spcPts val="0"/>
              </a:spcBef>
              <a:spcAft>
                <a:spcPts val="0"/>
              </a:spcAft>
              <a:buClr>
                <a:srgbClr val="262626"/>
              </a:buClr>
              <a:buSzPts val="3200"/>
              <a:buFont typeface="Garamond"/>
              <a:buNone/>
            </a:pPr>
            <a:r>
              <a:t/>
            </a:r>
            <a:endParaRPr sz="2800">
              <a:latin typeface="Arial"/>
              <a:ea typeface="Arial"/>
              <a:cs typeface="Arial"/>
              <a:sym typeface="Arial"/>
            </a:endParaRPr>
          </a:p>
        </p:txBody>
      </p:sp>
      <p:sp>
        <p:nvSpPr>
          <p:cNvPr id="93" name="Google Shape;93;p1"/>
          <p:cNvSpPr txBox="1"/>
          <p:nvPr>
            <p:ph idx="1" type="subTitle"/>
          </p:nvPr>
        </p:nvSpPr>
        <p:spPr>
          <a:xfrm>
            <a:off x="577100" y="3195225"/>
            <a:ext cx="11277600" cy="9144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SzPts val="1862"/>
              <a:buNone/>
            </a:pPr>
            <a:r>
              <a:rPr lang="es-MX" sz="2800">
                <a:latin typeface="Arial"/>
                <a:ea typeface="Arial"/>
                <a:cs typeface="Arial"/>
                <a:sym typeface="Arial"/>
              </a:rPr>
              <a:t>TRIBOLUMINISCENCIAS</a:t>
            </a:r>
            <a:endParaRPr sz="2800">
              <a:latin typeface="Arial"/>
              <a:ea typeface="Arial"/>
              <a:cs typeface="Arial"/>
              <a:sym typeface="Arial"/>
            </a:endParaRPr>
          </a:p>
          <a:p>
            <a:pPr indent="0" lvl="0" marL="0" rtl="0" algn="ctr">
              <a:lnSpc>
                <a:spcPct val="70000"/>
              </a:lnSpc>
              <a:spcBef>
                <a:spcPts val="0"/>
              </a:spcBef>
              <a:spcAft>
                <a:spcPts val="0"/>
              </a:spcAft>
              <a:buSzPts val="1862"/>
              <a:buNone/>
            </a:pPr>
            <a:r>
              <a:t/>
            </a:r>
            <a:endParaRPr sz="2800">
              <a:latin typeface="Arial"/>
              <a:ea typeface="Arial"/>
              <a:cs typeface="Arial"/>
              <a:sym typeface="Arial"/>
            </a:endParaRPr>
          </a:p>
          <a:p>
            <a:pPr indent="0" lvl="0" marL="0" rtl="0" algn="ctr">
              <a:lnSpc>
                <a:spcPct val="70000"/>
              </a:lnSpc>
              <a:spcBef>
                <a:spcPts val="0"/>
              </a:spcBef>
              <a:spcAft>
                <a:spcPts val="0"/>
              </a:spcAft>
              <a:buSzPts val="1862"/>
              <a:buNone/>
            </a:pPr>
            <a:r>
              <a:rPr lang="es-MX" sz="2800">
                <a:latin typeface="Arial"/>
                <a:ea typeface="Arial"/>
                <a:cs typeface="Arial"/>
                <a:sym typeface="Arial"/>
              </a:rPr>
              <a:t>EQUIPO 1 </a:t>
            </a:r>
            <a:endParaRPr sz="28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ph type="title"/>
          </p:nvPr>
        </p:nvSpPr>
        <p:spPr>
          <a:xfrm>
            <a:off x="1295402" y="-141511"/>
            <a:ext cx="9601200" cy="130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9. ESTRUCTURA INICIAL DE PLANEACIÓN</a:t>
            </a:r>
            <a:endParaRPr sz="2800">
              <a:latin typeface="Arial"/>
              <a:ea typeface="Arial"/>
              <a:cs typeface="Arial"/>
              <a:sym typeface="Arial"/>
            </a:endParaRPr>
          </a:p>
        </p:txBody>
      </p:sp>
      <p:sp>
        <p:nvSpPr>
          <p:cNvPr id="149" name="Google Shape;149;p10"/>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200660" lvl="0" marL="342900" rtl="0" algn="l">
              <a:lnSpc>
                <a:spcPct val="100000"/>
              </a:lnSpc>
              <a:spcBef>
                <a:spcPts val="0"/>
              </a:spcBef>
              <a:spcAft>
                <a:spcPts val="0"/>
              </a:spcAft>
              <a:buSzPts val="2240"/>
              <a:buNone/>
            </a:pPr>
            <a:r>
              <a:t/>
            </a:r>
            <a:endParaRPr/>
          </a:p>
        </p:txBody>
      </p:sp>
      <p:pic>
        <p:nvPicPr>
          <p:cNvPr id="150" name="Google Shape;150;p10"/>
          <p:cNvPicPr preferRelativeResize="0"/>
          <p:nvPr/>
        </p:nvPicPr>
        <p:blipFill rotWithShape="1">
          <a:blip r:embed="rId3">
            <a:alphaModFix/>
          </a:blip>
          <a:srcRect b="0" l="0" r="0" t="0"/>
          <a:stretch/>
        </p:blipFill>
        <p:spPr>
          <a:xfrm>
            <a:off x="406400" y="1378750"/>
            <a:ext cx="11419124" cy="4876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txBox="1"/>
          <p:nvPr>
            <p:ph idx="1" type="body"/>
          </p:nvPr>
        </p:nvSpPr>
        <p:spPr>
          <a:xfrm>
            <a:off x="406400" y="1554163"/>
            <a:ext cx="115824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260"/>
              <a:buNone/>
            </a:pPr>
            <a:r>
              <a:t/>
            </a:r>
            <a:endParaRPr/>
          </a:p>
        </p:txBody>
      </p:sp>
      <p:pic>
        <p:nvPicPr>
          <p:cNvPr id="156" name="Google Shape;156;p11"/>
          <p:cNvPicPr preferRelativeResize="0"/>
          <p:nvPr/>
        </p:nvPicPr>
        <p:blipFill rotWithShape="1">
          <a:blip r:embed="rId3">
            <a:alphaModFix/>
          </a:blip>
          <a:srcRect b="0" l="0" r="0" t="0"/>
          <a:stretch/>
        </p:blipFill>
        <p:spPr>
          <a:xfrm>
            <a:off x="373100" y="1246900"/>
            <a:ext cx="11445800" cy="4899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2"/>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10. PRODUCTO FINAL INTERDISCIPLINARIO</a:t>
            </a:r>
            <a:endParaRPr sz="2800">
              <a:latin typeface="Arial"/>
              <a:ea typeface="Arial"/>
              <a:cs typeface="Arial"/>
              <a:sym typeface="Arial"/>
            </a:endParaRPr>
          </a:p>
        </p:txBody>
      </p:sp>
      <p:sp>
        <p:nvSpPr>
          <p:cNvPr id="162" name="Google Shape;162;p12"/>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1080"/>
              </a:spcBef>
              <a:spcAft>
                <a:spcPts val="0"/>
              </a:spcAft>
              <a:buSzPts val="2760"/>
              <a:buNone/>
            </a:pPr>
            <a:r>
              <a:rPr lang="es-MX" sz="2800">
                <a:latin typeface="Arial"/>
                <a:ea typeface="Arial"/>
                <a:cs typeface="Arial"/>
                <a:sym typeface="Arial"/>
              </a:rPr>
              <a:t>Elaboración de una página web a través de la aplicación Google sites</a:t>
            </a:r>
            <a:endParaRPr sz="28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3"/>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11.1 ACTIVIDAD INTERDISCIPLINARIA DETONANTE</a:t>
            </a:r>
            <a:endParaRPr sz="2800">
              <a:latin typeface="Arial"/>
              <a:ea typeface="Arial"/>
              <a:cs typeface="Arial"/>
              <a:sym typeface="Arial"/>
            </a:endParaRPr>
          </a:p>
        </p:txBody>
      </p:sp>
      <p:sp>
        <p:nvSpPr>
          <p:cNvPr id="168" name="Google Shape;168;p13"/>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281940" lvl="0" marL="457200" rtl="0" algn="l">
              <a:lnSpc>
                <a:spcPct val="100000"/>
              </a:lnSpc>
              <a:spcBef>
                <a:spcPts val="0"/>
              </a:spcBef>
              <a:spcAft>
                <a:spcPts val="0"/>
              </a:spcAft>
              <a:buSzPts val="2760"/>
              <a:buFont typeface="Garamond"/>
              <a:buNone/>
            </a:pPr>
            <a:r>
              <a:rPr lang="es-MX" sz="2800">
                <a:latin typeface="Arial"/>
                <a:ea typeface="Arial"/>
                <a:cs typeface="Arial"/>
                <a:sym typeface="Arial"/>
              </a:rPr>
              <a:t>    Vídeo-reflexión sobre la aparición de triboluminiscencias durante temblores en México.</a:t>
            </a:r>
            <a:endParaRPr sz="28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4"/>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11.2 ASIGNATURAS PARTICIPANTES </a:t>
            </a:r>
            <a:endParaRPr sz="2800">
              <a:latin typeface="Arial"/>
              <a:ea typeface="Arial"/>
              <a:cs typeface="Arial"/>
              <a:sym typeface="Arial"/>
            </a:endParaRPr>
          </a:p>
        </p:txBody>
      </p:sp>
      <p:sp>
        <p:nvSpPr>
          <p:cNvPr id="174" name="Google Shape;174;p14"/>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0"/>
              </a:spcBef>
              <a:spcAft>
                <a:spcPts val="0"/>
              </a:spcAft>
              <a:buSzPts val="2760"/>
              <a:buFont typeface="Garamond"/>
              <a:buAutoNum type="alphaLcPeriod"/>
            </a:pPr>
            <a:r>
              <a:rPr lang="es-MX" sz="2800">
                <a:latin typeface="Arial"/>
                <a:ea typeface="Arial"/>
                <a:cs typeface="Arial"/>
                <a:sym typeface="Arial"/>
              </a:rPr>
              <a:t>Historia</a:t>
            </a:r>
            <a:endParaRPr sz="2800">
              <a:latin typeface="Arial"/>
              <a:ea typeface="Arial"/>
              <a:cs typeface="Arial"/>
              <a:sym typeface="Arial"/>
            </a:endParaRPr>
          </a:p>
          <a:p>
            <a:pPr indent="-413385" lvl="0" marL="457200" rtl="0" algn="l">
              <a:lnSpc>
                <a:spcPct val="100000"/>
              </a:lnSpc>
              <a:spcBef>
                <a:spcPts val="0"/>
              </a:spcBef>
              <a:spcAft>
                <a:spcPts val="0"/>
              </a:spcAft>
              <a:buSzPts val="2070"/>
              <a:buAutoNum type="alphaLcPeriod"/>
            </a:pPr>
            <a:r>
              <a:rPr lang="es-MX" sz="2800">
                <a:latin typeface="Arial"/>
                <a:ea typeface="Arial"/>
                <a:cs typeface="Arial"/>
                <a:sym typeface="Arial"/>
              </a:rPr>
              <a:t>Geografía</a:t>
            </a:r>
            <a:endParaRPr sz="2800">
              <a:latin typeface="Arial"/>
              <a:ea typeface="Arial"/>
              <a:cs typeface="Arial"/>
              <a:sym typeface="Arial"/>
            </a:endParaRPr>
          </a:p>
          <a:p>
            <a:pPr indent="-413385" lvl="0" marL="457200" rtl="0" algn="l">
              <a:lnSpc>
                <a:spcPct val="100000"/>
              </a:lnSpc>
              <a:spcBef>
                <a:spcPts val="0"/>
              </a:spcBef>
              <a:spcAft>
                <a:spcPts val="0"/>
              </a:spcAft>
              <a:buSzPts val="2070"/>
              <a:buAutoNum type="alphaLcPeriod"/>
            </a:pPr>
            <a:r>
              <a:rPr lang="es-MX" sz="2800">
                <a:latin typeface="Arial"/>
                <a:ea typeface="Arial"/>
                <a:cs typeface="Arial"/>
                <a:sym typeface="Arial"/>
              </a:rPr>
              <a:t>Matemáticas</a:t>
            </a:r>
            <a:endParaRPr sz="2800">
              <a:latin typeface="Arial"/>
              <a:ea typeface="Arial"/>
              <a:cs typeface="Arial"/>
              <a:sym typeface="Arial"/>
            </a:endParaRPr>
          </a:p>
          <a:p>
            <a:pPr indent="-413385" lvl="0" marL="457200" rtl="0" algn="l">
              <a:lnSpc>
                <a:spcPct val="100000"/>
              </a:lnSpc>
              <a:spcBef>
                <a:spcPts val="0"/>
              </a:spcBef>
              <a:spcAft>
                <a:spcPts val="0"/>
              </a:spcAft>
              <a:buSzPts val="2070"/>
              <a:buAutoNum type="alphaLcPeriod"/>
            </a:pPr>
            <a:r>
              <a:rPr lang="es-MX" sz="2800">
                <a:latin typeface="Arial"/>
                <a:ea typeface="Arial"/>
                <a:cs typeface="Arial"/>
                <a:sym typeface="Arial"/>
              </a:rPr>
              <a:t>Lógica</a:t>
            </a:r>
            <a:endParaRPr sz="2800">
              <a:latin typeface="Arial"/>
              <a:ea typeface="Arial"/>
              <a:cs typeface="Arial"/>
              <a:sym typeface="Arial"/>
            </a:endParaRPr>
          </a:p>
          <a:p>
            <a:pPr indent="-311150" lvl="1" marL="914400" rtl="0" algn="l">
              <a:lnSpc>
                <a:spcPct val="100000"/>
              </a:lnSpc>
              <a:spcBef>
                <a:spcPts val="1000"/>
              </a:spcBef>
              <a:spcAft>
                <a:spcPts val="0"/>
              </a:spcAft>
              <a:buSzPts val="2300"/>
              <a:buFont typeface="Garamond"/>
              <a:buNone/>
            </a:pPr>
            <a:r>
              <a:t/>
            </a:r>
            <a:endParaRPr sz="28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5"/>
          <p:cNvSpPr txBox="1"/>
          <p:nvPr>
            <p:ph type="title"/>
          </p:nvPr>
        </p:nvSpPr>
        <p:spPr>
          <a:xfrm>
            <a:off x="1295400" y="187502"/>
            <a:ext cx="9601200" cy="810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HISTORIA</a:t>
            </a:r>
            <a:endParaRPr sz="2800">
              <a:latin typeface="Arial"/>
              <a:ea typeface="Arial"/>
              <a:cs typeface="Arial"/>
              <a:sym typeface="Arial"/>
            </a:endParaRPr>
          </a:p>
        </p:txBody>
      </p:sp>
      <p:sp>
        <p:nvSpPr>
          <p:cNvPr id="180" name="Google Shape;180;p15"/>
          <p:cNvSpPr txBox="1"/>
          <p:nvPr>
            <p:ph idx="1" type="body"/>
          </p:nvPr>
        </p:nvSpPr>
        <p:spPr>
          <a:xfrm>
            <a:off x="92875" y="1176550"/>
            <a:ext cx="11920200" cy="5526600"/>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SzPts val="728"/>
              <a:buNone/>
            </a:pPr>
            <a:r>
              <a:rPr lang="es-MX" sz="2800">
                <a:solidFill>
                  <a:schemeClr val="dk1"/>
                </a:solidFill>
                <a:latin typeface="Arial"/>
                <a:ea typeface="Arial"/>
                <a:cs typeface="Arial"/>
                <a:sym typeface="Arial"/>
              </a:rPr>
              <a:t>Temas: </a:t>
            </a:r>
            <a:endParaRPr sz="2800">
              <a:solidFill>
                <a:schemeClr val="dk1"/>
              </a:solidFill>
              <a:latin typeface="Arial"/>
              <a:ea typeface="Arial"/>
              <a:cs typeface="Arial"/>
              <a:sym typeface="Arial"/>
            </a:endParaRPr>
          </a:p>
          <a:p>
            <a:pPr indent="0" lvl="0" marL="0" rtl="0" algn="just">
              <a:lnSpc>
                <a:spcPct val="80000"/>
              </a:lnSpc>
              <a:spcBef>
                <a:spcPts val="0"/>
              </a:spcBef>
              <a:spcAft>
                <a:spcPts val="0"/>
              </a:spcAft>
              <a:buSzPts val="728"/>
              <a:buNone/>
            </a:pPr>
            <a:r>
              <a:rPr lang="es-MX" sz="2800">
                <a:solidFill>
                  <a:schemeClr val="dk1"/>
                </a:solidFill>
                <a:latin typeface="Arial"/>
                <a:ea typeface="Arial"/>
                <a:cs typeface="Arial"/>
                <a:sym typeface="Arial"/>
              </a:rPr>
              <a:t>El imperialismo (1871-1914). Método experimental y nuevas ciencias. Las ciencias físicas. Las ciencias humanas.</a:t>
            </a:r>
            <a:endParaRPr sz="2800">
              <a:solidFill>
                <a:schemeClr val="dk1"/>
              </a:solidFill>
              <a:latin typeface="Arial"/>
              <a:ea typeface="Arial"/>
              <a:cs typeface="Arial"/>
              <a:sym typeface="Arial"/>
            </a:endParaRPr>
          </a:p>
          <a:p>
            <a:pPr indent="0" lvl="0" marL="0" rtl="0" algn="just">
              <a:lnSpc>
                <a:spcPct val="80000"/>
              </a:lnSpc>
              <a:spcBef>
                <a:spcPts val="0"/>
              </a:spcBef>
              <a:spcAft>
                <a:spcPts val="0"/>
              </a:spcAft>
              <a:buSzPts val="358"/>
              <a:buNone/>
            </a:pPr>
            <a:r>
              <a:rPr lang="es-MX" sz="2800">
                <a:solidFill>
                  <a:schemeClr val="dk1"/>
                </a:solidFill>
                <a:latin typeface="Arial"/>
                <a:ea typeface="Arial"/>
                <a:cs typeface="Arial"/>
                <a:sym typeface="Arial"/>
              </a:rPr>
              <a:t>El final del milenio. El desarrollo científico y tecnológico. Los avances tecnológicos. La otra cara de la moneda.</a:t>
            </a:r>
            <a:endParaRPr sz="2800">
              <a:solidFill>
                <a:schemeClr val="dk1"/>
              </a:solidFill>
              <a:latin typeface="Arial"/>
              <a:ea typeface="Arial"/>
              <a:cs typeface="Arial"/>
              <a:sym typeface="Arial"/>
            </a:endParaRPr>
          </a:p>
          <a:p>
            <a:pPr indent="0" lvl="0" marL="3175" rtl="0" algn="just">
              <a:lnSpc>
                <a:spcPct val="80000"/>
              </a:lnSpc>
              <a:spcBef>
                <a:spcPts val="0"/>
              </a:spcBef>
              <a:spcAft>
                <a:spcPts val="0"/>
              </a:spcAft>
              <a:buSzPts val="358"/>
              <a:buNone/>
            </a:pPr>
            <a:r>
              <a:rPr lang="es-MX" sz="2800">
                <a:solidFill>
                  <a:schemeClr val="dk1"/>
                </a:solidFill>
                <a:latin typeface="Arial"/>
                <a:ea typeface="Arial"/>
                <a:cs typeface="Arial"/>
                <a:sym typeface="Arial"/>
              </a:rPr>
              <a:t>4.1 Tránsito de las concepciones tradicionales o pre-modernas a la consolidación de las ideas de modernidad.</a:t>
            </a:r>
            <a:endParaRPr sz="2800">
              <a:solidFill>
                <a:schemeClr val="dk1"/>
              </a:solidFill>
              <a:latin typeface="Arial"/>
              <a:ea typeface="Arial"/>
              <a:cs typeface="Arial"/>
              <a:sym typeface="Arial"/>
            </a:endParaRPr>
          </a:p>
          <a:p>
            <a:pPr indent="0" lvl="0" marL="3175" rtl="0" algn="just">
              <a:lnSpc>
                <a:spcPct val="80000"/>
              </a:lnSpc>
              <a:spcBef>
                <a:spcPts val="0"/>
              </a:spcBef>
              <a:spcAft>
                <a:spcPts val="0"/>
              </a:spcAft>
              <a:buSzPts val="358"/>
              <a:buNone/>
            </a:pPr>
            <a:r>
              <a:rPr lang="es-MX" sz="2800">
                <a:solidFill>
                  <a:schemeClr val="dk1"/>
                </a:solidFill>
                <a:latin typeface="Arial"/>
                <a:ea typeface="Arial"/>
                <a:cs typeface="Arial"/>
                <a:sym typeface="Arial"/>
              </a:rPr>
              <a:t>4.2 Desarrollo del conocimiento científico y su impacto en las concepciones acerca del mundo.</a:t>
            </a:r>
            <a:endParaRPr sz="2800">
              <a:solidFill>
                <a:schemeClr val="dk1"/>
              </a:solidFill>
              <a:latin typeface="Arial"/>
              <a:ea typeface="Arial"/>
              <a:cs typeface="Arial"/>
              <a:sym typeface="Arial"/>
            </a:endParaRPr>
          </a:p>
          <a:p>
            <a:pPr indent="0" lvl="0" marL="0" rtl="0" algn="l">
              <a:lnSpc>
                <a:spcPct val="80000"/>
              </a:lnSpc>
              <a:spcBef>
                <a:spcPts val="0"/>
              </a:spcBef>
              <a:spcAft>
                <a:spcPts val="0"/>
              </a:spcAft>
              <a:buSzPts val="728"/>
              <a:buNone/>
            </a:pPr>
            <a:r>
              <a:rPr lang="es-MX" sz="2800">
                <a:solidFill>
                  <a:schemeClr val="dk1"/>
                </a:solidFill>
                <a:latin typeface="Arial"/>
                <a:ea typeface="Arial"/>
                <a:cs typeface="Arial"/>
                <a:sym typeface="Arial"/>
              </a:rPr>
              <a:t>Unidad : 1 y 4</a:t>
            </a:r>
            <a:endParaRPr sz="2800">
              <a:solidFill>
                <a:schemeClr val="dk1"/>
              </a:solidFill>
              <a:latin typeface="Arial"/>
              <a:ea typeface="Arial"/>
              <a:cs typeface="Arial"/>
              <a:sym typeface="Arial"/>
            </a:endParaRPr>
          </a:p>
          <a:p>
            <a:pPr indent="0" lvl="0" marL="0" rtl="0" algn="just">
              <a:lnSpc>
                <a:spcPct val="80000"/>
              </a:lnSpc>
              <a:spcBef>
                <a:spcPts val="0"/>
              </a:spcBef>
              <a:spcAft>
                <a:spcPts val="0"/>
              </a:spcAft>
              <a:buSzPts val="728"/>
              <a:buNone/>
            </a:pPr>
            <a:r>
              <a:rPr lang="es-MX" sz="2800">
                <a:solidFill>
                  <a:schemeClr val="dk1"/>
                </a:solidFill>
                <a:latin typeface="Arial"/>
                <a:ea typeface="Arial"/>
                <a:cs typeface="Arial"/>
                <a:sym typeface="Arial"/>
              </a:rPr>
              <a:t>Conceptos:</a:t>
            </a:r>
            <a:r>
              <a:rPr lang="es-MX" sz="2800">
                <a:solidFill>
                  <a:srgbClr val="1B4487"/>
                </a:solidFill>
                <a:latin typeface="Arial"/>
                <a:ea typeface="Arial"/>
                <a:cs typeface="Arial"/>
                <a:sym typeface="Arial"/>
              </a:rPr>
              <a:t> </a:t>
            </a:r>
            <a:endParaRPr sz="2800">
              <a:solidFill>
                <a:srgbClr val="1B4487"/>
              </a:solidFill>
              <a:latin typeface="Arial"/>
              <a:ea typeface="Arial"/>
              <a:cs typeface="Arial"/>
              <a:sym typeface="Arial"/>
            </a:endParaRPr>
          </a:p>
          <a:p>
            <a:pPr indent="0" lvl="0" marL="0" rtl="0" algn="just">
              <a:lnSpc>
                <a:spcPct val="80000"/>
              </a:lnSpc>
              <a:spcBef>
                <a:spcPts val="0"/>
              </a:spcBef>
              <a:spcAft>
                <a:spcPts val="0"/>
              </a:spcAft>
              <a:buSzPts val="728"/>
              <a:buNone/>
            </a:pPr>
            <a:r>
              <a:rPr lang="es-MX" sz="2800">
                <a:solidFill>
                  <a:schemeClr val="dk1"/>
                </a:solidFill>
                <a:latin typeface="Arial"/>
                <a:ea typeface="Arial"/>
                <a:cs typeface="Arial"/>
                <a:sym typeface="Arial"/>
              </a:rPr>
              <a:t>Geología. Sismógrafo. Medios de comunicación masivos. Sociedad de la información. Distorsiones educativas. Información de calidad.</a:t>
            </a:r>
            <a:endParaRPr sz="2800">
              <a:solidFill>
                <a:schemeClr val="dk1"/>
              </a:solidFill>
              <a:latin typeface="Arial"/>
              <a:ea typeface="Arial"/>
              <a:cs typeface="Arial"/>
              <a:sym typeface="Arial"/>
            </a:endParaRPr>
          </a:p>
          <a:p>
            <a:pPr indent="0" lvl="0" marL="0" rtl="0" algn="just">
              <a:lnSpc>
                <a:spcPct val="80000"/>
              </a:lnSpc>
              <a:spcBef>
                <a:spcPts val="0"/>
              </a:spcBef>
              <a:spcAft>
                <a:spcPts val="0"/>
              </a:spcAft>
              <a:buSzPts val="728"/>
              <a:buNone/>
            </a:pPr>
            <a:r>
              <a:t/>
            </a:r>
            <a:endParaRPr sz="2800" u="sng">
              <a:solidFill>
                <a:schemeClr val="dk1"/>
              </a:solidFill>
              <a:latin typeface="Arial"/>
              <a:ea typeface="Arial"/>
              <a:cs typeface="Arial"/>
              <a:sym typeface="Arial"/>
            </a:endParaRPr>
          </a:p>
          <a:p>
            <a:pPr indent="0" lvl="0" marL="0" rtl="0" algn="just">
              <a:lnSpc>
                <a:spcPct val="95000"/>
              </a:lnSpc>
              <a:spcBef>
                <a:spcPts val="1200"/>
              </a:spcBef>
              <a:spcAft>
                <a:spcPts val="0"/>
              </a:spcAft>
              <a:buClr>
                <a:schemeClr val="dk1"/>
              </a:buClr>
              <a:buSzPts val="358"/>
              <a:buFont typeface="Arial"/>
              <a:buNone/>
            </a:pPr>
            <a:r>
              <a:t/>
            </a:r>
            <a:endParaRPr sz="2800" u="sng">
              <a:solidFill>
                <a:schemeClr val="dk1"/>
              </a:solidFill>
              <a:latin typeface="Arial"/>
              <a:ea typeface="Arial"/>
              <a:cs typeface="Arial"/>
              <a:sym typeface="Arial"/>
            </a:endParaRPr>
          </a:p>
          <a:p>
            <a:pPr indent="0" lvl="0" marL="0" rtl="0" algn="just">
              <a:lnSpc>
                <a:spcPct val="95000"/>
              </a:lnSpc>
              <a:spcBef>
                <a:spcPts val="1200"/>
              </a:spcBef>
              <a:spcAft>
                <a:spcPts val="0"/>
              </a:spcAft>
              <a:buClr>
                <a:schemeClr val="dk1"/>
              </a:buClr>
              <a:buSzPts val="358"/>
              <a:buFont typeface="Arial"/>
              <a:buNone/>
            </a:pPr>
            <a:r>
              <a:t/>
            </a:r>
            <a:endParaRPr sz="2800">
              <a:solidFill>
                <a:schemeClr val="dk1"/>
              </a:solidFill>
              <a:latin typeface="Arial"/>
              <a:ea typeface="Arial"/>
              <a:cs typeface="Arial"/>
              <a:sym typeface="Arial"/>
            </a:endParaRPr>
          </a:p>
          <a:p>
            <a:pPr indent="0" lvl="0" marL="0" rtl="0" algn="just">
              <a:lnSpc>
                <a:spcPct val="80000"/>
              </a:lnSpc>
              <a:spcBef>
                <a:spcPts val="1200"/>
              </a:spcBef>
              <a:spcAft>
                <a:spcPts val="0"/>
              </a:spcAft>
              <a:buSzPts val="728"/>
              <a:buNone/>
            </a:pPr>
            <a:r>
              <a:t/>
            </a:r>
            <a:endParaRPr sz="2800">
              <a:solidFill>
                <a:schemeClr val="dk1"/>
              </a:solidFill>
              <a:latin typeface="Arial"/>
              <a:ea typeface="Arial"/>
              <a:cs typeface="Arial"/>
              <a:sym typeface="Arial"/>
            </a:endParaRPr>
          </a:p>
          <a:p>
            <a:pPr indent="0" lvl="0" marL="457200" rtl="0" algn="l">
              <a:lnSpc>
                <a:spcPct val="80000"/>
              </a:lnSpc>
              <a:spcBef>
                <a:spcPts val="0"/>
              </a:spcBef>
              <a:spcAft>
                <a:spcPts val="0"/>
              </a:spcAft>
              <a:buSzPts val="728"/>
              <a:buNone/>
            </a:pPr>
            <a:r>
              <a:t/>
            </a:r>
            <a:endParaRPr sz="2800">
              <a:latin typeface="Arial"/>
              <a:ea typeface="Arial"/>
              <a:cs typeface="Arial"/>
              <a:sym typeface="Arial"/>
            </a:endParaRPr>
          </a:p>
          <a:p>
            <a:pPr indent="0" lvl="0" marL="457200" rtl="0" algn="l">
              <a:lnSpc>
                <a:spcPct val="80000"/>
              </a:lnSpc>
              <a:spcBef>
                <a:spcPts val="0"/>
              </a:spcBef>
              <a:spcAft>
                <a:spcPts val="0"/>
              </a:spcAft>
              <a:buSzPts val="728"/>
              <a:buNone/>
            </a:pPr>
            <a:r>
              <a:rPr lang="es-MX" sz="2800">
                <a:latin typeface="Arial"/>
                <a:ea typeface="Arial"/>
                <a:cs typeface="Arial"/>
                <a:sym typeface="Arial"/>
              </a:rPr>
              <a:t>	</a:t>
            </a:r>
            <a:endParaRPr sz="2800">
              <a:latin typeface="Arial"/>
              <a:ea typeface="Arial"/>
              <a:cs typeface="Arial"/>
              <a:sym typeface="Arial"/>
            </a:endParaRPr>
          </a:p>
          <a:p>
            <a:pPr indent="0" lvl="0" marL="457200" rtl="0" algn="l">
              <a:lnSpc>
                <a:spcPct val="80000"/>
              </a:lnSpc>
              <a:spcBef>
                <a:spcPts val="0"/>
              </a:spcBef>
              <a:spcAft>
                <a:spcPts val="0"/>
              </a:spcAft>
              <a:buSzPts val="728"/>
              <a:buNone/>
            </a:pPr>
            <a:r>
              <a:rPr lang="es-MX" sz="2800">
                <a:latin typeface="Arial"/>
                <a:ea typeface="Arial"/>
                <a:cs typeface="Arial"/>
                <a:sym typeface="Arial"/>
              </a:rPr>
              <a:t>								</a:t>
            </a:r>
            <a:endParaRPr sz="28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2cced40cd0_0_0"/>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2"/>
              </a:buClr>
              <a:buSzPct val="61643"/>
              <a:buNone/>
            </a:pPr>
            <a:r>
              <a:rPr b="1" lang="es-MX" sz="3244">
                <a:solidFill>
                  <a:schemeClr val="dk1"/>
                </a:solidFill>
              </a:rPr>
              <a:t>Bibliografía: </a:t>
            </a:r>
            <a:br>
              <a:rPr b="1" lang="es-MX" sz="2800">
                <a:solidFill>
                  <a:schemeClr val="dk1"/>
                </a:solidFill>
              </a:rPr>
            </a:br>
            <a:endParaRPr sz="2800">
              <a:latin typeface="Arial"/>
              <a:ea typeface="Arial"/>
              <a:cs typeface="Arial"/>
              <a:sym typeface="Arial"/>
            </a:endParaRPr>
          </a:p>
        </p:txBody>
      </p:sp>
      <p:sp>
        <p:nvSpPr>
          <p:cNvPr id="186" name="Google Shape;186;g12cced40cd0_0_0"/>
          <p:cNvSpPr txBox="1"/>
          <p:nvPr>
            <p:ph idx="1" type="body"/>
          </p:nvPr>
        </p:nvSpPr>
        <p:spPr>
          <a:xfrm>
            <a:off x="309625" y="1554175"/>
            <a:ext cx="11679300" cy="51180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just">
              <a:lnSpc>
                <a:spcPct val="80000"/>
              </a:lnSpc>
              <a:spcBef>
                <a:spcPts val="0"/>
              </a:spcBef>
              <a:spcAft>
                <a:spcPts val="0"/>
              </a:spcAft>
              <a:buSzPct val="26666"/>
              <a:buNone/>
            </a:pPr>
            <a:r>
              <a:rPr lang="es-MX" sz="8400">
                <a:solidFill>
                  <a:schemeClr val="dk1"/>
                </a:solidFill>
              </a:rPr>
              <a:t>Acevedo, Giselle. (2021). Extrañas luces rojas se ven caer en el cielo de Oaxaca, ¿anuncian fuerte sismo? </a:t>
            </a:r>
            <a:r>
              <a:rPr i="1" lang="es-MX" sz="8400">
                <a:solidFill>
                  <a:schemeClr val="dk1"/>
                </a:solidFill>
              </a:rPr>
              <a:t>SoyCarmín</a:t>
            </a:r>
            <a:r>
              <a:rPr lang="es-MX" sz="8400">
                <a:solidFill>
                  <a:schemeClr val="dk1"/>
                </a:solidFill>
              </a:rPr>
              <a:t>.https://www.soycarmin.com/trendy/Extranas-luces-rojas-se-ven-caer-en-el-cielo-de-Oaxaca-anuncian-fuerte-sismo-20210907-0014.html</a:t>
            </a:r>
            <a:endParaRPr sz="8400"/>
          </a:p>
          <a:p>
            <a:pPr indent="0" lvl="0" marL="0" rtl="0" algn="just">
              <a:lnSpc>
                <a:spcPct val="80000"/>
              </a:lnSpc>
              <a:spcBef>
                <a:spcPts val="0"/>
              </a:spcBef>
              <a:spcAft>
                <a:spcPts val="0"/>
              </a:spcAft>
              <a:buSzPct val="26666"/>
              <a:buNone/>
            </a:pPr>
            <a:r>
              <a:t/>
            </a:r>
            <a:endParaRPr sz="8400">
              <a:solidFill>
                <a:schemeClr val="dk1"/>
              </a:solidFill>
            </a:endParaRPr>
          </a:p>
          <a:p>
            <a:pPr indent="0" lvl="0" marL="0" rtl="0" algn="just">
              <a:lnSpc>
                <a:spcPct val="80000"/>
              </a:lnSpc>
              <a:spcBef>
                <a:spcPts val="0"/>
              </a:spcBef>
              <a:spcAft>
                <a:spcPts val="0"/>
              </a:spcAft>
              <a:buSzPct val="26666"/>
              <a:buNone/>
            </a:pPr>
            <a:r>
              <a:t/>
            </a:r>
            <a:endParaRPr sz="8400">
              <a:solidFill>
                <a:schemeClr val="dk1"/>
              </a:solidFill>
            </a:endParaRPr>
          </a:p>
          <a:p>
            <a:pPr indent="0" lvl="0" marL="0" rtl="0" algn="just">
              <a:lnSpc>
                <a:spcPct val="80000"/>
              </a:lnSpc>
              <a:spcBef>
                <a:spcPts val="0"/>
              </a:spcBef>
              <a:spcAft>
                <a:spcPts val="0"/>
              </a:spcAft>
              <a:buSzPct val="26666"/>
              <a:buNone/>
            </a:pPr>
            <a:r>
              <a:rPr lang="es-MX" sz="8400">
                <a:solidFill>
                  <a:schemeClr val="dk1"/>
                </a:solidFill>
              </a:rPr>
              <a:t>Boyer, Richard E. (2004). </a:t>
            </a:r>
            <a:r>
              <a:rPr i="1" lang="es-MX" sz="8400">
                <a:solidFill>
                  <a:schemeClr val="dk1"/>
                </a:solidFill>
              </a:rPr>
              <a:t>Reseña de "Los sismos en la historia de México "de Virginia García Acosta y Gerardo Suárez Reynoso. </a:t>
            </a:r>
            <a:r>
              <a:rPr lang="es-MX" sz="8400">
                <a:solidFill>
                  <a:schemeClr val="dk1"/>
                </a:solidFill>
              </a:rPr>
              <a:t>Relaciones. Estudios de historia y sociedad, vol. XXV (núm. 97), invierno, pp. 292-299.</a:t>
            </a:r>
            <a:r>
              <a:rPr i="1" lang="es-MX" sz="8400">
                <a:solidFill>
                  <a:schemeClr val="dk1"/>
                </a:solidFill>
              </a:rPr>
              <a:t> </a:t>
            </a:r>
            <a:r>
              <a:rPr lang="es-MX" sz="8400">
                <a:solidFill>
                  <a:schemeClr val="dk1"/>
                </a:solidFill>
              </a:rPr>
              <a:t>El Colegio de Michoacán, A.C</a:t>
            </a:r>
            <a:r>
              <a:rPr i="1" lang="es-MX" sz="8400">
                <a:solidFill>
                  <a:schemeClr val="dk1"/>
                </a:solidFill>
              </a:rPr>
              <a:t>. </a:t>
            </a:r>
            <a:r>
              <a:rPr lang="es-MX" sz="8400">
                <a:solidFill>
                  <a:schemeClr val="dk1"/>
                </a:solidFill>
              </a:rPr>
              <a:t>Zamora, México.</a:t>
            </a:r>
            <a:r>
              <a:rPr i="1" lang="es-MX" sz="8400">
                <a:solidFill>
                  <a:schemeClr val="dk1"/>
                </a:solidFill>
                <a:uFill>
                  <a:noFill/>
                </a:uFill>
                <a:hlinkClick r:id="rId3">
                  <a:extLst>
                    <a:ext uri="{A12FA001-AC4F-418D-AE19-62706E023703}">
                      <ahyp:hlinkClr val="tx"/>
                    </a:ext>
                  </a:extLst>
                </a:hlinkClick>
              </a:rPr>
              <a:t> </a:t>
            </a:r>
            <a:r>
              <a:rPr lang="es-MX" sz="8400" u="sng">
                <a:solidFill>
                  <a:schemeClr val="dk1"/>
                </a:solidFill>
                <a:hlinkClick r:id="rId4">
                  <a:extLst>
                    <a:ext uri="{A12FA001-AC4F-418D-AE19-62706E023703}">
                      <ahyp:hlinkClr val="tx"/>
                    </a:ext>
                  </a:extLst>
                </a:hlinkClick>
              </a:rPr>
              <a:t>http://www.redalyc.org/articulo.oa?id=13709710</a:t>
            </a:r>
            <a:endParaRPr sz="8400" u="sng">
              <a:solidFill>
                <a:schemeClr val="dk1"/>
              </a:solidFill>
            </a:endParaRPr>
          </a:p>
          <a:p>
            <a:pPr indent="0" lvl="0" marL="0" rtl="0" algn="just">
              <a:lnSpc>
                <a:spcPct val="95000"/>
              </a:lnSpc>
              <a:spcBef>
                <a:spcPts val="1200"/>
              </a:spcBef>
              <a:spcAft>
                <a:spcPts val="0"/>
              </a:spcAft>
              <a:buClr>
                <a:schemeClr val="dk1"/>
              </a:buClr>
              <a:buSzPts val="275"/>
              <a:buNone/>
            </a:pPr>
            <a:r>
              <a:t/>
            </a:r>
            <a:endParaRPr sz="8400">
              <a:solidFill>
                <a:schemeClr val="dk1"/>
              </a:solidFill>
            </a:endParaRPr>
          </a:p>
          <a:p>
            <a:pPr indent="0" lvl="0" marL="0" rtl="0" algn="just">
              <a:lnSpc>
                <a:spcPct val="95000"/>
              </a:lnSpc>
              <a:spcBef>
                <a:spcPts val="1200"/>
              </a:spcBef>
              <a:spcAft>
                <a:spcPts val="0"/>
              </a:spcAft>
              <a:buClr>
                <a:schemeClr val="dk1"/>
              </a:buClr>
              <a:buSzPts val="275"/>
              <a:buNone/>
            </a:pPr>
            <a:r>
              <a:rPr lang="es-MX" sz="8400">
                <a:solidFill>
                  <a:schemeClr val="dk1"/>
                </a:solidFill>
              </a:rPr>
              <a:t>Burch, Sally. (2005). </a:t>
            </a:r>
            <a:r>
              <a:rPr i="1" lang="es-MX" sz="8400">
                <a:solidFill>
                  <a:schemeClr val="dk1"/>
                </a:solidFill>
              </a:rPr>
              <a:t>Sociedad de la información/ Sociedad del conocimiento</a:t>
            </a:r>
            <a:r>
              <a:rPr lang="es-MX" sz="8400">
                <a:solidFill>
                  <a:schemeClr val="dk1"/>
                </a:solidFill>
              </a:rPr>
              <a:t>.</a:t>
            </a:r>
            <a:r>
              <a:rPr lang="es-MX" sz="8400">
                <a:solidFill>
                  <a:schemeClr val="dk1"/>
                </a:solidFill>
                <a:uFill>
                  <a:noFill/>
                </a:uFill>
                <a:hlinkClick r:id="rId5">
                  <a:extLst>
                    <a:ext uri="{A12FA001-AC4F-418D-AE19-62706E023703}">
                      <ahyp:hlinkClr val="tx"/>
                    </a:ext>
                  </a:extLst>
                </a:hlinkClick>
              </a:rPr>
              <a:t> </a:t>
            </a:r>
            <a:r>
              <a:rPr lang="es-MX" sz="8400" u="sng">
                <a:solidFill>
                  <a:schemeClr val="dk1"/>
                </a:solidFill>
                <a:hlinkClick r:id="rId6">
                  <a:extLst>
                    <a:ext uri="{A12FA001-AC4F-418D-AE19-62706E023703}">
                      <ahyp:hlinkClr val="tx"/>
                    </a:ext>
                  </a:extLst>
                </a:hlinkClick>
              </a:rPr>
              <a:t>http://vecam.org/article518.html</a:t>
            </a:r>
            <a:endParaRPr sz="8400"/>
          </a:p>
          <a:p>
            <a:pPr indent="0" lvl="0" marL="0" rtl="0" algn="just">
              <a:lnSpc>
                <a:spcPct val="95000"/>
              </a:lnSpc>
              <a:spcBef>
                <a:spcPts val="1200"/>
              </a:spcBef>
              <a:spcAft>
                <a:spcPts val="0"/>
              </a:spcAft>
              <a:buClr>
                <a:schemeClr val="dk1"/>
              </a:buClr>
              <a:buSzPts val="275"/>
              <a:buNone/>
            </a:pPr>
            <a:r>
              <a:t/>
            </a:r>
            <a:endParaRPr sz="8400"/>
          </a:p>
          <a:p>
            <a:pPr indent="0" lvl="0" marL="0" rtl="0" algn="just">
              <a:lnSpc>
                <a:spcPct val="95000"/>
              </a:lnSpc>
              <a:spcBef>
                <a:spcPts val="1200"/>
              </a:spcBef>
              <a:spcAft>
                <a:spcPts val="0"/>
              </a:spcAft>
              <a:buClr>
                <a:schemeClr val="dk1"/>
              </a:buClr>
              <a:buSzPct val="37500"/>
              <a:buFont typeface="Arial"/>
              <a:buNone/>
            </a:pPr>
            <a:r>
              <a:rPr lang="es-MX" sz="8400">
                <a:solidFill>
                  <a:schemeClr val="dk1"/>
                </a:solidFill>
              </a:rPr>
              <a:t>Díaz Gandasegui, Vicente.  (2011). </a:t>
            </a:r>
            <a:r>
              <a:rPr i="1" lang="es-MX" sz="8400">
                <a:solidFill>
                  <a:schemeClr val="dk1"/>
                </a:solidFill>
              </a:rPr>
              <a:t>Mitos y realidades de las redes sociales. Información y comunicación en la Sociedad de la Información. Prisma Social</a:t>
            </a:r>
            <a:r>
              <a:rPr lang="es-MX" sz="8400">
                <a:solidFill>
                  <a:schemeClr val="dk1"/>
                </a:solidFill>
              </a:rPr>
              <a:t> (núm. 6), pp. 1-26. IS+D Fundación para la Investigación Social Avanzada. Las Matas, España.</a:t>
            </a:r>
            <a:r>
              <a:rPr lang="es-MX" sz="8400">
                <a:solidFill>
                  <a:schemeClr val="dk1"/>
                </a:solidFill>
                <a:uFill>
                  <a:noFill/>
                </a:uFill>
                <a:hlinkClick r:id="rId7">
                  <a:extLst>
                    <a:ext uri="{A12FA001-AC4F-418D-AE19-62706E023703}">
                      <ahyp:hlinkClr val="tx"/>
                    </a:ext>
                  </a:extLst>
                </a:hlinkClick>
              </a:rPr>
              <a:t> </a:t>
            </a:r>
            <a:r>
              <a:rPr lang="es-MX" sz="8400" u="sng">
                <a:solidFill>
                  <a:schemeClr val="dk1"/>
                </a:solidFill>
                <a:hlinkClick r:id="rId8">
                  <a:extLst>
                    <a:ext uri="{A12FA001-AC4F-418D-AE19-62706E023703}">
                      <ahyp:hlinkClr val="tx"/>
                    </a:ext>
                  </a:extLst>
                </a:hlinkClick>
              </a:rPr>
              <a:t>http://www.redalyc.org/articulo.oa?id=353744578007</a:t>
            </a:r>
            <a:endParaRPr sz="8400"/>
          </a:p>
          <a:p>
            <a:pPr indent="0" lvl="0" marL="0" rtl="0" algn="just">
              <a:lnSpc>
                <a:spcPct val="115000"/>
              </a:lnSpc>
              <a:spcBef>
                <a:spcPts val="1200"/>
              </a:spcBef>
              <a:spcAft>
                <a:spcPts val="0"/>
              </a:spcAft>
              <a:buClr>
                <a:schemeClr val="dk1"/>
              </a:buClr>
              <a:buSzPct val="30219"/>
              <a:buFont typeface="Arial"/>
              <a:buNone/>
            </a:pPr>
            <a:r>
              <a:t/>
            </a:r>
            <a:endParaRPr sz="2800">
              <a:solidFill>
                <a:schemeClr val="dk1"/>
              </a:solidFill>
              <a:latin typeface="Arial"/>
              <a:ea typeface="Arial"/>
              <a:cs typeface="Arial"/>
              <a:sym typeface="Arial"/>
            </a:endParaRPr>
          </a:p>
          <a:p>
            <a:pPr indent="0" lvl="0" marL="0" rtl="0" algn="just">
              <a:lnSpc>
                <a:spcPct val="115000"/>
              </a:lnSpc>
              <a:spcBef>
                <a:spcPts val="1200"/>
              </a:spcBef>
              <a:spcAft>
                <a:spcPts val="0"/>
              </a:spcAft>
              <a:buSzPct val="138461"/>
              <a:buNone/>
            </a:pPr>
            <a:r>
              <a:t/>
            </a:r>
            <a:endParaRPr sz="2800">
              <a:solidFill>
                <a:schemeClr val="dk1"/>
              </a:solidFill>
              <a:latin typeface="Arial"/>
              <a:ea typeface="Arial"/>
              <a:cs typeface="Arial"/>
              <a:sym typeface="Arial"/>
            </a:endParaRPr>
          </a:p>
          <a:p>
            <a:pPr indent="0" lvl="0" marL="0" rtl="0" algn="just">
              <a:lnSpc>
                <a:spcPct val="115000"/>
              </a:lnSpc>
              <a:spcBef>
                <a:spcPts val="1200"/>
              </a:spcBef>
              <a:spcAft>
                <a:spcPts val="0"/>
              </a:spcAft>
              <a:buSzPct val="138461"/>
              <a:buNone/>
            </a:pPr>
            <a:r>
              <a:t/>
            </a:r>
            <a:endParaRPr sz="2800">
              <a:solidFill>
                <a:schemeClr val="dk1"/>
              </a:solidFill>
              <a:latin typeface="Arial"/>
              <a:ea typeface="Arial"/>
              <a:cs typeface="Arial"/>
              <a:sym typeface="Arial"/>
            </a:endParaRPr>
          </a:p>
          <a:p>
            <a:pPr indent="0" lvl="0" marL="0" rtl="0" algn="just">
              <a:lnSpc>
                <a:spcPct val="115000"/>
              </a:lnSpc>
              <a:spcBef>
                <a:spcPts val="1200"/>
              </a:spcBef>
              <a:spcAft>
                <a:spcPts val="0"/>
              </a:spcAft>
              <a:buClr>
                <a:schemeClr val="dk1"/>
              </a:buClr>
              <a:buSzPct val="61111"/>
              <a:buFont typeface="Arial"/>
              <a:buNone/>
            </a:pPr>
            <a:r>
              <a:t/>
            </a:r>
            <a:endParaRPr sz="2800">
              <a:solidFill>
                <a:schemeClr val="dk1"/>
              </a:solidFill>
              <a:latin typeface="Arial"/>
              <a:ea typeface="Arial"/>
              <a:cs typeface="Arial"/>
              <a:sym typeface="Arial"/>
            </a:endParaRPr>
          </a:p>
          <a:p>
            <a:pPr indent="0" lvl="0" marL="0" rtl="0" algn="just">
              <a:lnSpc>
                <a:spcPct val="115000"/>
              </a:lnSpc>
              <a:spcBef>
                <a:spcPts val="1200"/>
              </a:spcBef>
              <a:spcAft>
                <a:spcPts val="0"/>
              </a:spcAft>
              <a:buClr>
                <a:schemeClr val="dk1"/>
              </a:buClr>
              <a:buSzPct val="100000"/>
              <a:buFont typeface="Arial"/>
              <a:buNone/>
            </a:pPr>
            <a:r>
              <a:rPr lang="es-MX"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a:p>
            <a:pPr indent="0" lvl="0" marL="0" rtl="0" algn="l">
              <a:lnSpc>
                <a:spcPct val="100000"/>
              </a:lnSpc>
              <a:spcBef>
                <a:spcPts val="1200"/>
              </a:spcBef>
              <a:spcAft>
                <a:spcPts val="0"/>
              </a:spcAft>
              <a:buSzPct val="138461"/>
              <a:buNone/>
            </a:pPr>
            <a:r>
              <a:t/>
            </a:r>
            <a:endParaRPr sz="28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9"/>
          <p:cNvSpPr txBox="1"/>
          <p:nvPr>
            <p:ph type="title"/>
          </p:nvPr>
        </p:nvSpPr>
        <p:spPr>
          <a:xfrm>
            <a:off x="406400" y="317875"/>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1800"/>
              <a:buNone/>
            </a:pPr>
            <a:r>
              <a:rPr b="1" lang="es-MX" sz="2900">
                <a:latin typeface="Libre Franklin"/>
                <a:ea typeface="Libre Franklin"/>
                <a:cs typeface="Libre Franklin"/>
                <a:sym typeface="Libre Franklin"/>
              </a:rPr>
              <a:t>Bibliografía:</a:t>
            </a:r>
            <a:endParaRPr b="1" sz="2900">
              <a:latin typeface="Libre Franklin"/>
              <a:ea typeface="Libre Franklin"/>
              <a:cs typeface="Libre Franklin"/>
              <a:sym typeface="Libre Franklin"/>
            </a:endParaRPr>
          </a:p>
        </p:txBody>
      </p:sp>
      <p:sp>
        <p:nvSpPr>
          <p:cNvPr id="192" name="Google Shape;192;p39"/>
          <p:cNvSpPr txBox="1"/>
          <p:nvPr>
            <p:ph idx="1" type="body"/>
          </p:nvPr>
        </p:nvSpPr>
        <p:spPr>
          <a:xfrm>
            <a:off x="304800" y="1001275"/>
            <a:ext cx="11582400" cy="55470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just">
              <a:lnSpc>
                <a:spcPct val="95000"/>
              </a:lnSpc>
              <a:spcBef>
                <a:spcPts val="1200"/>
              </a:spcBef>
              <a:spcAft>
                <a:spcPts val="0"/>
              </a:spcAft>
              <a:buSzPct val="98437"/>
              <a:buNone/>
            </a:pPr>
            <a:r>
              <a:t/>
            </a:r>
            <a:endParaRPr>
              <a:solidFill>
                <a:schemeClr val="dk1"/>
              </a:solidFill>
            </a:endParaRPr>
          </a:p>
          <a:p>
            <a:pPr indent="0" lvl="0" marL="0" rtl="0" algn="just">
              <a:lnSpc>
                <a:spcPct val="95000"/>
              </a:lnSpc>
              <a:spcBef>
                <a:spcPts val="1200"/>
              </a:spcBef>
              <a:spcAft>
                <a:spcPts val="0"/>
              </a:spcAft>
              <a:buSzPct val="43310"/>
              <a:buNone/>
            </a:pPr>
            <a:r>
              <a:rPr lang="es-MX" sz="7273">
                <a:solidFill>
                  <a:schemeClr val="dk1"/>
                </a:solidFill>
              </a:rPr>
              <a:t>Galeana, Patricia. (1995). </a:t>
            </a:r>
            <a:r>
              <a:rPr i="1" lang="es-MX" sz="7273">
                <a:solidFill>
                  <a:schemeClr val="dk1"/>
                </a:solidFill>
              </a:rPr>
              <a:t>Los sismos en la historia de México.</a:t>
            </a:r>
            <a:r>
              <a:rPr lang="es-MX" sz="7273">
                <a:solidFill>
                  <a:schemeClr val="dk1"/>
                </a:solidFill>
              </a:rPr>
              <a:t> https://bagn.archivos.gob.mx/index.php/legajos/article/view/1067/1065</a:t>
            </a:r>
            <a:endParaRPr sz="7273">
              <a:solidFill>
                <a:schemeClr val="dk1"/>
              </a:solidFill>
            </a:endParaRPr>
          </a:p>
          <a:p>
            <a:pPr indent="0" lvl="0" marL="0" rtl="0" algn="just">
              <a:lnSpc>
                <a:spcPct val="115000"/>
              </a:lnSpc>
              <a:spcBef>
                <a:spcPts val="1200"/>
              </a:spcBef>
              <a:spcAft>
                <a:spcPts val="0"/>
              </a:spcAft>
              <a:buClr>
                <a:schemeClr val="dk1"/>
              </a:buClr>
              <a:buSzPts val="172"/>
              <a:buNone/>
            </a:pPr>
            <a:r>
              <a:rPr lang="es-MX" sz="7273">
                <a:solidFill>
                  <a:schemeClr val="dk1"/>
                </a:solidFill>
              </a:rPr>
              <a:t>López Ramos, Ernesto. </a:t>
            </a:r>
            <a:r>
              <a:rPr i="1" lang="es-MX" sz="7273">
                <a:solidFill>
                  <a:schemeClr val="dk1"/>
                </a:solidFill>
              </a:rPr>
              <a:t>Contribución a la historia de la geología en México.</a:t>
            </a:r>
            <a:r>
              <a:rPr i="1" lang="es-MX" sz="7273">
                <a:solidFill>
                  <a:schemeClr val="dk1"/>
                </a:solidFill>
                <a:uFill>
                  <a:noFill/>
                </a:uFill>
                <a:hlinkClick r:id="rId3">
                  <a:extLst>
                    <a:ext uri="{A12FA001-AC4F-418D-AE19-62706E023703}">
                      <ahyp:hlinkClr val="tx"/>
                    </a:ext>
                  </a:extLst>
                </a:hlinkClick>
              </a:rPr>
              <a:t> </a:t>
            </a:r>
            <a:r>
              <a:rPr lang="es-MX" sz="7273" u="sng">
                <a:solidFill>
                  <a:schemeClr val="dk1"/>
                </a:solidFill>
                <a:hlinkClick r:id="rId4">
                  <a:extLst>
                    <a:ext uri="{A12FA001-AC4F-418D-AE19-62706E023703}">
                      <ahyp:hlinkClr val="tx"/>
                    </a:ext>
                  </a:extLst>
                </a:hlinkClick>
              </a:rPr>
              <a:t>http://boletinsgm.igeolcu.unam.mx/bsgm/vols/epoca03/4901/4901-(1)Lopez-Ramos.pdf</a:t>
            </a:r>
            <a:endParaRPr sz="7273" u="sng">
              <a:solidFill>
                <a:schemeClr val="dk1"/>
              </a:solidFill>
            </a:endParaRPr>
          </a:p>
          <a:p>
            <a:pPr indent="0" lvl="0" marL="0" rtl="0" algn="just">
              <a:lnSpc>
                <a:spcPct val="115000"/>
              </a:lnSpc>
              <a:spcBef>
                <a:spcPts val="1200"/>
              </a:spcBef>
              <a:spcAft>
                <a:spcPts val="0"/>
              </a:spcAft>
              <a:buSzPct val="43310"/>
              <a:buNone/>
            </a:pPr>
            <a:r>
              <a:rPr lang="es-MX" sz="7273">
                <a:solidFill>
                  <a:schemeClr val="dk1"/>
                </a:solidFill>
              </a:rPr>
              <a:t>Silva Ortiz, Luz María. (2019). </a:t>
            </a:r>
            <a:r>
              <a:rPr i="1" lang="es-MX" sz="7273">
                <a:solidFill>
                  <a:schemeClr val="dk1"/>
                </a:solidFill>
              </a:rPr>
              <a:t>Crónica de seis siglos de sismos en México: lecciones aprendidas y perspectivas</a:t>
            </a:r>
            <a:r>
              <a:rPr lang="es-MX" sz="7273">
                <a:solidFill>
                  <a:schemeClr val="dk1"/>
                </a:solidFill>
              </a:rPr>
              <a:t>. (1 ed.). Asociación Mexicana de Instituciones de Seguros.</a:t>
            </a:r>
            <a:endParaRPr sz="7273">
              <a:solidFill>
                <a:schemeClr val="dk1"/>
              </a:solidFill>
            </a:endParaRPr>
          </a:p>
          <a:p>
            <a:pPr indent="0" lvl="0" marL="0" rtl="0" algn="just">
              <a:lnSpc>
                <a:spcPct val="115000"/>
              </a:lnSpc>
              <a:spcBef>
                <a:spcPts val="1200"/>
              </a:spcBef>
              <a:spcAft>
                <a:spcPts val="0"/>
              </a:spcAft>
              <a:buSzPct val="43310"/>
              <a:buNone/>
            </a:pPr>
            <a:r>
              <a:rPr lang="es-MX" sz="7273">
                <a:solidFill>
                  <a:schemeClr val="dk1"/>
                </a:solidFill>
              </a:rPr>
              <a:t>Redacción. (2021). ¿Qué son las luces que se ven en el cielo durante los sismos? </a:t>
            </a:r>
            <a:r>
              <a:rPr i="1" lang="es-MX" sz="7273">
                <a:solidFill>
                  <a:schemeClr val="dk1"/>
                </a:solidFill>
              </a:rPr>
              <a:t>El Financiero</a:t>
            </a:r>
            <a:r>
              <a:rPr lang="es-MX" sz="7273">
                <a:solidFill>
                  <a:schemeClr val="dk1"/>
                </a:solidFill>
              </a:rPr>
              <a:t>. </a:t>
            </a:r>
            <a:r>
              <a:rPr lang="es-MX" sz="7273" u="sng">
                <a:solidFill>
                  <a:schemeClr val="dk1"/>
                </a:solidFill>
                <a:hlinkClick r:id="rId5">
                  <a:extLst>
                    <a:ext uri="{A12FA001-AC4F-418D-AE19-62706E023703}">
                      <ahyp:hlinkClr val="tx"/>
                    </a:ext>
                  </a:extLst>
                </a:hlinkClick>
              </a:rPr>
              <a:t>https://www.elfinanciero.com.mx/ciencia/2021/09/07/que-son-las-luces-que-se-ven-en-el-cielo-durante-los-sismos/</a:t>
            </a:r>
            <a:endParaRPr sz="7273">
              <a:solidFill>
                <a:schemeClr val="dk1"/>
              </a:solidFill>
            </a:endParaRPr>
          </a:p>
          <a:p>
            <a:pPr indent="0" lvl="0" marL="0" rtl="0" algn="just">
              <a:lnSpc>
                <a:spcPct val="115000"/>
              </a:lnSpc>
              <a:spcBef>
                <a:spcPts val="1200"/>
              </a:spcBef>
              <a:spcAft>
                <a:spcPts val="0"/>
              </a:spcAft>
              <a:buSzPct val="43310"/>
              <a:buNone/>
            </a:pPr>
            <a:r>
              <a:rPr lang="es-MX" sz="7273">
                <a:solidFill>
                  <a:schemeClr val="dk1"/>
                </a:solidFill>
              </a:rPr>
              <a:t>Redacción. (2021). Triboluminiscencia: la explicación a las luces que viste en el sismo. </a:t>
            </a:r>
            <a:r>
              <a:rPr i="1" lang="es-MX" sz="7273">
                <a:solidFill>
                  <a:schemeClr val="dk1"/>
                </a:solidFill>
              </a:rPr>
              <a:t>FIA, Fuerza Informativa Azteca. </a:t>
            </a:r>
            <a:r>
              <a:rPr lang="es-MX" sz="7273">
                <a:solidFill>
                  <a:schemeClr val="dk1"/>
                </a:solidFill>
              </a:rPr>
              <a:t>https://www.tvazteca.com/aztecanoticias/triboluminiscencia-la-explicacion-a-las-luces-que-viste-en-el-sismo-fr</a:t>
            </a:r>
            <a:endParaRPr sz="7273">
              <a:solidFill>
                <a:schemeClr val="dk1"/>
              </a:solidFill>
            </a:endParaRPr>
          </a:p>
          <a:p>
            <a:pPr indent="0" lvl="0" marL="0" rtl="0" algn="just">
              <a:lnSpc>
                <a:spcPct val="115000"/>
              </a:lnSpc>
              <a:spcBef>
                <a:spcPts val="1200"/>
              </a:spcBef>
              <a:spcAft>
                <a:spcPts val="0"/>
              </a:spcAft>
              <a:buClr>
                <a:schemeClr val="dk1"/>
              </a:buClr>
              <a:buSzPts val="172"/>
              <a:buNone/>
            </a:pPr>
            <a:r>
              <a:rPr lang="es-MX" sz="7273">
                <a:solidFill>
                  <a:schemeClr val="dk1"/>
                </a:solidFill>
              </a:rPr>
              <a:t>Rodríguez de Luis, Eva. (2017). Qué son las impactantes luces que aparecen en los terremotos como el de México. </a:t>
            </a:r>
            <a:r>
              <a:rPr i="1" lang="es-MX" sz="7273">
                <a:solidFill>
                  <a:schemeClr val="dk1"/>
                </a:solidFill>
              </a:rPr>
              <a:t>Urbantecno. </a:t>
            </a:r>
            <a:r>
              <a:rPr lang="es-MX" sz="7273">
                <a:solidFill>
                  <a:schemeClr val="dk1"/>
                </a:solidFill>
              </a:rPr>
              <a:t>https://www.mundodeportivo.com/urbantecno/ciencia/luces-terremoto-mexico</a:t>
            </a:r>
            <a:endParaRPr sz="7273">
              <a:solidFill>
                <a:schemeClr val="dk1"/>
              </a:solidFill>
            </a:endParaRPr>
          </a:p>
          <a:p>
            <a:pPr indent="0" lvl="0" marL="0" rtl="0" algn="just">
              <a:lnSpc>
                <a:spcPct val="115000"/>
              </a:lnSpc>
              <a:spcBef>
                <a:spcPts val="1200"/>
              </a:spcBef>
              <a:spcAft>
                <a:spcPts val="0"/>
              </a:spcAft>
              <a:buSzPct val="43310"/>
              <a:buNone/>
            </a:pPr>
            <a:r>
              <a:rPr lang="es-MX" sz="7273">
                <a:solidFill>
                  <a:schemeClr val="dk1"/>
                </a:solidFill>
              </a:rPr>
              <a:t>Rojas Sasse, Emilia. (2021). México: el mito de que la tierra tiembla en septiembre. </a:t>
            </a:r>
            <a:r>
              <a:rPr i="1" lang="es-MX" sz="7273">
                <a:solidFill>
                  <a:schemeClr val="dk1"/>
                </a:solidFill>
              </a:rPr>
              <a:t>DW. Made for minds</a:t>
            </a:r>
            <a:r>
              <a:rPr lang="es-MX" sz="7273">
                <a:solidFill>
                  <a:schemeClr val="dk1"/>
                </a:solidFill>
              </a:rPr>
              <a:t>. </a:t>
            </a:r>
            <a:r>
              <a:rPr lang="es-MX" sz="7273" u="sng">
                <a:solidFill>
                  <a:schemeClr val="dk1"/>
                </a:solidFill>
                <a:hlinkClick r:id="rId6">
                  <a:extLst>
                    <a:ext uri="{A12FA001-AC4F-418D-AE19-62706E023703}">
                      <ahyp:hlinkClr val="tx"/>
                    </a:ext>
                  </a:extLst>
                </a:hlinkClick>
              </a:rPr>
              <a:t>https://www.dw.com/es/m%C3%A9xico-el-mito-de-que-la-tierra-tiembla-en-septiembre/a-59127591</a:t>
            </a:r>
            <a:endParaRPr sz="7273">
              <a:solidFill>
                <a:schemeClr val="dk1"/>
              </a:solidFill>
            </a:endParaRPr>
          </a:p>
          <a:p>
            <a:pPr indent="-228600" lvl="0" marL="457200" rtl="0" algn="l">
              <a:lnSpc>
                <a:spcPct val="100000"/>
              </a:lnSpc>
              <a:spcBef>
                <a:spcPts val="360"/>
              </a:spcBef>
              <a:spcAft>
                <a:spcPts val="0"/>
              </a:spcAft>
              <a:buSzPct val="98437"/>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6"/>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11.3 JUSTIFICACIÓN DE LA ACTIVIDAD</a:t>
            </a:r>
            <a:endParaRPr sz="2800">
              <a:latin typeface="Arial"/>
              <a:ea typeface="Arial"/>
              <a:cs typeface="Arial"/>
              <a:sym typeface="Arial"/>
            </a:endParaRPr>
          </a:p>
        </p:txBody>
      </p:sp>
      <p:sp>
        <p:nvSpPr>
          <p:cNvPr id="198" name="Google Shape;198;p16"/>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0" lvl="0" marL="175260" rtl="0" algn="just">
              <a:lnSpc>
                <a:spcPct val="100000"/>
              </a:lnSpc>
              <a:spcBef>
                <a:spcPts val="0"/>
              </a:spcBef>
              <a:spcAft>
                <a:spcPts val="0"/>
              </a:spcAft>
              <a:buSzPts val="2760"/>
              <a:buNone/>
            </a:pPr>
            <a:r>
              <a:rPr lang="es-MX" sz="2800">
                <a:solidFill>
                  <a:schemeClr val="dk1"/>
                </a:solidFill>
                <a:latin typeface="Arial"/>
                <a:ea typeface="Arial"/>
                <a:cs typeface="Arial"/>
                <a:sym typeface="Arial"/>
              </a:rPr>
              <a:t>La triboluminiscencia al ser un fenómeno natural ocurre en un tiempo y espacio histórico determinado, por ello, en esta investigación es necesario realizar la búsqueda de documentación sobre el estudio de los sismos mismos y las diversas consecuencias que suelen tener, como la aparición de las comúnmente llamadas “luces en el cielo” de los terremotos. Es fundamental saber desde cuándo se ha registrado su aparición y las explicaciones que se han dado sobre ello.</a:t>
            </a:r>
            <a:endParaRPr sz="28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7"/>
          <p:cNvSpPr txBox="1"/>
          <p:nvPr>
            <p:ph type="title"/>
          </p:nvPr>
        </p:nvSpPr>
        <p:spPr>
          <a:xfrm>
            <a:off x="304800" y="132100"/>
            <a:ext cx="11582400" cy="1097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2800"/>
              <a:buFont typeface="Garamond"/>
              <a:buNone/>
            </a:pPr>
            <a:r>
              <a:rPr lang="es-MX" sz="2800">
                <a:latin typeface="Arial"/>
                <a:ea typeface="Arial"/>
                <a:cs typeface="Arial"/>
                <a:sym typeface="Arial"/>
              </a:rPr>
              <a:t>11.4 DESCRIPCIÓN DE APERTURA DE LA ACTIVIDAD</a:t>
            </a:r>
            <a:endParaRPr sz="2800">
              <a:latin typeface="Arial"/>
              <a:ea typeface="Arial"/>
              <a:cs typeface="Arial"/>
              <a:sym typeface="Arial"/>
            </a:endParaRPr>
          </a:p>
        </p:txBody>
      </p:sp>
      <p:sp>
        <p:nvSpPr>
          <p:cNvPr id="204" name="Google Shape;204;p17"/>
          <p:cNvSpPr txBox="1"/>
          <p:nvPr>
            <p:ph idx="1" type="body"/>
          </p:nvPr>
        </p:nvSpPr>
        <p:spPr>
          <a:xfrm>
            <a:off x="406400" y="1786375"/>
            <a:ext cx="11582400" cy="4359600"/>
          </a:xfrm>
          <a:prstGeom prst="rect">
            <a:avLst/>
          </a:prstGeom>
          <a:noFill/>
          <a:ln>
            <a:noFill/>
          </a:ln>
        </p:spPr>
        <p:txBody>
          <a:bodyPr anchorCtr="0" anchor="t" bIns="45700" lIns="91425" spcFirstLastPara="1" rIns="91425" wrap="square" tIns="45700">
            <a:normAutofit/>
          </a:bodyPr>
          <a:lstStyle/>
          <a:p>
            <a:pPr indent="0" lvl="0" marL="3175" rtl="0" algn="just">
              <a:lnSpc>
                <a:spcPct val="115000"/>
              </a:lnSpc>
              <a:spcBef>
                <a:spcPts val="0"/>
              </a:spcBef>
              <a:spcAft>
                <a:spcPts val="0"/>
              </a:spcAft>
              <a:buSzPts val="1100"/>
              <a:buNone/>
            </a:pPr>
            <a:r>
              <a:rPr lang="es-MX" sz="2800">
                <a:solidFill>
                  <a:schemeClr val="dk1"/>
                </a:solidFill>
                <a:latin typeface="Arial"/>
                <a:ea typeface="Arial"/>
                <a:cs typeface="Arial"/>
                <a:sym typeface="Arial"/>
              </a:rPr>
              <a:t>Se partió desde la búsqueda de bibliografía sobre la cuestión a tratar. </a:t>
            </a:r>
            <a:endParaRPr sz="2800">
              <a:solidFill>
                <a:schemeClr val="dk1"/>
              </a:solidFill>
              <a:latin typeface="Arial"/>
              <a:ea typeface="Arial"/>
              <a:cs typeface="Arial"/>
              <a:sym typeface="Arial"/>
            </a:endParaRPr>
          </a:p>
          <a:p>
            <a:pPr indent="0" lvl="0" marL="3175" rtl="0" algn="just">
              <a:lnSpc>
                <a:spcPct val="115000"/>
              </a:lnSpc>
              <a:spcBef>
                <a:spcPts val="0"/>
              </a:spcBef>
              <a:spcAft>
                <a:spcPts val="0"/>
              </a:spcAft>
              <a:buSzPts val="1100"/>
              <a:buNone/>
            </a:pPr>
            <a:r>
              <a:rPr lang="es-MX" sz="2800">
                <a:solidFill>
                  <a:schemeClr val="dk1"/>
                </a:solidFill>
                <a:latin typeface="Arial"/>
                <a:ea typeface="Arial"/>
                <a:cs typeface="Arial"/>
                <a:sym typeface="Arial"/>
              </a:rPr>
              <a:t>División de textos a revisar, con la posterior elaboración de una reseña de lectura.</a:t>
            </a:r>
            <a:endParaRPr sz="2800">
              <a:solidFill>
                <a:schemeClr val="dk1"/>
              </a:solidFill>
              <a:latin typeface="Arial"/>
              <a:ea typeface="Arial"/>
              <a:cs typeface="Arial"/>
              <a:sym typeface="Arial"/>
            </a:endParaRPr>
          </a:p>
          <a:p>
            <a:pPr indent="0" lvl="0" marL="3175" rtl="0" algn="just">
              <a:lnSpc>
                <a:spcPct val="115000"/>
              </a:lnSpc>
              <a:spcBef>
                <a:spcPts val="0"/>
              </a:spcBef>
              <a:spcAft>
                <a:spcPts val="0"/>
              </a:spcAft>
              <a:buClr>
                <a:schemeClr val="dk1"/>
              </a:buClr>
              <a:buSzPts val="1100"/>
              <a:buFont typeface="Arial"/>
              <a:buNone/>
            </a:pPr>
            <a:r>
              <a:rPr lang="es-MX" sz="2800">
                <a:solidFill>
                  <a:schemeClr val="dk1"/>
                </a:solidFill>
                <a:latin typeface="Arial"/>
                <a:ea typeface="Arial"/>
                <a:cs typeface="Arial"/>
                <a:sym typeface="Arial"/>
              </a:rPr>
              <a:t>Se trabajó particularmente sobre el surgimiento de la geología y su estudio particular de los sismos y la documentación histórica sobre el testimonio de la triboluminiscencia. </a:t>
            </a:r>
            <a:endParaRPr sz="2800">
              <a:solidFill>
                <a:schemeClr val="dk1"/>
              </a:solidFill>
              <a:latin typeface="Arial"/>
              <a:ea typeface="Arial"/>
              <a:cs typeface="Arial"/>
              <a:sym typeface="Arial"/>
            </a:endParaRPr>
          </a:p>
          <a:p>
            <a:pPr indent="0" lvl="0" marL="175260" rtl="0" algn="just">
              <a:lnSpc>
                <a:spcPct val="100000"/>
              </a:lnSpc>
              <a:spcBef>
                <a:spcPts val="1080"/>
              </a:spcBef>
              <a:spcAft>
                <a:spcPts val="0"/>
              </a:spcAft>
              <a:buSzPts val="2760"/>
              <a:buNone/>
            </a:pPr>
            <a:r>
              <a:t/>
            </a:r>
            <a:endParaRPr sz="28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EQUIPO # 1</a:t>
            </a:r>
            <a:endParaRPr sz="2800">
              <a:latin typeface="Arial"/>
              <a:ea typeface="Arial"/>
              <a:cs typeface="Arial"/>
              <a:sym typeface="Arial"/>
            </a:endParaRPr>
          </a:p>
        </p:txBody>
      </p:sp>
      <p:sp>
        <p:nvSpPr>
          <p:cNvPr id="99" name="Google Shape;99;p2"/>
          <p:cNvSpPr txBox="1"/>
          <p:nvPr>
            <p:ph idx="1" type="body"/>
          </p:nvPr>
        </p:nvSpPr>
        <p:spPr>
          <a:xfrm>
            <a:off x="406400" y="2331888"/>
            <a:ext cx="11582400" cy="4526100"/>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3680"/>
              <a:buChar char="•"/>
            </a:pPr>
            <a:r>
              <a:rPr lang="es-MX" sz="2800">
                <a:latin typeface="Arial"/>
                <a:ea typeface="Arial"/>
                <a:cs typeface="Arial"/>
                <a:sym typeface="Arial"/>
              </a:rPr>
              <a:t>Historia: PEÑA CHAVEZ JESSICA ANAID.</a:t>
            </a:r>
            <a:endParaRPr sz="2800">
              <a:latin typeface="Arial"/>
              <a:ea typeface="Arial"/>
              <a:cs typeface="Arial"/>
              <a:sym typeface="Arial"/>
            </a:endParaRPr>
          </a:p>
          <a:p>
            <a:pPr indent="-285750" lvl="0" marL="285750" rtl="0" algn="l">
              <a:lnSpc>
                <a:spcPct val="100000"/>
              </a:lnSpc>
              <a:spcBef>
                <a:spcPts val="1240"/>
              </a:spcBef>
              <a:spcAft>
                <a:spcPts val="0"/>
              </a:spcAft>
              <a:buSzPts val="3680"/>
              <a:buChar char="•"/>
            </a:pPr>
            <a:r>
              <a:rPr lang="es-MX" sz="2800">
                <a:latin typeface="Arial"/>
                <a:ea typeface="Arial"/>
                <a:cs typeface="Arial"/>
                <a:sym typeface="Arial"/>
              </a:rPr>
              <a:t>Geografía: MONRROY GARCÍA ALBERTO. </a:t>
            </a:r>
            <a:endParaRPr sz="2800">
              <a:latin typeface="Arial"/>
              <a:ea typeface="Arial"/>
              <a:cs typeface="Arial"/>
              <a:sym typeface="Arial"/>
            </a:endParaRPr>
          </a:p>
          <a:p>
            <a:pPr indent="-285750" lvl="0" marL="285750" rtl="0" algn="l">
              <a:lnSpc>
                <a:spcPct val="100000"/>
              </a:lnSpc>
              <a:spcBef>
                <a:spcPts val="1240"/>
              </a:spcBef>
              <a:spcAft>
                <a:spcPts val="0"/>
              </a:spcAft>
              <a:buSzPts val="3680"/>
              <a:buChar char="•"/>
            </a:pPr>
            <a:r>
              <a:rPr lang="es-MX" sz="2800">
                <a:latin typeface="Arial"/>
                <a:ea typeface="Arial"/>
                <a:cs typeface="Arial"/>
                <a:sym typeface="Arial"/>
              </a:rPr>
              <a:t>Matemáticas: DANIEL RAMIREZ CARREÑO.</a:t>
            </a:r>
            <a:endParaRPr sz="2800">
              <a:latin typeface="Arial"/>
              <a:ea typeface="Arial"/>
              <a:cs typeface="Arial"/>
              <a:sym typeface="Arial"/>
            </a:endParaRPr>
          </a:p>
          <a:p>
            <a:pPr indent="-285750" lvl="0" marL="285750" rtl="0" algn="l">
              <a:lnSpc>
                <a:spcPct val="100000"/>
              </a:lnSpc>
              <a:spcBef>
                <a:spcPts val="1240"/>
              </a:spcBef>
              <a:spcAft>
                <a:spcPts val="0"/>
              </a:spcAft>
              <a:buSzPts val="3680"/>
              <a:buChar char="•"/>
            </a:pPr>
            <a:r>
              <a:rPr lang="es-MX" sz="2800">
                <a:latin typeface="Arial"/>
                <a:ea typeface="Arial"/>
                <a:cs typeface="Arial"/>
                <a:sym typeface="Arial"/>
              </a:rPr>
              <a:t>Ética: RIVERA PEDROZA JUAN IGNACIO.</a:t>
            </a:r>
            <a:endParaRPr sz="28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8"/>
          <p:cNvSpPr txBox="1"/>
          <p:nvPr>
            <p:ph type="title"/>
          </p:nvPr>
        </p:nvSpPr>
        <p:spPr>
          <a:xfrm>
            <a:off x="304800" y="116625"/>
            <a:ext cx="11582400" cy="120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Libre Franklin Medium"/>
              <a:buNone/>
            </a:pPr>
            <a:r>
              <a:rPr lang="es-MX" sz="2800">
                <a:latin typeface="Arial"/>
                <a:ea typeface="Arial"/>
                <a:cs typeface="Arial"/>
                <a:sym typeface="Arial"/>
              </a:rPr>
              <a:t>11.5 DESCRIPCIÓN DEL DESARROLLO DE LA ACTIVIDAD</a:t>
            </a:r>
            <a:endParaRPr sz="2800">
              <a:latin typeface="Arial"/>
              <a:ea typeface="Arial"/>
              <a:cs typeface="Arial"/>
              <a:sym typeface="Arial"/>
            </a:endParaRPr>
          </a:p>
        </p:txBody>
      </p:sp>
      <p:sp>
        <p:nvSpPr>
          <p:cNvPr id="210" name="Google Shape;210;p18"/>
          <p:cNvSpPr txBox="1"/>
          <p:nvPr>
            <p:ph idx="1" type="body"/>
          </p:nvPr>
        </p:nvSpPr>
        <p:spPr>
          <a:xfrm>
            <a:off x="248700" y="1811250"/>
            <a:ext cx="11694600" cy="48765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360"/>
              </a:spcBef>
              <a:spcAft>
                <a:spcPts val="0"/>
              </a:spcAft>
              <a:buClr>
                <a:schemeClr val="dk1"/>
              </a:buClr>
              <a:buSzPts val="2070"/>
              <a:buFont typeface="Arial"/>
              <a:buNone/>
            </a:pPr>
            <a:r>
              <a:rPr lang="es-MX" sz="2800">
                <a:solidFill>
                  <a:schemeClr val="dk1"/>
                </a:solidFill>
                <a:latin typeface="Arial"/>
                <a:ea typeface="Arial"/>
                <a:cs typeface="Arial"/>
                <a:sym typeface="Arial"/>
              </a:rPr>
              <a:t>A partir de los elementos observados para realizar una narración histórica, como tiempo, espacio, causalidad y consecuencia, los alumnos trabajaron en la redacción de sus textos, con base en las fuentes históricas consultadas. </a:t>
            </a:r>
            <a:endParaRPr sz="2800">
              <a:solidFill>
                <a:schemeClr val="dk1"/>
              </a:solidFill>
              <a:latin typeface="Arial"/>
              <a:ea typeface="Arial"/>
              <a:cs typeface="Arial"/>
              <a:sym typeface="Arial"/>
            </a:endParaRPr>
          </a:p>
          <a:p>
            <a:pPr indent="0" lvl="0" marL="0" rtl="0" algn="just">
              <a:lnSpc>
                <a:spcPct val="100000"/>
              </a:lnSpc>
              <a:spcBef>
                <a:spcPts val="0"/>
              </a:spcBef>
              <a:spcAft>
                <a:spcPts val="0"/>
              </a:spcAft>
              <a:buSzPts val="1260"/>
              <a:buNone/>
            </a:pPr>
            <a:r>
              <a:rPr lang="es-MX" sz="2800">
                <a:solidFill>
                  <a:schemeClr val="dk1"/>
                </a:solidFill>
                <a:latin typeface="Arial"/>
                <a:ea typeface="Arial"/>
                <a:cs typeface="Arial"/>
                <a:sym typeface="Arial"/>
              </a:rPr>
              <a:t>Lectura y revisión de testimonios sobre la observación de triboluminiscencia posterior a los sismos en diferentes épocas de la historia.</a:t>
            </a:r>
            <a:endParaRPr sz="2800">
              <a:solidFill>
                <a:schemeClr val="dk1"/>
              </a:solidFill>
              <a:latin typeface="Arial"/>
              <a:ea typeface="Arial"/>
              <a:cs typeface="Arial"/>
              <a:sym typeface="Arial"/>
            </a:endParaRPr>
          </a:p>
          <a:p>
            <a:pPr indent="0" lvl="0" marL="0" rtl="0" algn="just">
              <a:lnSpc>
                <a:spcPct val="100000"/>
              </a:lnSpc>
              <a:spcBef>
                <a:spcPts val="0"/>
              </a:spcBef>
              <a:spcAft>
                <a:spcPts val="0"/>
              </a:spcAft>
              <a:buSzPts val="1260"/>
              <a:buNone/>
            </a:pPr>
            <a:r>
              <a:rPr lang="es-MX" sz="2800">
                <a:solidFill>
                  <a:schemeClr val="dk1"/>
                </a:solidFill>
                <a:latin typeface="Arial"/>
                <a:ea typeface="Arial"/>
                <a:cs typeface="Arial"/>
                <a:sym typeface="Arial"/>
              </a:rPr>
              <a:t>Realización de un mapa conceptual con los sismos más fuertes en México.</a:t>
            </a:r>
            <a:endParaRPr sz="2800">
              <a:solidFill>
                <a:schemeClr val="dk1"/>
              </a:solidFill>
              <a:latin typeface="Arial"/>
              <a:ea typeface="Arial"/>
              <a:cs typeface="Arial"/>
              <a:sym typeface="Arial"/>
            </a:endParaRPr>
          </a:p>
          <a:p>
            <a:pPr indent="-228600" lvl="0" marL="457200" rtl="0" algn="just">
              <a:lnSpc>
                <a:spcPct val="100000"/>
              </a:lnSpc>
              <a:spcBef>
                <a:spcPts val="360"/>
              </a:spcBef>
              <a:spcAft>
                <a:spcPts val="0"/>
              </a:spcAft>
              <a:buSzPts val="2070"/>
              <a:buNone/>
            </a:pPr>
            <a:r>
              <a:rPr lang="es-MX"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9"/>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11.6 DESCRIPCIÓN DEL CIERRE DE LA ACTIVIDAD</a:t>
            </a:r>
            <a:endParaRPr sz="2800">
              <a:latin typeface="Arial"/>
              <a:ea typeface="Arial"/>
              <a:cs typeface="Arial"/>
              <a:sym typeface="Arial"/>
            </a:endParaRPr>
          </a:p>
        </p:txBody>
      </p:sp>
      <p:sp>
        <p:nvSpPr>
          <p:cNvPr id="216" name="Google Shape;216;p19"/>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SzPts val="2070"/>
              <a:buNone/>
            </a:pPr>
            <a:r>
              <a:rPr lang="es-MX" sz="2800">
                <a:solidFill>
                  <a:schemeClr val="dk1"/>
                </a:solidFill>
                <a:latin typeface="Arial"/>
                <a:ea typeface="Arial"/>
                <a:cs typeface="Arial"/>
                <a:sym typeface="Arial"/>
              </a:rPr>
              <a:t>Los alumnos presentaron sus textos desarrollados en formato PDF, para su revisión, corrección, y el señalamiento de cómo la información producida se utilizará en cada uno de los apartados específicos del producto de elaboración final, página web.</a:t>
            </a:r>
            <a:endParaRPr sz="2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0"/>
          <p:cNvSpPr txBox="1"/>
          <p:nvPr>
            <p:ph type="title"/>
          </p:nvPr>
        </p:nvSpPr>
        <p:spPr>
          <a:xfrm>
            <a:off x="406400" y="457200"/>
            <a:ext cx="11582400" cy="989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3111"/>
              <a:buFont typeface="Garamond"/>
              <a:buNone/>
            </a:pPr>
            <a:r>
              <a:rPr lang="es-MX" sz="2800">
                <a:latin typeface="Arial"/>
                <a:ea typeface="Arial"/>
                <a:cs typeface="Arial"/>
                <a:sym typeface="Arial"/>
              </a:rPr>
              <a:t>11.7 DESCRIPCIÓN DE LO QUE SE HARÁ CON LOS RESULTADOS DE LA ACTIVIDAD</a:t>
            </a:r>
            <a:endParaRPr sz="2800">
              <a:latin typeface="Arial"/>
              <a:ea typeface="Arial"/>
              <a:cs typeface="Arial"/>
              <a:sym typeface="Arial"/>
            </a:endParaRPr>
          </a:p>
        </p:txBody>
      </p:sp>
      <p:sp>
        <p:nvSpPr>
          <p:cNvPr id="222" name="Google Shape;222;p20"/>
          <p:cNvSpPr txBox="1"/>
          <p:nvPr>
            <p:ph idx="1" type="body"/>
          </p:nvPr>
        </p:nvSpPr>
        <p:spPr>
          <a:xfrm>
            <a:off x="406400" y="1770888"/>
            <a:ext cx="11582400" cy="45261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SzPts val="2760"/>
              <a:buNone/>
            </a:pPr>
            <a:r>
              <a:rPr lang="es-MX" sz="2800">
                <a:solidFill>
                  <a:schemeClr val="dk1"/>
                </a:solidFill>
                <a:latin typeface="Arial"/>
                <a:ea typeface="Arial"/>
                <a:cs typeface="Arial"/>
                <a:sym typeface="Arial"/>
              </a:rPr>
              <a:t>Los textos realizados se utilizarán como sustento histórico, contexto histórico y testimonio de la triboluminiscencia observada durante algunos de los sismos más catastróficos o de mayor magnitud en la historia.</a:t>
            </a:r>
            <a:endParaRPr sz="2800">
              <a:solidFill>
                <a:schemeClr val="dk1"/>
              </a:solidFill>
              <a:latin typeface="Arial"/>
              <a:ea typeface="Arial"/>
              <a:cs typeface="Arial"/>
              <a:sym typeface="Arial"/>
            </a:endParaRPr>
          </a:p>
          <a:p>
            <a:pPr indent="0" lvl="0" marL="0" rtl="0" algn="just">
              <a:lnSpc>
                <a:spcPct val="100000"/>
              </a:lnSpc>
              <a:spcBef>
                <a:spcPts val="0"/>
              </a:spcBef>
              <a:spcAft>
                <a:spcPts val="0"/>
              </a:spcAft>
              <a:buSzPts val="2760"/>
              <a:buNone/>
            </a:pPr>
            <a:r>
              <a:rPr lang="es-MX" sz="2800">
                <a:solidFill>
                  <a:schemeClr val="dk1"/>
                </a:solidFill>
                <a:latin typeface="Arial"/>
                <a:ea typeface="Arial"/>
                <a:cs typeface="Arial"/>
                <a:sym typeface="Arial"/>
              </a:rPr>
              <a:t>Además, la revisión bibliográfica que se hizo de los fenómenos sísmicos permitió generar una reflexión sobre la dimensión social de estos fenómenos naturales, lo que se ha hecho en el México contemporáneo y lo que resta por hacer entorno a la prevención de riesgos.</a:t>
            </a:r>
            <a:endParaRPr sz="2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1"/>
          <p:cNvSpPr txBox="1"/>
          <p:nvPr>
            <p:ph type="title"/>
          </p:nvPr>
        </p:nvSpPr>
        <p:spPr>
          <a:xfrm>
            <a:off x="406400" y="457200"/>
            <a:ext cx="11582400" cy="1097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3111"/>
              <a:buFont typeface="Garamond"/>
              <a:buNone/>
            </a:pPr>
            <a:r>
              <a:rPr lang="es-MX" sz="2800">
                <a:latin typeface="Arial"/>
                <a:ea typeface="Arial"/>
                <a:cs typeface="Arial"/>
                <a:sym typeface="Arial"/>
              </a:rPr>
              <a:t>11.8 ANÁLISIS</a:t>
            </a:r>
            <a:br>
              <a:rPr lang="es-MX" sz="2800">
                <a:latin typeface="Arial"/>
                <a:ea typeface="Arial"/>
                <a:cs typeface="Arial"/>
                <a:sym typeface="Arial"/>
              </a:rPr>
            </a:br>
            <a:r>
              <a:rPr lang="es-MX" sz="2800">
                <a:latin typeface="Arial"/>
                <a:ea typeface="Arial"/>
                <a:cs typeface="Arial"/>
                <a:sym typeface="Arial"/>
              </a:rPr>
              <a:t> (CONTRASTAR LO ESPERADO Y LO SUCEDIDO)</a:t>
            </a:r>
            <a:endParaRPr sz="2800">
              <a:latin typeface="Arial"/>
              <a:ea typeface="Arial"/>
              <a:cs typeface="Arial"/>
              <a:sym typeface="Arial"/>
            </a:endParaRPr>
          </a:p>
        </p:txBody>
      </p:sp>
      <p:sp>
        <p:nvSpPr>
          <p:cNvPr id="228" name="Google Shape;228;p21"/>
          <p:cNvSpPr txBox="1"/>
          <p:nvPr>
            <p:ph idx="1" type="body"/>
          </p:nvPr>
        </p:nvSpPr>
        <p:spPr>
          <a:xfrm>
            <a:off x="263175" y="1718375"/>
            <a:ext cx="11725500" cy="48612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SzPts val="2070"/>
              <a:buNone/>
            </a:pPr>
            <a:r>
              <a:rPr lang="es-MX" sz="2800">
                <a:solidFill>
                  <a:schemeClr val="dk1"/>
                </a:solidFill>
                <a:latin typeface="Arial"/>
                <a:ea typeface="Arial"/>
                <a:cs typeface="Arial"/>
                <a:sym typeface="Arial"/>
              </a:rPr>
              <a:t>Se esperaba para la investigación mayor presencia de fuentes que documentaran puntualmente la aparición de triboluminiscencia, sin embargo, los registros son escasos y resultó difícil para los alumnos poder conseguir la información que se creía necesaria. </a:t>
            </a:r>
            <a:endParaRPr sz="2800">
              <a:solidFill>
                <a:schemeClr val="dk1"/>
              </a:solidFill>
              <a:latin typeface="Arial"/>
              <a:ea typeface="Arial"/>
              <a:cs typeface="Arial"/>
              <a:sym typeface="Arial"/>
            </a:endParaRPr>
          </a:p>
          <a:p>
            <a:pPr indent="0" lvl="0" marL="0" rtl="0" algn="just">
              <a:lnSpc>
                <a:spcPct val="100000"/>
              </a:lnSpc>
              <a:spcBef>
                <a:spcPts val="0"/>
              </a:spcBef>
              <a:spcAft>
                <a:spcPts val="0"/>
              </a:spcAft>
              <a:buSzPts val="2070"/>
              <a:buNone/>
            </a:pPr>
            <a:r>
              <a:rPr lang="es-MX" sz="2800">
                <a:solidFill>
                  <a:schemeClr val="dk1"/>
                </a:solidFill>
                <a:latin typeface="Arial"/>
                <a:ea typeface="Arial"/>
                <a:cs typeface="Arial"/>
                <a:sym typeface="Arial"/>
              </a:rPr>
              <a:t>Por ello, los alumnos centraron su interés y resultados en tratar el fenómeno de los sismos de manera general, y en las ciencias dedicadas a su estudio. </a:t>
            </a:r>
            <a:endParaRPr sz="2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2"/>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11.9 TOMA DE DECISIONES</a:t>
            </a:r>
            <a:endParaRPr sz="2800">
              <a:latin typeface="Arial"/>
              <a:ea typeface="Arial"/>
              <a:cs typeface="Arial"/>
              <a:sym typeface="Arial"/>
            </a:endParaRPr>
          </a:p>
        </p:txBody>
      </p:sp>
      <p:sp>
        <p:nvSpPr>
          <p:cNvPr id="234" name="Google Shape;234;p22"/>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760"/>
              <a:buFont typeface="Arial"/>
              <a:buNone/>
            </a:pPr>
            <a:r>
              <a:rPr lang="es-MX" sz="2800">
                <a:solidFill>
                  <a:schemeClr val="dk1"/>
                </a:solidFill>
                <a:latin typeface="Arial"/>
                <a:ea typeface="Arial"/>
                <a:cs typeface="Arial"/>
                <a:sym typeface="Arial"/>
              </a:rPr>
              <a:t>Trabajamos en </a:t>
            </a:r>
            <a:r>
              <a:rPr lang="es-MX" sz="2800">
                <a:solidFill>
                  <a:schemeClr val="dk1"/>
                </a:solidFill>
                <a:latin typeface="Arial"/>
                <a:ea typeface="Arial"/>
                <a:cs typeface="Arial"/>
                <a:sym typeface="Arial"/>
              </a:rPr>
              <a:t>equipo en la búsqueda</a:t>
            </a:r>
            <a:r>
              <a:rPr lang="es-MX" sz="2800">
                <a:solidFill>
                  <a:schemeClr val="dk1"/>
                </a:solidFill>
                <a:latin typeface="Arial"/>
                <a:ea typeface="Arial"/>
                <a:cs typeface="Arial"/>
                <a:sym typeface="Arial"/>
              </a:rPr>
              <a:t> de información para el proyecto. La supervisión de lectura, y revisión de los textos realizados se hizo individualmente, para correcciones generales.</a:t>
            </a:r>
            <a:endParaRPr sz="28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3"/>
          <p:cNvSpPr txBox="1"/>
          <p:nvPr>
            <p:ph type="title"/>
          </p:nvPr>
        </p:nvSpPr>
        <p:spPr>
          <a:xfrm>
            <a:off x="1295400" y="135677"/>
            <a:ext cx="9601200" cy="810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GEOGRAFÍA</a:t>
            </a:r>
            <a:endParaRPr sz="2800">
              <a:latin typeface="Arial"/>
              <a:ea typeface="Arial"/>
              <a:cs typeface="Arial"/>
              <a:sym typeface="Arial"/>
            </a:endParaRPr>
          </a:p>
        </p:txBody>
      </p:sp>
      <p:sp>
        <p:nvSpPr>
          <p:cNvPr id="240" name="Google Shape;240;p23"/>
          <p:cNvSpPr txBox="1"/>
          <p:nvPr>
            <p:ph idx="1" type="body"/>
          </p:nvPr>
        </p:nvSpPr>
        <p:spPr>
          <a:xfrm>
            <a:off x="1295400" y="1792427"/>
            <a:ext cx="9601200" cy="4083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1960"/>
              <a:buNone/>
            </a:pPr>
            <a:r>
              <a:t/>
            </a:r>
            <a:endParaRPr sz="2800">
              <a:latin typeface="Arial"/>
              <a:ea typeface="Arial"/>
              <a:cs typeface="Arial"/>
              <a:sym typeface="Arial"/>
            </a:endParaRPr>
          </a:p>
          <a:p>
            <a:pPr indent="0" lvl="0" marL="0" rtl="0" algn="l">
              <a:lnSpc>
                <a:spcPct val="100000"/>
              </a:lnSpc>
              <a:spcBef>
                <a:spcPts val="0"/>
              </a:spcBef>
              <a:spcAft>
                <a:spcPts val="0"/>
              </a:spcAft>
              <a:buSzPts val="1960"/>
              <a:buNone/>
            </a:pPr>
            <a:r>
              <a:t/>
            </a:r>
            <a:endParaRPr sz="2800">
              <a:latin typeface="Arial"/>
              <a:ea typeface="Arial"/>
              <a:cs typeface="Arial"/>
              <a:sym typeface="Arial"/>
            </a:endParaRPr>
          </a:p>
          <a:p>
            <a:pPr indent="0" lvl="0" marL="0" rtl="0" algn="l">
              <a:lnSpc>
                <a:spcPct val="100000"/>
              </a:lnSpc>
              <a:spcBef>
                <a:spcPts val="0"/>
              </a:spcBef>
              <a:spcAft>
                <a:spcPts val="0"/>
              </a:spcAft>
              <a:buSzPts val="1960"/>
              <a:buNone/>
            </a:pPr>
            <a:r>
              <a:t/>
            </a:r>
            <a:endParaRPr sz="2800">
              <a:latin typeface="Arial"/>
              <a:ea typeface="Arial"/>
              <a:cs typeface="Arial"/>
              <a:sym typeface="Arial"/>
            </a:endParaRPr>
          </a:p>
          <a:p>
            <a:pPr indent="0" lvl="0" marL="0" rtl="0" algn="l">
              <a:lnSpc>
                <a:spcPct val="100000"/>
              </a:lnSpc>
              <a:spcBef>
                <a:spcPts val="0"/>
              </a:spcBef>
              <a:spcAft>
                <a:spcPts val="0"/>
              </a:spcAft>
              <a:buSzPts val="1960"/>
              <a:buNone/>
            </a:pPr>
            <a:r>
              <a:rPr lang="es-MX" sz="2800">
                <a:latin typeface="Arial"/>
                <a:ea typeface="Arial"/>
                <a:cs typeface="Arial"/>
                <a:sym typeface="Arial"/>
              </a:rPr>
              <a:t>Temas: </a:t>
            </a:r>
            <a:endParaRPr sz="2800">
              <a:latin typeface="Arial"/>
              <a:ea typeface="Arial"/>
              <a:cs typeface="Arial"/>
              <a:sym typeface="Arial"/>
            </a:endParaRPr>
          </a:p>
          <a:p>
            <a:pPr indent="0" lvl="0" marL="0" rtl="0" algn="l">
              <a:lnSpc>
                <a:spcPct val="100000"/>
              </a:lnSpc>
              <a:spcBef>
                <a:spcPts val="0"/>
              </a:spcBef>
              <a:spcAft>
                <a:spcPts val="0"/>
              </a:spcAft>
              <a:buSzPts val="1960"/>
              <a:buNone/>
            </a:pPr>
            <a:r>
              <a:rPr lang="es-MX" sz="2800">
                <a:latin typeface="Arial"/>
                <a:ea typeface="Arial"/>
                <a:cs typeface="Arial"/>
                <a:sym typeface="Arial"/>
              </a:rPr>
              <a:t>Unidad :</a:t>
            </a:r>
            <a:endParaRPr sz="2800">
              <a:latin typeface="Arial"/>
              <a:ea typeface="Arial"/>
              <a:cs typeface="Arial"/>
              <a:sym typeface="Arial"/>
            </a:endParaRPr>
          </a:p>
          <a:p>
            <a:pPr indent="0" lvl="0" marL="0" rtl="0" algn="l">
              <a:lnSpc>
                <a:spcPct val="100000"/>
              </a:lnSpc>
              <a:spcBef>
                <a:spcPts val="0"/>
              </a:spcBef>
              <a:spcAft>
                <a:spcPts val="0"/>
              </a:spcAft>
              <a:buSzPts val="1960"/>
              <a:buNone/>
            </a:pPr>
            <a:r>
              <a:rPr lang="es-MX" sz="2800">
                <a:latin typeface="Arial"/>
                <a:ea typeface="Arial"/>
                <a:cs typeface="Arial"/>
                <a:sym typeface="Arial"/>
              </a:rPr>
              <a:t>Conceptos:</a:t>
            </a:r>
            <a:endParaRPr sz="2800">
              <a:latin typeface="Arial"/>
              <a:ea typeface="Arial"/>
              <a:cs typeface="Arial"/>
              <a:sym typeface="Arial"/>
            </a:endParaRPr>
          </a:p>
          <a:p>
            <a:pPr indent="0" lvl="0" marL="0" rtl="0" algn="l">
              <a:lnSpc>
                <a:spcPct val="100000"/>
              </a:lnSpc>
              <a:spcBef>
                <a:spcPts val="0"/>
              </a:spcBef>
              <a:spcAft>
                <a:spcPts val="0"/>
              </a:spcAft>
              <a:buSzPts val="1960"/>
              <a:buNone/>
            </a:pPr>
            <a:r>
              <a:rPr lang="es-MX" sz="2800">
                <a:latin typeface="Arial"/>
                <a:ea typeface="Arial"/>
                <a:cs typeface="Arial"/>
                <a:sym typeface="Arial"/>
              </a:rPr>
              <a:t>Bibliografía:</a:t>
            </a:r>
            <a:endParaRPr sz="2800">
              <a:latin typeface="Arial"/>
              <a:ea typeface="Arial"/>
              <a:cs typeface="Arial"/>
              <a:sym typeface="Arial"/>
            </a:endParaRPr>
          </a:p>
          <a:p>
            <a:pPr indent="0" lvl="0" marL="457200" rtl="0" algn="l">
              <a:lnSpc>
                <a:spcPct val="100000"/>
              </a:lnSpc>
              <a:spcBef>
                <a:spcPts val="0"/>
              </a:spcBef>
              <a:spcAft>
                <a:spcPts val="0"/>
              </a:spcAft>
              <a:buSzPts val="1960"/>
              <a:buNone/>
            </a:pPr>
            <a:r>
              <a:t/>
            </a:r>
            <a:endParaRPr sz="2800">
              <a:latin typeface="Arial"/>
              <a:ea typeface="Arial"/>
              <a:cs typeface="Arial"/>
              <a:sym typeface="Arial"/>
            </a:endParaRPr>
          </a:p>
          <a:p>
            <a:pPr indent="0" lvl="0" marL="457200" rtl="0" algn="l">
              <a:lnSpc>
                <a:spcPct val="100000"/>
              </a:lnSpc>
              <a:spcBef>
                <a:spcPts val="0"/>
              </a:spcBef>
              <a:spcAft>
                <a:spcPts val="0"/>
              </a:spcAft>
              <a:buSzPts val="1960"/>
              <a:buNone/>
            </a:pPr>
            <a:r>
              <a:rPr lang="es-MX" sz="2800">
                <a:latin typeface="Arial"/>
                <a:ea typeface="Arial"/>
                <a:cs typeface="Arial"/>
                <a:sym typeface="Arial"/>
              </a:rPr>
              <a:t>	</a:t>
            </a:r>
            <a:endParaRPr sz="2800">
              <a:latin typeface="Arial"/>
              <a:ea typeface="Arial"/>
              <a:cs typeface="Arial"/>
              <a:sym typeface="Arial"/>
            </a:endParaRPr>
          </a:p>
          <a:p>
            <a:pPr indent="0" lvl="0" marL="457200" rtl="0" algn="l">
              <a:lnSpc>
                <a:spcPct val="100000"/>
              </a:lnSpc>
              <a:spcBef>
                <a:spcPts val="0"/>
              </a:spcBef>
              <a:spcAft>
                <a:spcPts val="0"/>
              </a:spcAft>
              <a:buSzPts val="1960"/>
              <a:buNone/>
            </a:pPr>
            <a:r>
              <a:rPr lang="es-MX" sz="2800">
                <a:latin typeface="Arial"/>
                <a:ea typeface="Arial"/>
                <a:cs typeface="Arial"/>
                <a:sym typeface="Arial"/>
              </a:rPr>
              <a:t>								</a:t>
            </a:r>
            <a:endParaRPr sz="28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4"/>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11.3 JUSTIFICACIÓN DE LA ACTIVIDAD</a:t>
            </a:r>
            <a:endParaRPr sz="2800">
              <a:latin typeface="Arial"/>
              <a:ea typeface="Arial"/>
              <a:cs typeface="Arial"/>
              <a:sym typeface="Arial"/>
            </a:endParaRPr>
          </a:p>
        </p:txBody>
      </p:sp>
      <p:sp>
        <p:nvSpPr>
          <p:cNvPr id="246" name="Google Shape;246;p24"/>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110490" lvl="0" marL="285750" rtl="0" algn="just">
              <a:lnSpc>
                <a:spcPct val="100000"/>
              </a:lnSpc>
              <a:spcBef>
                <a:spcPts val="0"/>
              </a:spcBef>
              <a:spcAft>
                <a:spcPts val="0"/>
              </a:spcAft>
              <a:buSzPts val="276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5"/>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3802"/>
              <a:buFont typeface="Garamond"/>
              <a:buNone/>
            </a:pPr>
            <a:r>
              <a:rPr lang="es-MX" sz="2800">
                <a:latin typeface="Arial"/>
                <a:ea typeface="Arial"/>
                <a:cs typeface="Arial"/>
                <a:sym typeface="Arial"/>
              </a:rPr>
              <a:t>11.4 DESCRIPCIÓN DE APERTURA DE LA ACTIVIDAD</a:t>
            </a:r>
            <a:endParaRPr sz="2800">
              <a:latin typeface="Arial"/>
              <a:ea typeface="Arial"/>
              <a:cs typeface="Arial"/>
              <a:sym typeface="Arial"/>
            </a:endParaRPr>
          </a:p>
        </p:txBody>
      </p:sp>
      <p:sp>
        <p:nvSpPr>
          <p:cNvPr id="252" name="Google Shape;252;p25"/>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360045" lvl="0" marL="457200" rtl="0" algn="just">
              <a:lnSpc>
                <a:spcPct val="100000"/>
              </a:lnSpc>
              <a:spcBef>
                <a:spcPts val="0"/>
              </a:spcBef>
              <a:spcAft>
                <a:spcPts val="0"/>
              </a:spcAft>
              <a:buSzPts val="207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3111"/>
              <a:buFont typeface="Garamond"/>
              <a:buNone/>
            </a:pPr>
            <a:r>
              <a:rPr lang="es-MX" sz="2800">
                <a:latin typeface="Arial"/>
                <a:ea typeface="Arial"/>
                <a:cs typeface="Arial"/>
                <a:sym typeface="Arial"/>
              </a:rPr>
              <a:t>11.5 DESCRIPCIÓN DEL DESARROLLO DE LA ACTIVIDAD</a:t>
            </a:r>
            <a:endParaRPr sz="2800">
              <a:latin typeface="Arial"/>
              <a:ea typeface="Arial"/>
              <a:cs typeface="Arial"/>
              <a:sym typeface="Arial"/>
            </a:endParaRPr>
          </a:p>
        </p:txBody>
      </p:sp>
      <p:sp>
        <p:nvSpPr>
          <p:cNvPr id="258" name="Google Shape;258;p26"/>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281940" lvl="0" marL="457200" rtl="0" algn="l">
              <a:lnSpc>
                <a:spcPct val="100000"/>
              </a:lnSpc>
              <a:spcBef>
                <a:spcPts val="0"/>
              </a:spcBef>
              <a:spcAft>
                <a:spcPts val="0"/>
              </a:spcAft>
              <a:buSzPts val="2760"/>
              <a:buFont typeface="Garamond"/>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7"/>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11.6 DESCRIPCIÓN DEL CIERRE DE LA ACTIVIDAD</a:t>
            </a:r>
            <a:endParaRPr sz="2800">
              <a:latin typeface="Arial"/>
              <a:ea typeface="Arial"/>
              <a:cs typeface="Arial"/>
              <a:sym typeface="Arial"/>
            </a:endParaRPr>
          </a:p>
        </p:txBody>
      </p:sp>
      <p:sp>
        <p:nvSpPr>
          <p:cNvPr id="264" name="Google Shape;264;p27"/>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360045" lvl="0" marL="457200" rtl="0" algn="l">
              <a:lnSpc>
                <a:spcPct val="100000"/>
              </a:lnSpc>
              <a:spcBef>
                <a:spcPts val="0"/>
              </a:spcBef>
              <a:spcAft>
                <a:spcPts val="0"/>
              </a:spcAft>
              <a:buSzPts val="207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304800" y="0"/>
            <a:ext cx="11582400" cy="1097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3339"/>
              <a:buFont typeface="Garamond"/>
              <a:buNone/>
            </a:pPr>
            <a:r>
              <a:rPr lang="es-MX" sz="2800">
                <a:latin typeface="Arial"/>
                <a:ea typeface="Arial"/>
                <a:cs typeface="Arial"/>
                <a:sym typeface="Arial"/>
              </a:rPr>
              <a:t>3. CICLO ESCOLAR E INICIO Y TERMINACIÓN DEL PROYECTO</a:t>
            </a:r>
            <a:endParaRPr sz="2800">
              <a:latin typeface="Arial"/>
              <a:ea typeface="Arial"/>
              <a:cs typeface="Arial"/>
              <a:sym typeface="Arial"/>
            </a:endParaRPr>
          </a:p>
        </p:txBody>
      </p:sp>
      <p:sp>
        <p:nvSpPr>
          <p:cNvPr id="105" name="Google Shape;105;p3"/>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s-MX" sz="2800">
                <a:latin typeface="Arial"/>
                <a:ea typeface="Arial"/>
                <a:cs typeface="Arial"/>
                <a:sym typeface="Arial"/>
              </a:rPr>
              <a:t>El presente proyecto pretende llevarse a cabo durante el ciclo escolar 2021-2022</a:t>
            </a:r>
            <a:endParaRPr sz="2800">
              <a:latin typeface="Arial"/>
              <a:ea typeface="Arial"/>
              <a:cs typeface="Arial"/>
              <a:sym typeface="Arial"/>
            </a:endParaRPr>
          </a:p>
          <a:p>
            <a:pPr indent="-285750" lvl="0" marL="285750" rtl="0" algn="l">
              <a:lnSpc>
                <a:spcPct val="100000"/>
              </a:lnSpc>
              <a:spcBef>
                <a:spcPts val="1080"/>
              </a:spcBef>
              <a:spcAft>
                <a:spcPts val="0"/>
              </a:spcAft>
              <a:buSzPts val="2760"/>
              <a:buChar char="•"/>
            </a:pPr>
            <a:r>
              <a:rPr lang="es-MX" sz="2800">
                <a:latin typeface="Arial"/>
                <a:ea typeface="Arial"/>
                <a:cs typeface="Arial"/>
                <a:sym typeface="Arial"/>
              </a:rPr>
              <a:t>Fecha de inicio: marzo 2022</a:t>
            </a:r>
            <a:endParaRPr sz="2800">
              <a:latin typeface="Arial"/>
              <a:ea typeface="Arial"/>
              <a:cs typeface="Arial"/>
              <a:sym typeface="Arial"/>
            </a:endParaRPr>
          </a:p>
          <a:p>
            <a:pPr indent="-285750" lvl="0" marL="285750" rtl="0" algn="l">
              <a:lnSpc>
                <a:spcPct val="100000"/>
              </a:lnSpc>
              <a:spcBef>
                <a:spcPts val="1080"/>
              </a:spcBef>
              <a:spcAft>
                <a:spcPts val="0"/>
              </a:spcAft>
              <a:buSzPts val="2760"/>
              <a:buChar char="•"/>
            </a:pPr>
            <a:r>
              <a:rPr lang="es-MX" sz="2800">
                <a:latin typeface="Arial"/>
                <a:ea typeface="Arial"/>
                <a:cs typeface="Arial"/>
                <a:sym typeface="Arial"/>
              </a:rPr>
              <a:t>Fecha de término: abril 2022</a:t>
            </a:r>
            <a:endParaRPr sz="28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35802"/>
              <a:buFont typeface="Garamond"/>
              <a:buNone/>
            </a:pPr>
            <a:r>
              <a:rPr lang="es-MX" sz="2800">
                <a:latin typeface="Arial"/>
                <a:ea typeface="Arial"/>
                <a:cs typeface="Arial"/>
                <a:sym typeface="Arial"/>
              </a:rPr>
              <a:t>11.7 DESCRIPCIÓN DE LO QUE SE HARÁ CON LOS RESULTADOS DE LA ACTIVIDAD</a:t>
            </a:r>
            <a:endParaRPr sz="2800">
              <a:latin typeface="Arial"/>
              <a:ea typeface="Arial"/>
              <a:cs typeface="Arial"/>
              <a:sym typeface="Arial"/>
            </a:endParaRPr>
          </a:p>
        </p:txBody>
      </p:sp>
      <p:sp>
        <p:nvSpPr>
          <p:cNvPr id="270" name="Google Shape;270;p28"/>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0"/>
              </a:spcBef>
              <a:spcAft>
                <a:spcPts val="0"/>
              </a:spcAft>
              <a:buSzPts val="207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13695"/>
              <a:buFont typeface="Garamond"/>
              <a:buNone/>
            </a:pPr>
            <a:r>
              <a:rPr lang="es-MX" sz="2800">
                <a:latin typeface="Arial"/>
                <a:ea typeface="Arial"/>
                <a:cs typeface="Arial"/>
                <a:sym typeface="Arial"/>
              </a:rPr>
              <a:t>11.8 ANÁLISIS </a:t>
            </a:r>
            <a:endParaRPr sz="2800">
              <a:latin typeface="Arial"/>
              <a:ea typeface="Arial"/>
              <a:cs typeface="Arial"/>
              <a:sym typeface="Arial"/>
            </a:endParaRPr>
          </a:p>
          <a:p>
            <a:pPr indent="0" lvl="0" marL="0" rtl="0" algn="ctr">
              <a:lnSpc>
                <a:spcPct val="100000"/>
              </a:lnSpc>
              <a:spcBef>
                <a:spcPts val="0"/>
              </a:spcBef>
              <a:spcAft>
                <a:spcPts val="0"/>
              </a:spcAft>
              <a:buClr>
                <a:srgbClr val="262626"/>
              </a:buClr>
              <a:buSzPct val="113695"/>
              <a:buFont typeface="Garamond"/>
              <a:buNone/>
            </a:pPr>
            <a:r>
              <a:rPr lang="es-MX" sz="2800">
                <a:latin typeface="Arial"/>
                <a:ea typeface="Arial"/>
                <a:cs typeface="Arial"/>
                <a:sym typeface="Arial"/>
              </a:rPr>
              <a:t>(CONTRASTACIÓN DE LO ESPERADO Y LO SUCEDIDO)</a:t>
            </a:r>
            <a:endParaRPr sz="2800">
              <a:latin typeface="Arial"/>
              <a:ea typeface="Arial"/>
              <a:cs typeface="Arial"/>
              <a:sym typeface="Arial"/>
            </a:endParaRPr>
          </a:p>
        </p:txBody>
      </p:sp>
      <p:sp>
        <p:nvSpPr>
          <p:cNvPr id="276" name="Google Shape;276;p29"/>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110490" lvl="0" marL="285750" rtl="0" algn="l">
              <a:lnSpc>
                <a:spcPct val="100000"/>
              </a:lnSpc>
              <a:spcBef>
                <a:spcPts val="0"/>
              </a:spcBef>
              <a:spcAft>
                <a:spcPts val="0"/>
              </a:spcAft>
              <a:buSzPts val="2760"/>
              <a:buNone/>
            </a:pPr>
            <a:r>
              <a:rPr lang="es-MX" sz="2800">
                <a:latin typeface="Arial"/>
                <a:ea typeface="Arial"/>
                <a:cs typeface="Arial"/>
                <a:sym typeface="Arial"/>
              </a:rPr>
              <a:t> </a:t>
            </a:r>
            <a:endParaRPr sz="28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0"/>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11.9 TOMA DE DECISIONES</a:t>
            </a:r>
            <a:endParaRPr sz="2800">
              <a:latin typeface="Arial"/>
              <a:ea typeface="Arial"/>
              <a:cs typeface="Arial"/>
              <a:sym typeface="Arial"/>
            </a:endParaRPr>
          </a:p>
        </p:txBody>
      </p:sp>
      <p:sp>
        <p:nvSpPr>
          <p:cNvPr id="282" name="Google Shape;282;p30"/>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110490" lvl="0" marL="285750" rtl="0" algn="just">
              <a:lnSpc>
                <a:spcPct val="100000"/>
              </a:lnSpc>
              <a:spcBef>
                <a:spcPts val="0"/>
              </a:spcBef>
              <a:spcAft>
                <a:spcPts val="0"/>
              </a:spcAft>
              <a:buSzPts val="276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1"/>
          <p:cNvSpPr txBox="1"/>
          <p:nvPr>
            <p:ph type="title"/>
          </p:nvPr>
        </p:nvSpPr>
        <p:spPr>
          <a:xfrm>
            <a:off x="1295400" y="170227"/>
            <a:ext cx="9601200" cy="810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MATEMÁTICAS</a:t>
            </a:r>
            <a:endParaRPr sz="2800">
              <a:latin typeface="Arial"/>
              <a:ea typeface="Arial"/>
              <a:cs typeface="Arial"/>
              <a:sym typeface="Arial"/>
            </a:endParaRPr>
          </a:p>
        </p:txBody>
      </p:sp>
      <p:sp>
        <p:nvSpPr>
          <p:cNvPr id="288" name="Google Shape;288;p31"/>
          <p:cNvSpPr txBox="1"/>
          <p:nvPr>
            <p:ph idx="1" type="body"/>
          </p:nvPr>
        </p:nvSpPr>
        <p:spPr>
          <a:xfrm>
            <a:off x="1295400" y="1136072"/>
            <a:ext cx="9601200" cy="5306291"/>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100000"/>
              </a:lnSpc>
              <a:spcBef>
                <a:spcPts val="0"/>
              </a:spcBef>
              <a:spcAft>
                <a:spcPts val="0"/>
              </a:spcAft>
              <a:buSzPct val="70000"/>
              <a:buNone/>
            </a:pPr>
            <a:r>
              <a:t/>
            </a:r>
            <a:endParaRPr sz="4200">
              <a:latin typeface="Arial"/>
              <a:ea typeface="Arial"/>
              <a:cs typeface="Arial"/>
              <a:sym typeface="Arial"/>
            </a:endParaRPr>
          </a:p>
          <a:p>
            <a:pPr indent="0" lvl="0" marL="0" rtl="0" algn="l">
              <a:lnSpc>
                <a:spcPct val="100000"/>
              </a:lnSpc>
              <a:spcBef>
                <a:spcPts val="0"/>
              </a:spcBef>
              <a:spcAft>
                <a:spcPts val="0"/>
              </a:spcAft>
              <a:buSzPct val="70000"/>
              <a:buNone/>
            </a:pPr>
            <a:r>
              <a:t/>
            </a:r>
            <a:endParaRPr sz="4200">
              <a:latin typeface="Arial"/>
              <a:ea typeface="Arial"/>
              <a:cs typeface="Arial"/>
              <a:sym typeface="Arial"/>
            </a:endParaRPr>
          </a:p>
          <a:p>
            <a:pPr indent="0" lvl="0" marL="0" rtl="0" algn="l">
              <a:lnSpc>
                <a:spcPct val="100000"/>
              </a:lnSpc>
              <a:spcBef>
                <a:spcPts val="0"/>
              </a:spcBef>
              <a:spcAft>
                <a:spcPts val="0"/>
              </a:spcAft>
              <a:buSzPct val="70000"/>
              <a:buNone/>
            </a:pPr>
            <a:r>
              <a:t/>
            </a:r>
            <a:endParaRPr sz="4200">
              <a:latin typeface="Arial"/>
              <a:ea typeface="Arial"/>
              <a:cs typeface="Arial"/>
              <a:sym typeface="Arial"/>
            </a:endParaRPr>
          </a:p>
          <a:p>
            <a:pPr indent="0" lvl="0" marL="0" rtl="0" algn="l">
              <a:lnSpc>
                <a:spcPct val="100000"/>
              </a:lnSpc>
              <a:spcBef>
                <a:spcPts val="0"/>
              </a:spcBef>
              <a:spcAft>
                <a:spcPts val="0"/>
              </a:spcAft>
              <a:buSzPct val="70000"/>
              <a:buNone/>
            </a:pPr>
            <a:r>
              <a:rPr lang="es-MX" sz="4200">
                <a:latin typeface="Arial"/>
                <a:ea typeface="Arial"/>
                <a:cs typeface="Arial"/>
                <a:sym typeface="Arial"/>
              </a:rPr>
              <a:t>Temas: 1.1 Conjuntos de los números reales y sus subconjuntos.  Aplicaciones prácticas de los números reales: medidas de tendencia central de un conjunto de datos y representaciones gráficas  1.3  Las leys de exponentes. Notación científica</a:t>
            </a:r>
            <a:endParaRPr sz="4200">
              <a:latin typeface="Arial"/>
              <a:ea typeface="Arial"/>
              <a:cs typeface="Arial"/>
              <a:sym typeface="Arial"/>
            </a:endParaRPr>
          </a:p>
          <a:p>
            <a:pPr indent="0" lvl="0" marL="0" rtl="0" algn="l">
              <a:lnSpc>
                <a:spcPct val="100000"/>
              </a:lnSpc>
              <a:spcBef>
                <a:spcPts val="0"/>
              </a:spcBef>
              <a:spcAft>
                <a:spcPts val="0"/>
              </a:spcAft>
              <a:buSzPct val="70000"/>
              <a:buNone/>
            </a:pPr>
            <a:r>
              <a:rPr lang="es-MX" sz="4200">
                <a:latin typeface="Arial"/>
                <a:ea typeface="Arial"/>
                <a:cs typeface="Arial"/>
                <a:sym typeface="Arial"/>
              </a:rPr>
              <a:t>Unidad : 1: Los números reales para contar, comparar y medir.</a:t>
            </a:r>
            <a:endParaRPr sz="4200">
              <a:latin typeface="Arial"/>
              <a:ea typeface="Arial"/>
              <a:cs typeface="Arial"/>
              <a:sym typeface="Arial"/>
            </a:endParaRPr>
          </a:p>
          <a:p>
            <a:pPr indent="0" lvl="0" marL="0" rtl="0" algn="l">
              <a:lnSpc>
                <a:spcPct val="100000"/>
              </a:lnSpc>
              <a:spcBef>
                <a:spcPts val="0"/>
              </a:spcBef>
              <a:spcAft>
                <a:spcPts val="0"/>
              </a:spcAft>
              <a:buSzPct val="70000"/>
              <a:buNone/>
            </a:pPr>
            <a:r>
              <a:rPr lang="es-MX" sz="4200">
                <a:latin typeface="Arial"/>
                <a:ea typeface="Arial"/>
                <a:cs typeface="Arial"/>
                <a:sym typeface="Arial"/>
              </a:rPr>
              <a:t>Conceptos: Manejo e interpretación de números reales. Recolección de datos numéricos en tablas y en forma gráfica.  Representación de cantidad utilizando notación científica o base 10: ondas sísmicas, escalas de medición, fenómeno de luminiscencia y triboluminiscencia.</a:t>
            </a:r>
            <a:endParaRPr sz="4200">
              <a:latin typeface="Arial"/>
              <a:ea typeface="Arial"/>
              <a:cs typeface="Arial"/>
              <a:sym typeface="Arial"/>
            </a:endParaRPr>
          </a:p>
          <a:p>
            <a:pPr indent="0" lvl="0" marL="0" rtl="0" algn="l">
              <a:lnSpc>
                <a:spcPct val="100000"/>
              </a:lnSpc>
              <a:spcBef>
                <a:spcPts val="0"/>
              </a:spcBef>
              <a:spcAft>
                <a:spcPts val="0"/>
              </a:spcAft>
              <a:buSzPct val="70000"/>
              <a:buNone/>
            </a:pPr>
            <a:r>
              <a:rPr lang="es-MX" sz="4200">
                <a:latin typeface="Arial"/>
                <a:ea typeface="Arial"/>
                <a:cs typeface="Arial"/>
                <a:sym typeface="Arial"/>
              </a:rPr>
              <a:t>Bibliografía: 1. Carpinteyro, E.  (2012). Algebra y aplicaciones. . México. Editorial Patria.</a:t>
            </a:r>
            <a:endParaRPr sz="4200">
              <a:latin typeface="Arial"/>
              <a:ea typeface="Arial"/>
              <a:cs typeface="Arial"/>
              <a:sym typeface="Arial"/>
            </a:endParaRPr>
          </a:p>
          <a:p>
            <a:pPr indent="0" lvl="0" marL="0" rtl="0" algn="l">
              <a:lnSpc>
                <a:spcPct val="100000"/>
              </a:lnSpc>
              <a:spcBef>
                <a:spcPts val="0"/>
              </a:spcBef>
              <a:spcAft>
                <a:spcPts val="0"/>
              </a:spcAft>
              <a:buSzPct val="70000"/>
              <a:buNone/>
            </a:pPr>
            <a:r>
              <a:rPr lang="es-MX" sz="4200">
                <a:latin typeface="Arial"/>
                <a:ea typeface="Arial"/>
                <a:cs typeface="Arial"/>
                <a:sym typeface="Arial"/>
              </a:rPr>
              <a:t>2.-  Bello, I. (2009), Algebra intermedia. Un enfoque del mundo real. México: McGraw-Hill</a:t>
            </a:r>
            <a:endParaRPr sz="4200">
              <a:latin typeface="Arial"/>
              <a:ea typeface="Arial"/>
              <a:cs typeface="Arial"/>
              <a:sym typeface="Arial"/>
            </a:endParaRPr>
          </a:p>
          <a:p>
            <a:pPr indent="0" lvl="0" marL="0" rtl="0" algn="l">
              <a:lnSpc>
                <a:spcPct val="100000"/>
              </a:lnSpc>
              <a:spcBef>
                <a:spcPts val="0"/>
              </a:spcBef>
              <a:spcAft>
                <a:spcPts val="0"/>
              </a:spcAft>
              <a:buSzPct val="70000"/>
              <a:buNone/>
            </a:pPr>
            <a:r>
              <a:rPr lang="es-MX" sz="4200">
                <a:latin typeface="Arial"/>
                <a:ea typeface="Arial"/>
                <a:cs typeface="Arial"/>
                <a:sym typeface="Arial"/>
              </a:rPr>
              <a:t>3.- UNAM-SUMEM.  Grupo de trabajo de estándares. (2015). Estándares de matemáticas para el bachillerato de la UNAM.</a:t>
            </a:r>
            <a:endParaRPr sz="4200">
              <a:latin typeface="Arial"/>
              <a:ea typeface="Arial"/>
              <a:cs typeface="Arial"/>
              <a:sym typeface="Arial"/>
            </a:endParaRPr>
          </a:p>
          <a:p>
            <a:pPr indent="0" lvl="0" marL="0" rtl="0" algn="l">
              <a:lnSpc>
                <a:spcPct val="100000"/>
              </a:lnSpc>
              <a:spcBef>
                <a:spcPts val="0"/>
              </a:spcBef>
              <a:spcAft>
                <a:spcPts val="0"/>
              </a:spcAft>
              <a:buSzPct val="70000"/>
              <a:buNone/>
            </a:pPr>
            <a:r>
              <a:rPr lang="es-MX" sz="4200">
                <a:latin typeface="Arial"/>
                <a:ea typeface="Arial"/>
                <a:cs typeface="Arial"/>
                <a:sym typeface="Arial"/>
              </a:rPr>
              <a:t>4.- Instituto de geofísica UNAM. Triboluminiscencia. 2021. México.</a:t>
            </a:r>
            <a:endParaRPr sz="4200">
              <a:latin typeface="Arial"/>
              <a:ea typeface="Arial"/>
              <a:cs typeface="Arial"/>
              <a:sym typeface="Arial"/>
            </a:endParaRPr>
          </a:p>
          <a:p>
            <a:pPr indent="0" lvl="0" marL="0" rtl="0" algn="l">
              <a:lnSpc>
                <a:spcPct val="100000"/>
              </a:lnSpc>
              <a:spcBef>
                <a:spcPts val="0"/>
              </a:spcBef>
              <a:spcAft>
                <a:spcPts val="0"/>
              </a:spcAft>
              <a:buSzPct val="70000"/>
              <a:buNone/>
            </a:pPr>
            <a:r>
              <a:rPr lang="es-MX" sz="4200">
                <a:latin typeface="Arial"/>
                <a:ea typeface="Arial"/>
                <a:cs typeface="Arial"/>
                <a:sym typeface="Arial"/>
              </a:rPr>
              <a:t>5.- Servicio geológico mexicano. Escalas de los sismos. 2017. México.</a:t>
            </a:r>
            <a:endParaRPr sz="4200">
              <a:latin typeface="Arial"/>
              <a:ea typeface="Arial"/>
              <a:cs typeface="Arial"/>
              <a:sym typeface="Arial"/>
            </a:endParaRPr>
          </a:p>
          <a:p>
            <a:pPr indent="0" lvl="0" marL="457200" rtl="0" algn="l">
              <a:lnSpc>
                <a:spcPct val="100000"/>
              </a:lnSpc>
              <a:spcBef>
                <a:spcPts val="0"/>
              </a:spcBef>
              <a:spcAft>
                <a:spcPts val="0"/>
              </a:spcAft>
              <a:buSzPct val="70000"/>
              <a:buNone/>
            </a:pPr>
            <a:r>
              <a:t/>
            </a:r>
            <a:endParaRPr sz="2800">
              <a:latin typeface="Arial"/>
              <a:ea typeface="Arial"/>
              <a:cs typeface="Arial"/>
              <a:sym typeface="Arial"/>
            </a:endParaRPr>
          </a:p>
          <a:p>
            <a:pPr indent="0" lvl="0" marL="457200" rtl="0" algn="l">
              <a:lnSpc>
                <a:spcPct val="100000"/>
              </a:lnSpc>
              <a:spcBef>
                <a:spcPts val="0"/>
              </a:spcBef>
              <a:spcAft>
                <a:spcPts val="0"/>
              </a:spcAft>
              <a:buSzPct val="70000"/>
              <a:buNone/>
            </a:pPr>
            <a:r>
              <a:rPr lang="es-MX" sz="2800">
                <a:latin typeface="Arial"/>
                <a:ea typeface="Arial"/>
                <a:cs typeface="Arial"/>
                <a:sym typeface="Arial"/>
              </a:rPr>
              <a:t>	</a:t>
            </a:r>
            <a:endParaRPr sz="2800">
              <a:latin typeface="Arial"/>
              <a:ea typeface="Arial"/>
              <a:cs typeface="Arial"/>
              <a:sym typeface="Arial"/>
            </a:endParaRPr>
          </a:p>
          <a:p>
            <a:pPr indent="0" lvl="0" marL="457200" rtl="0" algn="l">
              <a:lnSpc>
                <a:spcPct val="100000"/>
              </a:lnSpc>
              <a:spcBef>
                <a:spcPts val="0"/>
              </a:spcBef>
              <a:spcAft>
                <a:spcPts val="0"/>
              </a:spcAft>
              <a:buSzPct val="70000"/>
              <a:buNone/>
            </a:pPr>
            <a:r>
              <a:rPr lang="es-MX" sz="2800">
                <a:latin typeface="Arial"/>
                <a:ea typeface="Arial"/>
                <a:cs typeface="Arial"/>
                <a:sym typeface="Arial"/>
              </a:rPr>
              <a:t>								</a:t>
            </a:r>
            <a:endParaRPr sz="28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2"/>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11.3 JUSTIFICACIÓN DE LA ACTIVIDAD</a:t>
            </a:r>
            <a:endParaRPr sz="2800">
              <a:latin typeface="Arial"/>
              <a:ea typeface="Arial"/>
              <a:cs typeface="Arial"/>
              <a:sym typeface="Arial"/>
            </a:endParaRPr>
          </a:p>
        </p:txBody>
      </p:sp>
      <p:sp>
        <p:nvSpPr>
          <p:cNvPr id="294" name="Google Shape;294;p32"/>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110490" lvl="0" marL="285750" rtl="0" algn="just">
              <a:lnSpc>
                <a:spcPct val="100000"/>
              </a:lnSpc>
              <a:spcBef>
                <a:spcPts val="0"/>
              </a:spcBef>
              <a:spcAft>
                <a:spcPts val="0"/>
              </a:spcAft>
              <a:buSzPts val="2760"/>
              <a:buNone/>
            </a:pPr>
            <a:r>
              <a:rPr lang="es-MX" sz="2800">
                <a:latin typeface="Arial"/>
                <a:ea typeface="Arial"/>
                <a:cs typeface="Arial"/>
                <a:sym typeface="Arial"/>
              </a:rPr>
              <a:t>El fenómeno de triboluminiscencia o emisión de luz posterior a una deformación  o a una fractura vía mecánica o térmica, empezó a llamar la atención de los científicos hace, relativamente, poco tiempo.  Su origen mantiene a los investigadores en discusión. Es necesario que los estudiantes conozcan este fenómeno en base a la investigación científica realizada para interpretar correctamente su naturaleza.</a:t>
            </a:r>
            <a:endParaRPr sz="28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3"/>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510"/>
              <a:buFont typeface="Libre Franklin Medium"/>
              <a:buNone/>
            </a:pPr>
            <a:r>
              <a:rPr lang="es-MX" sz="2800">
                <a:latin typeface="Arial"/>
                <a:ea typeface="Arial"/>
                <a:cs typeface="Arial"/>
                <a:sym typeface="Arial"/>
              </a:rPr>
              <a:t>11.4 DESCRIPCIÓN DE APERTURA DE LA ACTIVIDAD</a:t>
            </a:r>
            <a:endParaRPr sz="2800">
              <a:latin typeface="Arial"/>
              <a:ea typeface="Arial"/>
              <a:cs typeface="Arial"/>
              <a:sym typeface="Arial"/>
            </a:endParaRPr>
          </a:p>
        </p:txBody>
      </p:sp>
      <p:sp>
        <p:nvSpPr>
          <p:cNvPr id="300" name="Google Shape;300;p33"/>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110490" lvl="0" marL="285750" rtl="0" algn="l">
              <a:lnSpc>
                <a:spcPct val="100000"/>
              </a:lnSpc>
              <a:spcBef>
                <a:spcPts val="0"/>
              </a:spcBef>
              <a:spcAft>
                <a:spcPts val="0"/>
              </a:spcAft>
              <a:buSzPts val="2760"/>
              <a:buNone/>
            </a:pPr>
            <a:r>
              <a:rPr lang="es-MX" sz="2800">
                <a:latin typeface="Arial"/>
                <a:ea typeface="Arial"/>
                <a:cs typeface="Arial"/>
                <a:sym typeface="Arial"/>
              </a:rPr>
              <a:t>Mediante investigación documental realizada por los alumnos y dirigida por el profesor, se recabarán datos estadísticos y características de los sismos, Asímismo su relación con la aparición de luces en el firmamento.  La información reunida se presentará  mediante diapositivas y se comentará grupalmente</a:t>
            </a:r>
            <a:endParaRPr sz="28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802"/>
              <a:buFont typeface="Libre Franklin Medium"/>
              <a:buNone/>
            </a:pPr>
            <a:r>
              <a:rPr lang="es-MX" sz="2800">
                <a:latin typeface="Arial"/>
                <a:ea typeface="Arial"/>
                <a:cs typeface="Arial"/>
                <a:sym typeface="Arial"/>
              </a:rPr>
              <a:t>11.5 DESCRIPCIÓN DEL DESARROLLO DE LA ACTIVIDAD</a:t>
            </a:r>
            <a:endParaRPr sz="2800">
              <a:latin typeface="Arial"/>
              <a:ea typeface="Arial"/>
              <a:cs typeface="Arial"/>
              <a:sym typeface="Arial"/>
            </a:endParaRPr>
          </a:p>
        </p:txBody>
      </p:sp>
      <p:sp>
        <p:nvSpPr>
          <p:cNvPr id="306" name="Google Shape;306;p34"/>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110490" lvl="0" marL="285750" rtl="0" algn="l">
              <a:lnSpc>
                <a:spcPct val="100000"/>
              </a:lnSpc>
              <a:spcBef>
                <a:spcPts val="0"/>
              </a:spcBef>
              <a:spcAft>
                <a:spcPts val="0"/>
              </a:spcAft>
              <a:buSzPts val="2760"/>
              <a:buNone/>
            </a:pPr>
            <a:r>
              <a:rPr lang="es-MX" sz="2800">
                <a:latin typeface="Arial"/>
                <a:ea typeface="Arial"/>
                <a:cs typeface="Arial"/>
                <a:sym typeface="Arial"/>
              </a:rPr>
              <a:t>A partir de las preguntas planteadas por el profesor los integrantes del equipo realizan una investigación documental y la información es presentada en infografías. Se elaboran tablas numéricas y gráficas de distintos aspectos de sismos y su relación con las triboluminiscencias y se comenta la presentación en forma grupal.  Se relaciona la información con algunos temas de las asignaturas participantes  y los alumnos, trabajando en equipo, organizan tales conexiones por medio de diagrámas gráficos: diagrama de flechas, bloques, mapas conceptuales, mapas cognitivos de aspectos comunes, etc. </a:t>
            </a:r>
            <a:endParaRPr sz="28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5"/>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339"/>
              <a:buFont typeface="Libre Franklin Medium"/>
              <a:buNone/>
            </a:pPr>
            <a:r>
              <a:rPr lang="es-MX" sz="2800">
                <a:latin typeface="Arial"/>
                <a:ea typeface="Arial"/>
                <a:cs typeface="Arial"/>
                <a:sym typeface="Arial"/>
              </a:rPr>
              <a:t>11.6 DESCRIPCIÓN DEL CIERRE DE LA ACTIVIDAD</a:t>
            </a:r>
            <a:endParaRPr sz="2800">
              <a:latin typeface="Arial"/>
              <a:ea typeface="Arial"/>
              <a:cs typeface="Arial"/>
              <a:sym typeface="Arial"/>
            </a:endParaRPr>
          </a:p>
        </p:txBody>
      </p:sp>
      <p:sp>
        <p:nvSpPr>
          <p:cNvPr id="312" name="Google Shape;312;p35"/>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110490" lvl="0" marL="285750" rtl="0" algn="l">
              <a:lnSpc>
                <a:spcPct val="100000"/>
              </a:lnSpc>
              <a:spcBef>
                <a:spcPts val="0"/>
              </a:spcBef>
              <a:spcAft>
                <a:spcPts val="0"/>
              </a:spcAft>
              <a:buSzPts val="2760"/>
              <a:buNone/>
            </a:pPr>
            <a:r>
              <a:rPr lang="es-MX" sz="2800">
                <a:latin typeface="Arial"/>
                <a:ea typeface="Arial"/>
                <a:cs typeface="Arial"/>
                <a:sym typeface="Arial"/>
              </a:rPr>
              <a:t> Se realiza la  presentación y la descripción de  los distintos aspectos descritos sobre sismos y su relación con las triboluminiscencias.  Asimismo sobre los diagramas y mapas realizados durante la etapa de desarrollo mediante actividad grupal. </a:t>
            </a:r>
            <a:endParaRPr sz="2800">
              <a:latin typeface="Arial"/>
              <a:ea typeface="Arial"/>
              <a:cs typeface="Arial"/>
              <a:sym typeface="Arial"/>
            </a:endParaRPr>
          </a:p>
          <a:p>
            <a:pPr indent="-110490" lvl="0" marL="285750" rtl="0" algn="l">
              <a:lnSpc>
                <a:spcPct val="100000"/>
              </a:lnSpc>
              <a:spcBef>
                <a:spcPts val="0"/>
              </a:spcBef>
              <a:spcAft>
                <a:spcPts val="0"/>
              </a:spcAft>
              <a:buSzPts val="2760"/>
              <a:buNone/>
            </a:pPr>
            <a:r>
              <a:t/>
            </a:r>
            <a:endParaRPr sz="280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6"/>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2"/>
              </a:buClr>
              <a:buSzPct val="148148"/>
              <a:buFont typeface="Libre Franklin Medium"/>
              <a:buNone/>
            </a:pPr>
            <a:r>
              <a:rPr lang="es-MX" sz="2800">
                <a:latin typeface="Arial"/>
                <a:ea typeface="Arial"/>
                <a:cs typeface="Arial"/>
                <a:sym typeface="Arial"/>
              </a:rPr>
              <a:t>11.7 DESCRIPCIÓN DE LO QUE SE HARÁ CON LOS RESULTADOS DE LA ACTIVIDAD</a:t>
            </a:r>
            <a:endParaRPr sz="2800">
              <a:latin typeface="Arial"/>
              <a:ea typeface="Arial"/>
              <a:cs typeface="Arial"/>
              <a:sym typeface="Arial"/>
            </a:endParaRPr>
          </a:p>
        </p:txBody>
      </p:sp>
      <p:sp>
        <p:nvSpPr>
          <p:cNvPr id="318" name="Google Shape;318;p36"/>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0"/>
              </a:spcBef>
              <a:spcAft>
                <a:spcPts val="0"/>
              </a:spcAft>
              <a:buSzPts val="2070"/>
              <a:buNone/>
            </a:pPr>
            <a:r>
              <a:rPr lang="es-MX" sz="2800">
                <a:latin typeface="Arial"/>
                <a:ea typeface="Arial"/>
                <a:cs typeface="Arial"/>
                <a:sym typeface="Arial"/>
              </a:rPr>
              <a:t> Mediante una encuesta realizada en la escuela se obtendrá el  grado de conocimiento sobre el fenómeno de triboluminiscencia que tenga la comunidad escolar. Los resultados se organizarán y presentarán en tablas numéricas y en gráficas.  Posteriormente se distribuirá la información que se tenga sobre dichas luces con el objeto que se tenga un conocimiento más completo sobre el fenómeno.</a:t>
            </a:r>
            <a:endParaRPr sz="280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7"/>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2"/>
              </a:buClr>
              <a:buSzPct val="152777"/>
              <a:buFont typeface="Libre Franklin Medium"/>
              <a:buNone/>
            </a:pPr>
            <a:r>
              <a:rPr lang="es-MX" sz="2800">
                <a:latin typeface="Arial"/>
                <a:ea typeface="Arial"/>
                <a:cs typeface="Arial"/>
                <a:sym typeface="Arial"/>
              </a:rPr>
              <a:t>11.8 ANÁLISIS</a:t>
            </a:r>
            <a:br>
              <a:rPr lang="es-MX" sz="2800">
                <a:latin typeface="Arial"/>
                <a:ea typeface="Arial"/>
                <a:cs typeface="Arial"/>
                <a:sym typeface="Arial"/>
              </a:rPr>
            </a:br>
            <a:r>
              <a:rPr lang="es-MX" sz="2800">
                <a:latin typeface="Arial"/>
                <a:ea typeface="Arial"/>
                <a:cs typeface="Arial"/>
                <a:sym typeface="Arial"/>
              </a:rPr>
              <a:t> (CONTRASTAR LO ESPERADO Y LO SUCEDIDO)</a:t>
            </a:r>
            <a:endParaRPr sz="2800">
              <a:latin typeface="Arial"/>
              <a:ea typeface="Arial"/>
              <a:cs typeface="Arial"/>
              <a:sym typeface="Arial"/>
            </a:endParaRPr>
          </a:p>
        </p:txBody>
      </p:sp>
      <p:sp>
        <p:nvSpPr>
          <p:cNvPr id="324" name="Google Shape;324;p37"/>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110490" lvl="0" marL="285750" rtl="0" algn="l">
              <a:lnSpc>
                <a:spcPct val="100000"/>
              </a:lnSpc>
              <a:spcBef>
                <a:spcPts val="0"/>
              </a:spcBef>
              <a:spcAft>
                <a:spcPts val="0"/>
              </a:spcAft>
              <a:buSzPts val="2760"/>
              <a:buNone/>
            </a:pPr>
            <a:r>
              <a:rPr lang="es-MX" sz="2800">
                <a:latin typeface="Arial"/>
                <a:ea typeface="Arial"/>
                <a:cs typeface="Arial"/>
                <a:sym typeface="Arial"/>
              </a:rPr>
              <a:t> Contrario a lo que se esperaba, dado el casi total desconocimiento de las triboluminiscencias, se  reaccionó , en forma general, con cierto grado de escepticismo.  Sin embargo, la información proporcionada sobre el fenómeno, se pretende que sirva para aumentar el acervo cultural e intelectual de la comunidad. </a:t>
            </a:r>
            <a:endParaRPr sz="28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4. INTRODUCCIÓN/JUSTIFICACIÓN</a:t>
            </a:r>
            <a:endParaRPr sz="2800">
              <a:latin typeface="Arial"/>
              <a:ea typeface="Arial"/>
              <a:cs typeface="Arial"/>
              <a:sym typeface="Arial"/>
            </a:endParaRPr>
          </a:p>
        </p:txBody>
      </p:sp>
      <p:sp>
        <p:nvSpPr>
          <p:cNvPr id="111" name="Google Shape;111;p4"/>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Autofit/>
          </a:bodyPr>
          <a:lstStyle/>
          <a:p>
            <a:pPr indent="0" lvl="0" marL="285750" rtl="0" algn="l">
              <a:lnSpc>
                <a:spcPct val="100000"/>
              </a:lnSpc>
              <a:spcBef>
                <a:spcPts val="860"/>
              </a:spcBef>
              <a:spcAft>
                <a:spcPts val="0"/>
              </a:spcAft>
              <a:buSzPts val="910"/>
              <a:buNone/>
            </a:pPr>
            <a:br>
              <a:rPr lang="es-MX" sz="2800">
                <a:latin typeface="Arial"/>
                <a:ea typeface="Arial"/>
                <a:cs typeface="Arial"/>
                <a:sym typeface="Arial"/>
              </a:rPr>
            </a:br>
            <a:r>
              <a:rPr lang="es-MX" sz="2800">
                <a:solidFill>
                  <a:schemeClr val="dk1"/>
                </a:solidFill>
                <a:highlight>
                  <a:srgbClr val="FFFFFF"/>
                </a:highlight>
                <a:latin typeface="Arial"/>
                <a:ea typeface="Arial"/>
                <a:cs typeface="Arial"/>
                <a:sym typeface="Arial"/>
              </a:rPr>
              <a:t> </a:t>
            </a:r>
            <a:endParaRPr sz="2800">
              <a:solidFill>
                <a:schemeClr val="dk1"/>
              </a:solidFill>
              <a:highlight>
                <a:srgbClr val="FFFFFF"/>
              </a:highlight>
              <a:latin typeface="Arial"/>
              <a:ea typeface="Arial"/>
              <a:cs typeface="Arial"/>
              <a:sym typeface="Arial"/>
            </a:endParaRPr>
          </a:p>
          <a:p>
            <a:pPr indent="0" lvl="0" marL="0" rtl="0" algn="just">
              <a:lnSpc>
                <a:spcPct val="115000"/>
              </a:lnSpc>
              <a:spcBef>
                <a:spcPts val="1200"/>
              </a:spcBef>
              <a:spcAft>
                <a:spcPts val="0"/>
              </a:spcAft>
              <a:buSzPts val="1100"/>
              <a:buNone/>
            </a:pPr>
            <a:r>
              <a:rPr lang="es-MX" sz="2800">
                <a:solidFill>
                  <a:schemeClr val="dk1"/>
                </a:solidFill>
                <a:latin typeface="Arial"/>
                <a:ea typeface="Arial"/>
                <a:cs typeface="Arial"/>
                <a:sym typeface="Arial"/>
              </a:rPr>
              <a:t>El territorio mexicano es una zona de alta sismicidad. En los últimos acontecimientos sísmicos se ha observado la aparición de ciertas luces en el firmamento, que han llamado la atención de la población y de la comunidad científica. Existen diferentes explicaciones del fenómeno dentro del entorno científico que nos permitirían entender el origen, causa y efecto de dichas luces, lo cual ayudaría  a la población a comprender mejor el fenómeno y no generar falsa información. </a:t>
            </a:r>
            <a:endParaRPr sz="2800">
              <a:solidFill>
                <a:schemeClr val="dk1"/>
              </a:solidFill>
              <a:latin typeface="Arial"/>
              <a:ea typeface="Arial"/>
              <a:cs typeface="Arial"/>
              <a:sym typeface="Arial"/>
            </a:endParaRPr>
          </a:p>
          <a:p>
            <a:pPr indent="0" lvl="0" marL="0" rtl="0" algn="l">
              <a:lnSpc>
                <a:spcPct val="100000"/>
              </a:lnSpc>
              <a:spcBef>
                <a:spcPts val="500"/>
              </a:spcBef>
              <a:spcAft>
                <a:spcPts val="485"/>
              </a:spcAft>
              <a:buClr>
                <a:schemeClr val="dk1"/>
              </a:buClr>
              <a:buSzPts val="1100"/>
              <a:buFont typeface="Arial"/>
              <a:buNone/>
            </a:pPr>
            <a:r>
              <a:t/>
            </a:r>
            <a:endParaRPr sz="2800">
              <a:solidFill>
                <a:schemeClr val="dk1"/>
              </a:solidFill>
              <a:highlight>
                <a:srgbClr val="FFFFFF"/>
              </a:highlight>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8"/>
          <p:cNvSpPr txBox="1"/>
          <p:nvPr>
            <p:ph type="title"/>
          </p:nvPr>
        </p:nvSpPr>
        <p:spPr>
          <a:xfrm>
            <a:off x="1055440" y="0"/>
            <a:ext cx="9601200" cy="13038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400"/>
              <a:buFont typeface="Libre Franklin Medium"/>
              <a:buNone/>
            </a:pPr>
            <a:r>
              <a:rPr lang="es-MX" sz="2800">
                <a:latin typeface="Arial"/>
                <a:ea typeface="Arial"/>
                <a:cs typeface="Arial"/>
                <a:sym typeface="Arial"/>
              </a:rPr>
              <a:t>11.9 TOMA DE DECISIONES</a:t>
            </a:r>
            <a:endParaRPr sz="2800">
              <a:latin typeface="Arial"/>
              <a:ea typeface="Arial"/>
              <a:cs typeface="Arial"/>
              <a:sym typeface="Arial"/>
            </a:endParaRPr>
          </a:p>
        </p:txBody>
      </p:sp>
      <p:sp>
        <p:nvSpPr>
          <p:cNvPr id="330" name="Google Shape;330;p38"/>
          <p:cNvSpPr txBox="1"/>
          <p:nvPr>
            <p:ph idx="1" type="body"/>
          </p:nvPr>
        </p:nvSpPr>
        <p:spPr>
          <a:xfrm>
            <a:off x="406400" y="1268760"/>
            <a:ext cx="11582400" cy="4811366"/>
          </a:xfrm>
          <a:prstGeom prst="rect">
            <a:avLst/>
          </a:prstGeom>
          <a:noFill/>
          <a:ln>
            <a:noFill/>
          </a:ln>
        </p:spPr>
        <p:txBody>
          <a:bodyPr anchorCtr="0" anchor="t" bIns="45700" lIns="91425" spcFirstLastPara="1" rIns="91425" wrap="square" tIns="45700">
            <a:normAutofit/>
          </a:bodyPr>
          <a:lstStyle/>
          <a:p>
            <a:pPr indent="-110490" lvl="0" marL="285750" rtl="0" algn="l">
              <a:lnSpc>
                <a:spcPct val="100000"/>
              </a:lnSpc>
              <a:spcBef>
                <a:spcPts val="0"/>
              </a:spcBef>
              <a:spcAft>
                <a:spcPts val="0"/>
              </a:spcAft>
              <a:buSzPts val="2760"/>
              <a:buNone/>
            </a:pPr>
            <a:r>
              <a:rPr lang="es-MX" sz="2800">
                <a:latin typeface="Arial"/>
                <a:ea typeface="Arial"/>
                <a:cs typeface="Arial"/>
                <a:sym typeface="Arial"/>
              </a:rPr>
              <a:t>Se hace necesario que se requiere aumentar el interés científico de la comunidad, sobre todo en aspectos que no son, de alguna forma comunes. Para esto se propone implementar, con ayuda de la planta docente, un ciclo de conferencias sobre temas de interés común en los cuales se pondere la interrelación de las distintas ramas del conocimiento.</a:t>
            </a:r>
            <a:endParaRPr sz="280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0"/>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1800"/>
              <a:buNone/>
            </a:pPr>
            <a:r>
              <a:t/>
            </a:r>
            <a:endParaRPr/>
          </a:p>
        </p:txBody>
      </p:sp>
      <p:sp>
        <p:nvSpPr>
          <p:cNvPr id="336" name="Google Shape;336;p40"/>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SzPts val="1260"/>
              <a:buNone/>
            </a:pPr>
            <a:r>
              <a:t/>
            </a:r>
            <a:endParaRPr/>
          </a:p>
        </p:txBody>
      </p:sp>
      <p:pic>
        <p:nvPicPr>
          <p:cNvPr id="337" name="Google Shape;337;p40"/>
          <p:cNvPicPr preferRelativeResize="0"/>
          <p:nvPr/>
        </p:nvPicPr>
        <p:blipFill rotWithShape="1">
          <a:blip r:embed="rId3">
            <a:alphaModFix/>
          </a:blip>
          <a:srcRect b="0" l="0" r="0" t="0"/>
          <a:stretch/>
        </p:blipFill>
        <p:spPr>
          <a:xfrm>
            <a:off x="368877" y="290945"/>
            <a:ext cx="5103668" cy="6345382"/>
          </a:xfrm>
          <a:prstGeom prst="rect">
            <a:avLst/>
          </a:prstGeom>
          <a:noFill/>
          <a:ln>
            <a:noFill/>
          </a:ln>
        </p:spPr>
      </p:pic>
      <p:pic>
        <p:nvPicPr>
          <p:cNvPr id="338" name="Google Shape;338;p40"/>
          <p:cNvPicPr preferRelativeResize="0"/>
          <p:nvPr/>
        </p:nvPicPr>
        <p:blipFill rotWithShape="1">
          <a:blip r:embed="rId4">
            <a:alphaModFix/>
          </a:blip>
          <a:srcRect b="0" l="0" r="0" t="0"/>
          <a:stretch/>
        </p:blipFill>
        <p:spPr>
          <a:xfrm>
            <a:off x="5500687" y="294842"/>
            <a:ext cx="6525058" cy="3113376"/>
          </a:xfrm>
          <a:prstGeom prst="rect">
            <a:avLst/>
          </a:prstGeom>
          <a:noFill/>
          <a:ln>
            <a:noFill/>
          </a:ln>
        </p:spPr>
      </p:pic>
      <p:pic>
        <p:nvPicPr>
          <p:cNvPr id="339" name="Google Shape;339;p40"/>
          <p:cNvPicPr preferRelativeResize="0"/>
          <p:nvPr/>
        </p:nvPicPr>
        <p:blipFill rotWithShape="1">
          <a:blip r:embed="rId5">
            <a:alphaModFix/>
          </a:blip>
          <a:srcRect b="0" l="0" r="0" t="0"/>
          <a:stretch/>
        </p:blipFill>
        <p:spPr>
          <a:xfrm>
            <a:off x="5500255" y="3366654"/>
            <a:ext cx="6497781" cy="328352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1"/>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1800"/>
              <a:buNone/>
            </a:pPr>
            <a:r>
              <a:rPr lang="es-MX"/>
              <a:t>PRODUCTO DE LA MATERIA DE MATEMÁTICAS</a:t>
            </a:r>
            <a:endParaRPr/>
          </a:p>
        </p:txBody>
      </p:sp>
      <p:pic>
        <p:nvPicPr>
          <p:cNvPr id="345" name="Google Shape;345;p41"/>
          <p:cNvPicPr preferRelativeResize="0"/>
          <p:nvPr/>
        </p:nvPicPr>
        <p:blipFill rotWithShape="1">
          <a:blip r:embed="rId3">
            <a:alphaModFix/>
          </a:blip>
          <a:srcRect b="0" l="0" r="0" t="0"/>
          <a:stretch/>
        </p:blipFill>
        <p:spPr>
          <a:xfrm>
            <a:off x="527772" y="1404504"/>
            <a:ext cx="4486275" cy="5037859"/>
          </a:xfrm>
          <a:prstGeom prst="rect">
            <a:avLst/>
          </a:prstGeom>
          <a:noFill/>
          <a:ln>
            <a:noFill/>
          </a:ln>
        </p:spPr>
      </p:pic>
      <p:pic>
        <p:nvPicPr>
          <p:cNvPr id="346" name="Google Shape;346;p41"/>
          <p:cNvPicPr preferRelativeResize="0"/>
          <p:nvPr/>
        </p:nvPicPr>
        <p:blipFill rotWithShape="1">
          <a:blip r:embed="rId4">
            <a:alphaModFix/>
          </a:blip>
          <a:srcRect b="0" l="0" r="0" t="0"/>
          <a:stretch/>
        </p:blipFill>
        <p:spPr>
          <a:xfrm>
            <a:off x="6319838" y="1316182"/>
            <a:ext cx="4429125" cy="526039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7"/>
          <p:cNvSpPr txBox="1"/>
          <p:nvPr>
            <p:ph type="title"/>
          </p:nvPr>
        </p:nvSpPr>
        <p:spPr>
          <a:xfrm>
            <a:off x="1381775" y="101127"/>
            <a:ext cx="9601200" cy="810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LÓGICA</a:t>
            </a:r>
            <a:endParaRPr sz="2800">
              <a:latin typeface="Arial"/>
              <a:ea typeface="Arial"/>
              <a:cs typeface="Arial"/>
              <a:sym typeface="Arial"/>
            </a:endParaRPr>
          </a:p>
        </p:txBody>
      </p:sp>
      <p:sp>
        <p:nvSpPr>
          <p:cNvPr id="352" name="Google Shape;352;p47"/>
          <p:cNvSpPr txBox="1"/>
          <p:nvPr>
            <p:ph idx="1" type="body"/>
          </p:nvPr>
        </p:nvSpPr>
        <p:spPr>
          <a:xfrm>
            <a:off x="1295400" y="1792427"/>
            <a:ext cx="9601200" cy="40833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SzPct val="70000"/>
              <a:buNone/>
            </a:pPr>
            <a:r>
              <a:t/>
            </a:r>
            <a:endParaRPr sz="2800">
              <a:latin typeface="Arial"/>
              <a:ea typeface="Arial"/>
              <a:cs typeface="Arial"/>
              <a:sym typeface="Arial"/>
            </a:endParaRPr>
          </a:p>
          <a:p>
            <a:pPr indent="0" lvl="0" marL="0" rtl="0" algn="l">
              <a:lnSpc>
                <a:spcPct val="100000"/>
              </a:lnSpc>
              <a:spcBef>
                <a:spcPts val="0"/>
              </a:spcBef>
              <a:spcAft>
                <a:spcPts val="0"/>
              </a:spcAft>
              <a:buSzPct val="70000"/>
              <a:buNone/>
            </a:pPr>
            <a:r>
              <a:rPr lang="es-MX" sz="2800">
                <a:latin typeface="Arial"/>
                <a:ea typeface="Arial"/>
                <a:cs typeface="Arial"/>
                <a:sym typeface="Arial"/>
              </a:rPr>
              <a:t>Temas: Modelos lógicos contemporáneos</a:t>
            </a:r>
            <a:endParaRPr sz="2800">
              <a:latin typeface="Arial"/>
              <a:ea typeface="Arial"/>
              <a:cs typeface="Arial"/>
              <a:sym typeface="Arial"/>
            </a:endParaRPr>
          </a:p>
          <a:p>
            <a:pPr indent="0" lvl="0" marL="0" rtl="0" algn="l">
              <a:lnSpc>
                <a:spcPct val="100000"/>
              </a:lnSpc>
              <a:spcBef>
                <a:spcPts val="0"/>
              </a:spcBef>
              <a:spcAft>
                <a:spcPts val="0"/>
              </a:spcAft>
              <a:buSzPct val="70000"/>
              <a:buNone/>
            </a:pPr>
            <a:r>
              <a:t/>
            </a:r>
            <a:endParaRPr sz="2800">
              <a:latin typeface="Arial"/>
              <a:ea typeface="Arial"/>
              <a:cs typeface="Arial"/>
              <a:sym typeface="Arial"/>
            </a:endParaRPr>
          </a:p>
          <a:p>
            <a:pPr indent="0" lvl="0" marL="0" rtl="0" algn="l">
              <a:lnSpc>
                <a:spcPct val="100000"/>
              </a:lnSpc>
              <a:spcBef>
                <a:spcPts val="0"/>
              </a:spcBef>
              <a:spcAft>
                <a:spcPts val="0"/>
              </a:spcAft>
              <a:buSzPct val="70000"/>
              <a:buNone/>
            </a:pPr>
            <a:r>
              <a:rPr lang="es-MX" sz="2800">
                <a:latin typeface="Arial"/>
                <a:ea typeface="Arial"/>
                <a:cs typeface="Arial"/>
                <a:sym typeface="Arial"/>
              </a:rPr>
              <a:t>Unidad : V</a:t>
            </a:r>
            <a:endParaRPr sz="2800">
              <a:latin typeface="Arial"/>
              <a:ea typeface="Arial"/>
              <a:cs typeface="Arial"/>
              <a:sym typeface="Arial"/>
            </a:endParaRPr>
          </a:p>
          <a:p>
            <a:pPr indent="0" lvl="0" marL="0" rtl="0" algn="l">
              <a:lnSpc>
                <a:spcPct val="100000"/>
              </a:lnSpc>
              <a:spcBef>
                <a:spcPts val="0"/>
              </a:spcBef>
              <a:spcAft>
                <a:spcPts val="0"/>
              </a:spcAft>
              <a:buSzPct val="70000"/>
              <a:buNone/>
            </a:pPr>
            <a:r>
              <a:t/>
            </a:r>
            <a:endParaRPr sz="2800">
              <a:latin typeface="Arial"/>
              <a:ea typeface="Arial"/>
              <a:cs typeface="Arial"/>
              <a:sym typeface="Arial"/>
            </a:endParaRPr>
          </a:p>
          <a:p>
            <a:pPr indent="0" lvl="0" marL="0" rtl="0" algn="l">
              <a:lnSpc>
                <a:spcPct val="100000"/>
              </a:lnSpc>
              <a:spcBef>
                <a:spcPts val="0"/>
              </a:spcBef>
              <a:spcAft>
                <a:spcPts val="0"/>
              </a:spcAft>
              <a:buSzPct val="70000"/>
              <a:buNone/>
            </a:pPr>
            <a:r>
              <a:rPr lang="es-MX" sz="2800">
                <a:latin typeface="Arial"/>
                <a:ea typeface="Arial"/>
                <a:cs typeface="Arial"/>
                <a:sym typeface="Arial"/>
              </a:rPr>
              <a:t>Conceptos: Argumentación, análisis, evidencia, validez de argumentos, Toulmin, lógica contemporánea</a:t>
            </a:r>
            <a:endParaRPr sz="2800">
              <a:latin typeface="Arial"/>
              <a:ea typeface="Arial"/>
              <a:cs typeface="Arial"/>
              <a:sym typeface="Arial"/>
            </a:endParaRPr>
          </a:p>
          <a:p>
            <a:pPr indent="0" lvl="0" marL="0" rtl="0" algn="l">
              <a:lnSpc>
                <a:spcPct val="100000"/>
              </a:lnSpc>
              <a:spcBef>
                <a:spcPts val="0"/>
              </a:spcBef>
              <a:spcAft>
                <a:spcPts val="0"/>
              </a:spcAft>
              <a:buSzPct val="70000"/>
              <a:buNone/>
            </a:pPr>
            <a:r>
              <a:t/>
            </a:r>
            <a:endParaRPr sz="2800">
              <a:latin typeface="Arial"/>
              <a:ea typeface="Arial"/>
              <a:cs typeface="Arial"/>
              <a:sym typeface="Arial"/>
            </a:endParaRPr>
          </a:p>
          <a:p>
            <a:pPr indent="0" lvl="0" marL="457200" rtl="0" algn="l">
              <a:lnSpc>
                <a:spcPct val="100000"/>
              </a:lnSpc>
              <a:spcBef>
                <a:spcPts val="0"/>
              </a:spcBef>
              <a:spcAft>
                <a:spcPts val="0"/>
              </a:spcAft>
              <a:buSzPct val="70000"/>
              <a:buNone/>
            </a:pPr>
            <a:r>
              <a:t/>
            </a:r>
            <a:endParaRPr sz="2800">
              <a:latin typeface="Arial"/>
              <a:ea typeface="Arial"/>
              <a:cs typeface="Arial"/>
              <a:sym typeface="Arial"/>
            </a:endParaRPr>
          </a:p>
          <a:p>
            <a:pPr indent="0" lvl="0" marL="457200" rtl="0" algn="l">
              <a:lnSpc>
                <a:spcPct val="100000"/>
              </a:lnSpc>
              <a:spcBef>
                <a:spcPts val="0"/>
              </a:spcBef>
              <a:spcAft>
                <a:spcPts val="0"/>
              </a:spcAft>
              <a:buSzPct val="70000"/>
              <a:buNone/>
            </a:pPr>
            <a:r>
              <a:rPr lang="es-MX" sz="2800">
                <a:latin typeface="Arial"/>
                <a:ea typeface="Arial"/>
                <a:cs typeface="Arial"/>
                <a:sym typeface="Arial"/>
              </a:rPr>
              <a:t>	</a:t>
            </a:r>
            <a:endParaRPr sz="2800">
              <a:latin typeface="Arial"/>
              <a:ea typeface="Arial"/>
              <a:cs typeface="Arial"/>
              <a:sym typeface="Arial"/>
            </a:endParaRPr>
          </a:p>
          <a:p>
            <a:pPr indent="0" lvl="0" marL="457200" rtl="0" algn="l">
              <a:lnSpc>
                <a:spcPct val="100000"/>
              </a:lnSpc>
              <a:spcBef>
                <a:spcPts val="0"/>
              </a:spcBef>
              <a:spcAft>
                <a:spcPts val="0"/>
              </a:spcAft>
              <a:buSzPct val="70000"/>
              <a:buNone/>
            </a:pPr>
            <a:r>
              <a:rPr lang="es-MX" sz="2800">
                <a:latin typeface="Arial"/>
                <a:ea typeface="Arial"/>
                <a:cs typeface="Arial"/>
                <a:sym typeface="Arial"/>
              </a:rPr>
              <a:t>								</a:t>
            </a:r>
            <a:endParaRPr sz="280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8"/>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s-MX" sz="2800">
                <a:latin typeface="Arial"/>
                <a:ea typeface="Arial"/>
                <a:cs typeface="Arial"/>
                <a:sym typeface="Arial"/>
              </a:rPr>
              <a:t>Bibliografía:</a:t>
            </a:r>
            <a:endParaRPr sz="2800">
              <a:latin typeface="Arial"/>
              <a:ea typeface="Arial"/>
              <a:cs typeface="Arial"/>
              <a:sym typeface="Arial"/>
            </a:endParaRPr>
          </a:p>
        </p:txBody>
      </p:sp>
      <p:sp>
        <p:nvSpPr>
          <p:cNvPr id="358" name="Google Shape;358;p48"/>
          <p:cNvSpPr txBox="1"/>
          <p:nvPr>
            <p:ph idx="1" type="body"/>
          </p:nvPr>
        </p:nvSpPr>
        <p:spPr>
          <a:xfrm>
            <a:off x="406400" y="1554163"/>
            <a:ext cx="11582400" cy="45261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Clr>
                <a:schemeClr val="dk1"/>
              </a:buClr>
              <a:buSzPct val="82352"/>
              <a:buFont typeface="Arial"/>
              <a:buNone/>
            </a:pPr>
            <a:r>
              <a:t/>
            </a:r>
            <a:endParaRPr sz="2800">
              <a:latin typeface="Arial"/>
              <a:ea typeface="Arial"/>
              <a:cs typeface="Arial"/>
              <a:sym typeface="Arial"/>
            </a:endParaRPr>
          </a:p>
          <a:p>
            <a:pPr indent="0" lvl="0" marL="0" rtl="0" algn="l">
              <a:lnSpc>
                <a:spcPct val="100000"/>
              </a:lnSpc>
              <a:spcBef>
                <a:spcPts val="0"/>
              </a:spcBef>
              <a:spcAft>
                <a:spcPts val="0"/>
              </a:spcAft>
              <a:buClr>
                <a:schemeClr val="dk1"/>
              </a:buClr>
              <a:buSzPct val="82352"/>
              <a:buFont typeface="Arial"/>
              <a:buNone/>
            </a:pPr>
            <a:r>
              <a:t/>
            </a:r>
            <a:endParaRPr sz="2800">
              <a:latin typeface="Arial"/>
              <a:ea typeface="Arial"/>
              <a:cs typeface="Arial"/>
              <a:sym typeface="Arial"/>
            </a:endParaRPr>
          </a:p>
          <a:p>
            <a:pPr indent="0" lvl="0" marL="457200" rtl="0" algn="l">
              <a:lnSpc>
                <a:spcPct val="100000"/>
              </a:lnSpc>
              <a:spcBef>
                <a:spcPts val="0"/>
              </a:spcBef>
              <a:spcAft>
                <a:spcPts val="0"/>
              </a:spcAft>
              <a:buClr>
                <a:schemeClr val="dk1"/>
              </a:buClr>
              <a:buSzPct val="82352"/>
              <a:buFont typeface="Arial"/>
              <a:buNone/>
            </a:pPr>
            <a:r>
              <a:rPr lang="es-MX" sz="2800">
                <a:latin typeface="Arial"/>
                <a:ea typeface="Arial"/>
                <a:cs typeface="Arial"/>
                <a:sym typeface="Arial"/>
              </a:rPr>
              <a:t>Wienchers Rivero ,José.   (2017). Lógica argumentativa. Humanismo y sentido. México.</a:t>
            </a:r>
            <a:endParaRPr sz="2800">
              <a:latin typeface="Arial"/>
              <a:ea typeface="Arial"/>
              <a:cs typeface="Arial"/>
              <a:sym typeface="Arial"/>
            </a:endParaRPr>
          </a:p>
          <a:p>
            <a:pPr indent="0" lvl="0" marL="457200" rtl="0" algn="l">
              <a:lnSpc>
                <a:spcPct val="100000"/>
              </a:lnSpc>
              <a:spcBef>
                <a:spcPts val="0"/>
              </a:spcBef>
              <a:spcAft>
                <a:spcPts val="0"/>
              </a:spcAft>
              <a:buClr>
                <a:schemeClr val="dk1"/>
              </a:buClr>
              <a:buSzPct val="82352"/>
              <a:buFont typeface="Arial"/>
              <a:buNone/>
            </a:pPr>
            <a:r>
              <a:t/>
            </a:r>
            <a:endParaRPr sz="2800">
              <a:latin typeface="Arial"/>
              <a:ea typeface="Arial"/>
              <a:cs typeface="Arial"/>
              <a:sym typeface="Arial"/>
            </a:endParaRPr>
          </a:p>
          <a:p>
            <a:pPr indent="0" lvl="0" marL="457200" rtl="0" algn="l">
              <a:lnSpc>
                <a:spcPct val="100000"/>
              </a:lnSpc>
              <a:spcBef>
                <a:spcPts val="0"/>
              </a:spcBef>
              <a:spcAft>
                <a:spcPts val="0"/>
              </a:spcAft>
              <a:buSzPct val="46323"/>
              <a:buNone/>
            </a:pPr>
            <a:r>
              <a:rPr lang="es-MX" sz="2800">
                <a:latin typeface="Arial"/>
                <a:ea typeface="Arial"/>
                <a:cs typeface="Arial"/>
                <a:sym typeface="Arial"/>
              </a:rPr>
              <a:t>Rodríguez Bello, Isabel. ( 31 de enero de 2014) El modelo argumentativo de Toulmin en la escritura de artículos de investigación educativa.: </a:t>
            </a:r>
            <a:r>
              <a:rPr lang="es-MX" sz="2800" u="sng">
                <a:solidFill>
                  <a:schemeClr val="hlink"/>
                </a:solidFill>
                <a:latin typeface="Arial"/>
                <a:ea typeface="Arial"/>
                <a:cs typeface="Arial"/>
                <a:sym typeface="Arial"/>
                <a:hlinkClick r:id="rId3"/>
              </a:rPr>
              <a:t>https://www.revista.unam.mx/vol.5/num1/art2/art2-3.htm</a:t>
            </a:r>
            <a:endParaRPr sz="2800">
              <a:latin typeface="Arial"/>
              <a:ea typeface="Arial"/>
              <a:cs typeface="Arial"/>
              <a:sym typeface="Arial"/>
            </a:endParaRPr>
          </a:p>
          <a:p>
            <a:pPr indent="0" lvl="0" marL="457200" rtl="0" algn="l">
              <a:lnSpc>
                <a:spcPct val="100000"/>
              </a:lnSpc>
              <a:spcBef>
                <a:spcPts val="0"/>
              </a:spcBef>
              <a:spcAft>
                <a:spcPts val="0"/>
              </a:spcAft>
              <a:buSzPct val="46323"/>
              <a:buNone/>
            </a:pPr>
            <a:r>
              <a:t/>
            </a:r>
            <a:endParaRPr sz="2800">
              <a:latin typeface="Arial"/>
              <a:ea typeface="Arial"/>
              <a:cs typeface="Arial"/>
              <a:sym typeface="Arial"/>
            </a:endParaRPr>
          </a:p>
          <a:p>
            <a:pPr indent="0" lvl="0" marL="457200" rtl="0" algn="l">
              <a:lnSpc>
                <a:spcPct val="100000"/>
              </a:lnSpc>
              <a:spcBef>
                <a:spcPts val="0"/>
              </a:spcBef>
              <a:spcAft>
                <a:spcPts val="0"/>
              </a:spcAft>
              <a:buClr>
                <a:schemeClr val="dk1"/>
              </a:buClr>
              <a:buSzPct val="82352"/>
              <a:buFont typeface="Arial"/>
              <a:buNone/>
            </a:pPr>
            <a:r>
              <a:rPr lang="es-MX" sz="2800">
                <a:latin typeface="Arial"/>
                <a:ea typeface="Arial"/>
                <a:cs typeface="Arial"/>
                <a:sym typeface="Arial"/>
              </a:rPr>
              <a:t> El modelo de las empresas: (2013) Historia delas empresas. El modelo de Toulin. Definición, beneficios, partes y ejemplos: </a:t>
            </a:r>
            <a:r>
              <a:rPr lang="es-MX" sz="2800" u="sng">
                <a:solidFill>
                  <a:schemeClr val="hlink"/>
                </a:solidFill>
                <a:latin typeface="Arial"/>
                <a:ea typeface="Arial"/>
                <a:cs typeface="Arial"/>
                <a:sym typeface="Arial"/>
                <a:hlinkClick r:id="rId4"/>
              </a:rPr>
              <a:t>https://historiadelaempresa.com/modelo-toulmin</a:t>
            </a:r>
            <a:endParaRPr sz="2800">
              <a:latin typeface="Arial"/>
              <a:ea typeface="Arial"/>
              <a:cs typeface="Arial"/>
              <a:sym typeface="Arial"/>
            </a:endParaRPr>
          </a:p>
          <a:p>
            <a:pPr indent="0" lvl="0" marL="457200" rtl="0" algn="l">
              <a:lnSpc>
                <a:spcPct val="100000"/>
              </a:lnSpc>
              <a:spcBef>
                <a:spcPts val="0"/>
              </a:spcBef>
              <a:spcAft>
                <a:spcPts val="0"/>
              </a:spcAft>
              <a:buClr>
                <a:schemeClr val="dk1"/>
              </a:buClr>
              <a:buSzPct val="82352"/>
              <a:buFont typeface="Arial"/>
              <a:buNone/>
            </a:pPr>
            <a:r>
              <a:t/>
            </a:r>
            <a:endParaRPr sz="280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9"/>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11.3 JUSTIFICACIÓN DE LA ACTIVIDAD</a:t>
            </a:r>
            <a:endParaRPr sz="2800">
              <a:latin typeface="Arial"/>
              <a:ea typeface="Arial"/>
              <a:cs typeface="Arial"/>
              <a:sym typeface="Arial"/>
            </a:endParaRPr>
          </a:p>
        </p:txBody>
      </p:sp>
      <p:sp>
        <p:nvSpPr>
          <p:cNvPr id="364" name="Google Shape;364;p49"/>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fontScale="85000" lnSpcReduction="20000"/>
          </a:bodyPr>
          <a:lstStyle/>
          <a:p>
            <a:pPr indent="-308610" lvl="0" marL="457200" rtl="0" algn="l">
              <a:lnSpc>
                <a:spcPct val="100000"/>
              </a:lnSpc>
              <a:spcBef>
                <a:spcPts val="360"/>
              </a:spcBef>
              <a:spcAft>
                <a:spcPts val="0"/>
              </a:spcAft>
              <a:buSzPct val="56250"/>
              <a:buChar char="?"/>
            </a:pPr>
            <a:r>
              <a:rPr lang="es-MX" sz="2800">
                <a:latin typeface="Arial"/>
                <a:ea typeface="Arial"/>
                <a:cs typeface="Arial"/>
                <a:sym typeface="Arial"/>
              </a:rPr>
              <a:t>El papel de la lógica es imprescindible cuando se habla de una investigación.. Es por ello que el análisis y reflexión sobre la manera en la que se organiza la información es de suma importancia. De ahí que se haya implementado diversas actividad para el planteamiento del y aplicación de diferentes modelos lógicos contemporáneos y exponer sus aplicaciones en problemas reales. En particular, se puso énfasis en el modelo lógico de Stephen Toulmin enfocado en la explicación de las Triboluminiscencias</a:t>
            </a:r>
            <a:endParaRPr sz="2800">
              <a:latin typeface="Arial"/>
              <a:ea typeface="Arial"/>
              <a:cs typeface="Arial"/>
              <a:sym typeface="Arial"/>
            </a:endParaRPr>
          </a:p>
          <a:p>
            <a:pPr indent="-308610" lvl="0" marL="457200" rtl="0" algn="l">
              <a:lnSpc>
                <a:spcPct val="100000"/>
              </a:lnSpc>
              <a:spcBef>
                <a:spcPts val="360"/>
              </a:spcBef>
              <a:spcAft>
                <a:spcPts val="0"/>
              </a:spcAft>
              <a:buSzPct val="56250"/>
              <a:buChar char="?"/>
            </a:pPr>
            <a:br>
              <a:rPr lang="es-MX" sz="2800">
                <a:latin typeface="Arial"/>
                <a:ea typeface="Arial"/>
                <a:cs typeface="Arial"/>
                <a:sym typeface="Arial"/>
              </a:rPr>
            </a:br>
            <a:r>
              <a:rPr lang="es-MX" sz="2800">
                <a:latin typeface="Arial"/>
                <a:ea typeface="Arial"/>
                <a:cs typeface="Arial"/>
                <a:sym typeface="Arial"/>
              </a:rPr>
              <a:t>-Discusión y análisis sobre la aparición de las triboluminiscencias durante los temblores.</a:t>
            </a:r>
            <a:endParaRPr sz="2800">
              <a:latin typeface="Arial"/>
              <a:ea typeface="Arial"/>
              <a:cs typeface="Arial"/>
              <a:sym typeface="Arial"/>
            </a:endParaRPr>
          </a:p>
          <a:p>
            <a:pPr indent="-308610" lvl="0" marL="457200" rtl="0" algn="l">
              <a:lnSpc>
                <a:spcPct val="100000"/>
              </a:lnSpc>
              <a:spcBef>
                <a:spcPts val="360"/>
              </a:spcBef>
              <a:spcAft>
                <a:spcPts val="0"/>
              </a:spcAft>
              <a:buSzPct val="56250"/>
              <a:buChar char="?"/>
            </a:pPr>
            <a:r>
              <a:rPr lang="es-MX" sz="2800">
                <a:latin typeface="Arial"/>
                <a:ea typeface="Arial"/>
                <a:cs typeface="Arial"/>
                <a:sym typeface="Arial"/>
              </a:rPr>
              <a:t>- Exposición de los argumentos que sustentan la aparición de las triboluminiscencias durante los temblores.</a:t>
            </a:r>
            <a:endParaRPr sz="2800">
              <a:latin typeface="Arial"/>
              <a:ea typeface="Arial"/>
              <a:cs typeface="Arial"/>
              <a:sym typeface="Arial"/>
            </a:endParaRPr>
          </a:p>
          <a:p>
            <a:pPr indent="-308610" lvl="0" marL="457200" rtl="0" algn="l">
              <a:lnSpc>
                <a:spcPct val="100000"/>
              </a:lnSpc>
              <a:spcBef>
                <a:spcPts val="360"/>
              </a:spcBef>
              <a:spcAft>
                <a:spcPts val="0"/>
              </a:spcAft>
              <a:buSzPct val="56250"/>
              <a:buNone/>
            </a:pPr>
            <a:br>
              <a:rPr lang="es-MX" sz="2800">
                <a:latin typeface="Arial"/>
                <a:ea typeface="Arial"/>
                <a:cs typeface="Arial"/>
                <a:sym typeface="Arial"/>
              </a:rPr>
            </a:br>
            <a:endParaRPr sz="280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0"/>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510"/>
              <a:buFont typeface="Libre Franklin Medium"/>
              <a:buNone/>
            </a:pPr>
            <a:r>
              <a:rPr lang="es-MX" sz="2800">
                <a:latin typeface="Arial"/>
                <a:ea typeface="Arial"/>
                <a:cs typeface="Arial"/>
                <a:sym typeface="Arial"/>
              </a:rPr>
              <a:t>11.4 DESCRIPCIÓN DE APERTURA DE LA ACTIVIDAD</a:t>
            </a:r>
            <a:endParaRPr sz="2800">
              <a:latin typeface="Arial"/>
              <a:ea typeface="Arial"/>
              <a:cs typeface="Arial"/>
              <a:sym typeface="Arial"/>
            </a:endParaRPr>
          </a:p>
        </p:txBody>
      </p:sp>
      <p:sp>
        <p:nvSpPr>
          <p:cNvPr id="370" name="Google Shape;370;p50"/>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308610" lvl="0" marL="457200" rtl="0" algn="l">
              <a:lnSpc>
                <a:spcPct val="100000"/>
              </a:lnSpc>
              <a:spcBef>
                <a:spcPts val="360"/>
              </a:spcBef>
              <a:spcAft>
                <a:spcPts val="0"/>
              </a:spcAft>
              <a:buSzPts val="1260"/>
              <a:buChar char="?"/>
            </a:pPr>
            <a:r>
              <a:rPr lang="es-MX" sz="2800">
                <a:latin typeface="Arial"/>
                <a:ea typeface="Arial"/>
                <a:cs typeface="Arial"/>
                <a:sym typeface="Arial"/>
              </a:rPr>
              <a:t>Se trabajó principalmente con la apertura de foros de opinión sobre problemas reales con el fin de aplicar, primero, diferentes modelos lógicos (modelo de Perelman, Weston y Van Eemeren)</a:t>
            </a:r>
            <a:endParaRPr sz="2800">
              <a:latin typeface="Arial"/>
              <a:ea typeface="Arial"/>
              <a:cs typeface="Arial"/>
              <a:sym typeface="Arial"/>
            </a:endParaRPr>
          </a:p>
          <a:p>
            <a:pPr indent="-308610" lvl="0" marL="457200" rtl="0" algn="l">
              <a:lnSpc>
                <a:spcPct val="100000"/>
              </a:lnSpc>
              <a:spcBef>
                <a:spcPts val="360"/>
              </a:spcBef>
              <a:spcAft>
                <a:spcPts val="0"/>
              </a:spcAft>
              <a:buSzPts val="1260"/>
              <a:buChar char="?"/>
            </a:pPr>
            <a:br>
              <a:rPr lang="es-MX" sz="2800">
                <a:latin typeface="Arial"/>
                <a:ea typeface="Arial"/>
                <a:cs typeface="Arial"/>
                <a:sym typeface="Arial"/>
              </a:rPr>
            </a:br>
            <a:endParaRPr sz="2800">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1"/>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802"/>
              <a:buFont typeface="Libre Franklin Medium"/>
              <a:buNone/>
            </a:pPr>
            <a:r>
              <a:rPr lang="es-MX" sz="2800">
                <a:latin typeface="Arial"/>
                <a:ea typeface="Arial"/>
                <a:cs typeface="Arial"/>
                <a:sym typeface="Arial"/>
              </a:rPr>
              <a:t>11.5 DESCRIPCIÓN DEL DESARROLLO DE LA ACTIVIDAD</a:t>
            </a:r>
            <a:endParaRPr sz="2800">
              <a:latin typeface="Arial"/>
              <a:ea typeface="Arial"/>
              <a:cs typeface="Arial"/>
              <a:sym typeface="Arial"/>
            </a:endParaRPr>
          </a:p>
        </p:txBody>
      </p:sp>
      <p:sp>
        <p:nvSpPr>
          <p:cNvPr id="376" name="Google Shape;376;p51"/>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308610" lvl="0" marL="457200" rtl="0" algn="l">
              <a:lnSpc>
                <a:spcPct val="100000"/>
              </a:lnSpc>
              <a:spcBef>
                <a:spcPts val="360"/>
              </a:spcBef>
              <a:spcAft>
                <a:spcPts val="0"/>
              </a:spcAft>
              <a:buSzPts val="1260"/>
              <a:buChar char="?"/>
            </a:pPr>
            <a:r>
              <a:rPr lang="es-MX" sz="2800">
                <a:latin typeface="Arial"/>
                <a:ea typeface="Arial"/>
                <a:cs typeface="Arial"/>
                <a:sym typeface="Arial"/>
              </a:rPr>
              <a:t>A partir de la exposición de las diferentes elementos que constituyen los modelos lógicos contemporáneos, los alumnos se enfocarán en el modelo de toulmin para explicar los distintos momentos del argumento: datos, conclusión, garantías, modalización y excepciones).</a:t>
            </a:r>
            <a:endParaRPr sz="2800">
              <a:latin typeface="Arial"/>
              <a:ea typeface="Arial"/>
              <a:cs typeface="Arial"/>
              <a:sym typeface="Arial"/>
            </a:endParaRPr>
          </a:p>
          <a:p>
            <a:pPr indent="-308610" lvl="0" marL="457200" rtl="0" algn="l">
              <a:lnSpc>
                <a:spcPct val="100000"/>
              </a:lnSpc>
              <a:spcBef>
                <a:spcPts val="360"/>
              </a:spcBef>
              <a:spcAft>
                <a:spcPts val="0"/>
              </a:spcAft>
              <a:buSzPts val="1260"/>
              <a:buChar char="?"/>
            </a:pPr>
            <a:br>
              <a:rPr lang="es-MX" sz="2800">
                <a:latin typeface="Arial"/>
                <a:ea typeface="Arial"/>
                <a:cs typeface="Arial"/>
                <a:sym typeface="Arial"/>
              </a:rPr>
            </a:br>
            <a:endParaRPr sz="280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2"/>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339"/>
              <a:buFont typeface="Libre Franklin Medium"/>
              <a:buNone/>
            </a:pPr>
            <a:r>
              <a:rPr lang="es-MX" sz="2800">
                <a:latin typeface="Arial"/>
                <a:ea typeface="Arial"/>
                <a:cs typeface="Arial"/>
                <a:sym typeface="Arial"/>
              </a:rPr>
              <a:t>11.6 DESCRIPCIÓN DEL CIERRE DE LA ACTIVIDAD</a:t>
            </a:r>
            <a:endParaRPr sz="2800">
              <a:latin typeface="Arial"/>
              <a:ea typeface="Arial"/>
              <a:cs typeface="Arial"/>
              <a:sym typeface="Arial"/>
            </a:endParaRPr>
          </a:p>
        </p:txBody>
      </p:sp>
      <p:sp>
        <p:nvSpPr>
          <p:cNvPr id="382" name="Google Shape;382;p52"/>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308610" lvl="0" marL="457200" rtl="0" algn="l">
              <a:lnSpc>
                <a:spcPct val="100000"/>
              </a:lnSpc>
              <a:spcBef>
                <a:spcPts val="360"/>
              </a:spcBef>
              <a:spcAft>
                <a:spcPts val="0"/>
              </a:spcAft>
              <a:buSzPts val="1260"/>
              <a:buChar char="?"/>
            </a:pPr>
            <a:r>
              <a:rPr lang="es-MX" sz="2800">
                <a:latin typeface="Arial"/>
                <a:ea typeface="Arial"/>
                <a:cs typeface="Arial"/>
                <a:sym typeface="Arial"/>
              </a:rPr>
              <a:t>Con el objetivo de profundizar en el tema, los alumnos aplicarán el modelo de Toulmin en la elaboración de un texto escrito, a forma de argumentación sobre la aparición de las Triboluminiscencias durante los temblores.</a:t>
            </a:r>
            <a:endParaRPr sz="2800">
              <a:latin typeface="Arial"/>
              <a:ea typeface="Arial"/>
              <a:cs typeface="Arial"/>
              <a:sym typeface="Arial"/>
            </a:endParaRPr>
          </a:p>
          <a:p>
            <a:pPr indent="-308610" lvl="0" marL="457200" rtl="0" algn="l">
              <a:lnSpc>
                <a:spcPct val="100000"/>
              </a:lnSpc>
              <a:spcBef>
                <a:spcPts val="360"/>
              </a:spcBef>
              <a:spcAft>
                <a:spcPts val="0"/>
              </a:spcAft>
              <a:buSzPts val="1260"/>
              <a:buChar char="?"/>
            </a:pPr>
            <a:br>
              <a:rPr lang="es-MX" sz="2800">
                <a:latin typeface="Arial"/>
                <a:ea typeface="Arial"/>
                <a:cs typeface="Arial"/>
                <a:sym typeface="Arial"/>
              </a:rPr>
            </a:br>
            <a:endParaRPr sz="280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3"/>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2"/>
              </a:buClr>
              <a:buSzPct val="148148"/>
              <a:buFont typeface="Libre Franklin Medium"/>
              <a:buNone/>
            </a:pPr>
            <a:r>
              <a:rPr lang="es-MX" sz="2800">
                <a:latin typeface="Arial"/>
                <a:ea typeface="Arial"/>
                <a:cs typeface="Arial"/>
                <a:sym typeface="Arial"/>
              </a:rPr>
              <a:t>11.7 DESCRIPCIÓN DE LO QUE SE HARÁ CON LOS RESULTADOS DE LA ACTIVIDAD</a:t>
            </a:r>
            <a:endParaRPr sz="2800">
              <a:latin typeface="Arial"/>
              <a:ea typeface="Arial"/>
              <a:cs typeface="Arial"/>
              <a:sym typeface="Arial"/>
            </a:endParaRPr>
          </a:p>
        </p:txBody>
      </p:sp>
      <p:sp>
        <p:nvSpPr>
          <p:cNvPr id="388" name="Google Shape;388;p53"/>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308610" lvl="0" marL="457200" rtl="0" algn="l">
              <a:lnSpc>
                <a:spcPct val="100000"/>
              </a:lnSpc>
              <a:spcBef>
                <a:spcPts val="360"/>
              </a:spcBef>
              <a:spcAft>
                <a:spcPts val="0"/>
              </a:spcAft>
              <a:buSzPts val="1260"/>
              <a:buChar char="?"/>
            </a:pPr>
            <a:r>
              <a:rPr lang="es-MX" sz="2800">
                <a:latin typeface="Arial"/>
                <a:ea typeface="Arial"/>
                <a:cs typeface="Arial"/>
                <a:sym typeface="Arial"/>
              </a:rPr>
              <a:t>Los alumnos realización y recopilación y complementación de datos que, junto con la información recopilada de sus otras materias, generarían un texto argumentativo. </a:t>
            </a:r>
            <a:br>
              <a:rPr lang="es-MX" sz="2800">
                <a:latin typeface="Arial"/>
                <a:ea typeface="Arial"/>
                <a:cs typeface="Arial"/>
                <a:sym typeface="Arial"/>
              </a:rPr>
            </a:br>
            <a:endParaRPr sz="2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5. OBJETIVO GENERAL</a:t>
            </a:r>
            <a:endParaRPr sz="2800">
              <a:latin typeface="Arial"/>
              <a:ea typeface="Arial"/>
              <a:cs typeface="Arial"/>
              <a:sym typeface="Arial"/>
            </a:endParaRPr>
          </a:p>
        </p:txBody>
      </p:sp>
      <p:sp>
        <p:nvSpPr>
          <p:cNvPr id="117" name="Google Shape;117;p5"/>
          <p:cNvSpPr txBox="1"/>
          <p:nvPr>
            <p:ph idx="1" type="body"/>
          </p:nvPr>
        </p:nvSpPr>
        <p:spPr>
          <a:xfrm>
            <a:off x="1365495" y="1731207"/>
            <a:ext cx="9875400" cy="3709500"/>
          </a:xfrm>
          <a:prstGeom prst="rect">
            <a:avLst/>
          </a:prstGeom>
          <a:noFill/>
          <a:ln>
            <a:noFill/>
          </a:ln>
        </p:spPr>
        <p:txBody>
          <a:bodyPr anchorCtr="0" anchor="ctr" bIns="0" lIns="0" spcFirstLastPara="1" rIns="91425" wrap="square" tIns="0">
            <a:spAutoFit/>
          </a:bodyPr>
          <a:lstStyle/>
          <a:p>
            <a:pPr indent="0" lvl="0" marL="0" rtl="0" algn="just">
              <a:lnSpc>
                <a:spcPct val="115000"/>
              </a:lnSpc>
              <a:spcBef>
                <a:spcPts val="1200"/>
              </a:spcBef>
              <a:spcAft>
                <a:spcPts val="0"/>
              </a:spcAft>
              <a:buSzPts val="1260"/>
              <a:buNone/>
            </a:pPr>
            <a:r>
              <a:rPr lang="es-MX" sz="2800">
                <a:solidFill>
                  <a:srgbClr val="000000"/>
                </a:solidFill>
                <a:latin typeface="Arial"/>
                <a:ea typeface="Arial"/>
                <a:cs typeface="Arial"/>
                <a:sym typeface="Arial"/>
              </a:rPr>
              <a:t>Identificar la relación  entre triboluminiscencias  con la algunas características de los sismos , para obtener un conocimiento científico, a través de un análisis estadístico e histórico de la información.</a:t>
            </a:r>
            <a:endParaRPr sz="2800">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262626"/>
              </a:buClr>
              <a:buSzPts val="5400"/>
              <a:buFont typeface="Garamond"/>
              <a:buNone/>
            </a:pPr>
            <a:r>
              <a:t/>
            </a:r>
            <a:endParaRPr sz="2800">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5400"/>
              <a:buFont typeface="Arial"/>
              <a:buNone/>
            </a:pPr>
            <a:br>
              <a:rPr b="0" i="0" lang="es-MX" sz="2800" u="none" cap="none" strike="noStrike">
                <a:solidFill>
                  <a:schemeClr val="dk1"/>
                </a:solidFill>
                <a:latin typeface="Arial"/>
                <a:ea typeface="Arial"/>
                <a:cs typeface="Arial"/>
                <a:sym typeface="Arial"/>
              </a:rPr>
            </a:b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4"/>
          <p:cNvSpPr txBox="1"/>
          <p:nvPr>
            <p:ph type="title"/>
          </p:nvPr>
        </p:nvSpPr>
        <p:spPr>
          <a:xfrm>
            <a:off x="406400" y="457200"/>
            <a:ext cx="11582400" cy="11838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889"/>
              <a:buFont typeface="Libre Franklin Medium"/>
              <a:buNone/>
            </a:pPr>
            <a:r>
              <a:rPr lang="es-MX" sz="2800">
                <a:latin typeface="Arial"/>
                <a:ea typeface="Arial"/>
                <a:cs typeface="Arial"/>
                <a:sym typeface="Arial"/>
              </a:rPr>
              <a:t>11.8 ANÁLISIS</a:t>
            </a:r>
            <a:br>
              <a:rPr lang="es-MX" sz="2800">
                <a:latin typeface="Arial"/>
                <a:ea typeface="Arial"/>
                <a:cs typeface="Arial"/>
                <a:sym typeface="Arial"/>
              </a:rPr>
            </a:br>
            <a:r>
              <a:rPr lang="es-MX" sz="2800">
                <a:latin typeface="Arial"/>
                <a:ea typeface="Arial"/>
                <a:cs typeface="Arial"/>
                <a:sym typeface="Arial"/>
              </a:rPr>
              <a:t> (CONTRASTAR LO ESPERADO Y LO SUCEDIDO)</a:t>
            </a:r>
            <a:endParaRPr sz="2800">
              <a:latin typeface="Arial"/>
              <a:ea typeface="Arial"/>
              <a:cs typeface="Arial"/>
              <a:sym typeface="Arial"/>
            </a:endParaRPr>
          </a:p>
        </p:txBody>
      </p:sp>
      <p:sp>
        <p:nvSpPr>
          <p:cNvPr id="394" name="Google Shape;394;p54"/>
          <p:cNvSpPr txBox="1"/>
          <p:nvPr>
            <p:ph idx="1" type="body"/>
          </p:nvPr>
        </p:nvSpPr>
        <p:spPr>
          <a:xfrm>
            <a:off x="304800" y="1879263"/>
            <a:ext cx="11582400" cy="4526100"/>
          </a:xfrm>
          <a:prstGeom prst="rect">
            <a:avLst/>
          </a:prstGeom>
          <a:noFill/>
          <a:ln>
            <a:noFill/>
          </a:ln>
        </p:spPr>
        <p:txBody>
          <a:bodyPr anchorCtr="0" anchor="t" bIns="45700" lIns="91425" spcFirstLastPara="1" rIns="91425" wrap="square" tIns="45700">
            <a:normAutofit/>
          </a:bodyPr>
          <a:lstStyle/>
          <a:p>
            <a:pPr indent="-308610" lvl="0" marL="457200" rtl="0" algn="l">
              <a:lnSpc>
                <a:spcPct val="100000"/>
              </a:lnSpc>
              <a:spcBef>
                <a:spcPts val="360"/>
              </a:spcBef>
              <a:spcAft>
                <a:spcPts val="0"/>
              </a:spcAft>
              <a:buSzPts val="1260"/>
              <a:buChar char="?"/>
            </a:pPr>
            <a:r>
              <a:rPr lang="es-MX" sz="2800">
                <a:latin typeface="Arial"/>
                <a:ea typeface="Arial"/>
                <a:cs typeface="Arial"/>
                <a:sym typeface="Arial"/>
              </a:rPr>
              <a:t>Aunque se realizó el texto escrito, la dificultad de trabajarlo en clase y orientar correctamente a los alumnos implicó que tuviesen muchas dudas sobre la forma de la exposición escrita que debería llevar su trabajo, según el modelo de Toulmin.</a:t>
            </a:r>
            <a:endParaRPr sz="2800">
              <a:latin typeface="Arial"/>
              <a:ea typeface="Arial"/>
              <a:cs typeface="Arial"/>
              <a:sym typeface="Arial"/>
            </a:endParaRPr>
          </a:p>
          <a:p>
            <a:pPr indent="-308610" lvl="0" marL="457200" rtl="0" algn="l">
              <a:lnSpc>
                <a:spcPct val="100000"/>
              </a:lnSpc>
              <a:spcBef>
                <a:spcPts val="360"/>
              </a:spcBef>
              <a:spcAft>
                <a:spcPts val="0"/>
              </a:spcAft>
              <a:buSzPts val="1260"/>
              <a:buChar char="?"/>
            </a:pPr>
            <a:br>
              <a:rPr lang="es-MX" sz="2800">
                <a:latin typeface="Arial"/>
                <a:ea typeface="Arial"/>
                <a:cs typeface="Arial"/>
                <a:sym typeface="Arial"/>
              </a:rPr>
            </a:br>
            <a:r>
              <a:rPr lang="es-MX" sz="2800">
                <a:latin typeface="Arial"/>
                <a:ea typeface="Arial"/>
                <a:cs typeface="Arial"/>
                <a:sym typeface="Arial"/>
              </a:rPr>
              <a:t> </a:t>
            </a:r>
            <a:br>
              <a:rPr lang="es-MX" sz="2800">
                <a:latin typeface="Arial"/>
                <a:ea typeface="Arial"/>
                <a:cs typeface="Arial"/>
                <a:sym typeface="Arial"/>
              </a:rPr>
            </a:br>
            <a:endParaRPr sz="2800">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5"/>
          <p:cNvSpPr txBox="1"/>
          <p:nvPr>
            <p:ph type="title"/>
          </p:nvPr>
        </p:nvSpPr>
        <p:spPr>
          <a:xfrm>
            <a:off x="1127448" y="260648"/>
            <a:ext cx="9601200" cy="72008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400"/>
              <a:buFont typeface="Libre Franklin Medium"/>
              <a:buNone/>
            </a:pPr>
            <a:r>
              <a:rPr lang="es-MX" sz="2800">
                <a:latin typeface="Arial"/>
                <a:ea typeface="Arial"/>
                <a:cs typeface="Arial"/>
                <a:sym typeface="Arial"/>
              </a:rPr>
              <a:t>11.9 TOMA DE DECISIONES</a:t>
            </a:r>
            <a:endParaRPr sz="2800">
              <a:latin typeface="Arial"/>
              <a:ea typeface="Arial"/>
              <a:cs typeface="Arial"/>
              <a:sym typeface="Arial"/>
            </a:endParaRPr>
          </a:p>
        </p:txBody>
      </p:sp>
      <p:sp>
        <p:nvSpPr>
          <p:cNvPr id="400" name="Google Shape;400;p55"/>
          <p:cNvSpPr txBox="1"/>
          <p:nvPr>
            <p:ph idx="1" type="body"/>
          </p:nvPr>
        </p:nvSpPr>
        <p:spPr>
          <a:xfrm>
            <a:off x="406400" y="1484784"/>
            <a:ext cx="11582400" cy="4595342"/>
          </a:xfrm>
          <a:prstGeom prst="rect">
            <a:avLst/>
          </a:prstGeom>
          <a:noFill/>
          <a:ln>
            <a:noFill/>
          </a:ln>
        </p:spPr>
        <p:txBody>
          <a:bodyPr anchorCtr="0" anchor="t" bIns="45700" lIns="91425" spcFirstLastPara="1" rIns="91425" wrap="square" tIns="45700">
            <a:normAutofit/>
          </a:bodyPr>
          <a:lstStyle/>
          <a:p>
            <a:pPr indent="-110490" lvl="0" marL="285750" rtl="0" algn="l">
              <a:lnSpc>
                <a:spcPct val="100000"/>
              </a:lnSpc>
              <a:spcBef>
                <a:spcPts val="0"/>
              </a:spcBef>
              <a:spcAft>
                <a:spcPts val="0"/>
              </a:spcAft>
              <a:buSzPts val="2760"/>
              <a:buNone/>
            </a:pPr>
            <a:r>
              <a:rPr lang="es-MX" sz="2800">
                <a:latin typeface="Arial"/>
                <a:ea typeface="Arial"/>
                <a:cs typeface="Arial"/>
                <a:sym typeface="Arial"/>
              </a:rPr>
              <a:t>Se establecieron un conjunto de estrategias, principalmente, de asesorías por equipo, para corregir las fallas en el trabajo escrito y corregir, la forma de exposición del texto argumentativo.</a:t>
            </a:r>
            <a:endParaRPr sz="2800">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6"/>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12.2 ASIGNATURAS PARTICIPANTES</a:t>
            </a:r>
            <a:endParaRPr sz="2800">
              <a:latin typeface="Arial"/>
              <a:ea typeface="Arial"/>
              <a:cs typeface="Arial"/>
              <a:sym typeface="Arial"/>
            </a:endParaRPr>
          </a:p>
        </p:txBody>
      </p:sp>
      <p:sp>
        <p:nvSpPr>
          <p:cNvPr id="406" name="Google Shape;406;p56"/>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0"/>
              </a:spcBef>
              <a:spcAft>
                <a:spcPts val="0"/>
              </a:spcAft>
              <a:buSzPts val="2760"/>
              <a:buFont typeface="Garamond"/>
              <a:buAutoNum type="alphaLcPeriod"/>
            </a:pPr>
            <a:r>
              <a:rPr lang="es-MX" sz="2800">
                <a:latin typeface="Arial"/>
                <a:ea typeface="Arial"/>
                <a:cs typeface="Arial"/>
                <a:sym typeface="Arial"/>
              </a:rPr>
              <a:t>Historia</a:t>
            </a:r>
            <a:endParaRPr sz="2800">
              <a:latin typeface="Arial"/>
              <a:ea typeface="Arial"/>
              <a:cs typeface="Arial"/>
              <a:sym typeface="Arial"/>
            </a:endParaRPr>
          </a:p>
          <a:p>
            <a:pPr indent="-413385" lvl="0" marL="457200" rtl="0" algn="l">
              <a:lnSpc>
                <a:spcPct val="100000"/>
              </a:lnSpc>
              <a:spcBef>
                <a:spcPts val="0"/>
              </a:spcBef>
              <a:spcAft>
                <a:spcPts val="0"/>
              </a:spcAft>
              <a:buSzPts val="2070"/>
              <a:buAutoNum type="alphaLcPeriod"/>
            </a:pPr>
            <a:r>
              <a:rPr lang="es-MX" sz="2800">
                <a:latin typeface="Arial"/>
                <a:ea typeface="Arial"/>
                <a:cs typeface="Arial"/>
                <a:sym typeface="Arial"/>
              </a:rPr>
              <a:t>Geografía</a:t>
            </a:r>
            <a:endParaRPr sz="2800">
              <a:latin typeface="Arial"/>
              <a:ea typeface="Arial"/>
              <a:cs typeface="Arial"/>
              <a:sym typeface="Arial"/>
            </a:endParaRPr>
          </a:p>
          <a:p>
            <a:pPr indent="-413385" lvl="0" marL="457200" rtl="0" algn="l">
              <a:lnSpc>
                <a:spcPct val="100000"/>
              </a:lnSpc>
              <a:spcBef>
                <a:spcPts val="0"/>
              </a:spcBef>
              <a:spcAft>
                <a:spcPts val="0"/>
              </a:spcAft>
              <a:buSzPts val="2070"/>
              <a:buAutoNum type="alphaLcPeriod"/>
            </a:pPr>
            <a:r>
              <a:rPr lang="es-MX" sz="2800">
                <a:latin typeface="Arial"/>
                <a:ea typeface="Arial"/>
                <a:cs typeface="Arial"/>
                <a:sym typeface="Arial"/>
              </a:rPr>
              <a:t>Matemáticas</a:t>
            </a:r>
            <a:endParaRPr sz="2800">
              <a:latin typeface="Arial"/>
              <a:ea typeface="Arial"/>
              <a:cs typeface="Arial"/>
              <a:sym typeface="Arial"/>
            </a:endParaRPr>
          </a:p>
          <a:p>
            <a:pPr indent="-413385" lvl="0" marL="457200" rtl="0" algn="l">
              <a:lnSpc>
                <a:spcPct val="100000"/>
              </a:lnSpc>
              <a:spcBef>
                <a:spcPts val="0"/>
              </a:spcBef>
              <a:spcAft>
                <a:spcPts val="0"/>
              </a:spcAft>
              <a:buSzPts val="2070"/>
              <a:buAutoNum type="alphaLcPeriod"/>
            </a:pPr>
            <a:r>
              <a:rPr lang="es-MX" sz="2800">
                <a:latin typeface="Arial"/>
                <a:ea typeface="Arial"/>
                <a:cs typeface="Arial"/>
                <a:sym typeface="Arial"/>
              </a:rPr>
              <a:t>Lógica</a:t>
            </a:r>
            <a:endParaRPr sz="2800">
              <a:latin typeface="Arial"/>
              <a:ea typeface="Arial"/>
              <a:cs typeface="Arial"/>
              <a:sym typeface="Arial"/>
            </a:endParaRPr>
          </a:p>
          <a:p>
            <a:pPr indent="0" lvl="0" marL="457200" rtl="0" algn="l">
              <a:lnSpc>
                <a:spcPct val="100000"/>
              </a:lnSpc>
              <a:spcBef>
                <a:spcPts val="0"/>
              </a:spcBef>
              <a:spcAft>
                <a:spcPts val="0"/>
              </a:spcAft>
              <a:buSzPts val="2240"/>
              <a:buNone/>
            </a:pPr>
            <a:r>
              <a:t/>
            </a:r>
            <a:endParaRPr sz="280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7"/>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1556"/>
              <a:buNone/>
            </a:pPr>
            <a:r>
              <a:rPr lang="es-MX" sz="2800">
                <a:latin typeface="Arial"/>
                <a:ea typeface="Arial"/>
                <a:cs typeface="Arial"/>
                <a:sym typeface="Arial"/>
              </a:rPr>
              <a:t>15.4 DESCRIPCIÓN DE APERTURA DE LA ACTIVIDAD</a:t>
            </a:r>
            <a:endParaRPr sz="2800">
              <a:latin typeface="Arial"/>
              <a:ea typeface="Arial"/>
              <a:cs typeface="Arial"/>
              <a:sym typeface="Arial"/>
            </a:endParaRPr>
          </a:p>
        </p:txBody>
      </p:sp>
      <p:sp>
        <p:nvSpPr>
          <p:cNvPr id="412" name="Google Shape;412;p57"/>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SzPts val="1260"/>
              <a:buNone/>
            </a:pPr>
            <a:r>
              <a:rPr lang="es-MX" sz="2800">
                <a:latin typeface="Arial"/>
                <a:ea typeface="Arial"/>
                <a:cs typeface="Arial"/>
                <a:sym typeface="Arial"/>
              </a:rPr>
              <a:t>Con el propósito de generar en los jóvenes un interés por el tema, a través de cada asignatura se les dejó una actividad relacionada con las triboluminiscencias. </a:t>
            </a:r>
            <a:endParaRPr sz="2800">
              <a:latin typeface="Arial"/>
              <a:ea typeface="Arial"/>
              <a:cs typeface="Arial"/>
              <a:sym typeface="Arial"/>
            </a:endParaRPr>
          </a:p>
          <a:p>
            <a:pPr indent="0" lvl="0" marL="0" rtl="0" algn="just">
              <a:lnSpc>
                <a:spcPct val="100000"/>
              </a:lnSpc>
              <a:spcBef>
                <a:spcPts val="360"/>
              </a:spcBef>
              <a:spcAft>
                <a:spcPts val="0"/>
              </a:spcAft>
              <a:buSzPts val="1260"/>
              <a:buNone/>
            </a:pPr>
            <a:r>
              <a:t/>
            </a:r>
            <a:endParaRPr sz="2800">
              <a:latin typeface="Arial"/>
              <a:ea typeface="Arial"/>
              <a:cs typeface="Arial"/>
              <a:sym typeface="Arial"/>
            </a:endParaRPr>
          </a:p>
          <a:p>
            <a:pPr indent="0" lvl="0" marL="0" rtl="0" algn="just">
              <a:lnSpc>
                <a:spcPct val="100000"/>
              </a:lnSpc>
              <a:spcBef>
                <a:spcPts val="360"/>
              </a:spcBef>
              <a:spcAft>
                <a:spcPts val="0"/>
              </a:spcAft>
              <a:buSzPts val="1260"/>
              <a:buNone/>
            </a:pPr>
            <a:r>
              <a:rPr lang="es-MX" sz="2800">
                <a:latin typeface="Arial"/>
                <a:ea typeface="Arial"/>
                <a:cs typeface="Arial"/>
                <a:sym typeface="Arial"/>
              </a:rPr>
              <a:t>El objetivo era que identificaran lo que son y desde cuándo se investigan.</a:t>
            </a:r>
            <a:endParaRPr sz="280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8"/>
          <p:cNvSpPr txBox="1"/>
          <p:nvPr>
            <p:ph type="title"/>
          </p:nvPr>
        </p:nvSpPr>
        <p:spPr>
          <a:xfrm>
            <a:off x="406400" y="457200"/>
            <a:ext cx="11582400" cy="1097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1556"/>
              <a:buNone/>
            </a:pPr>
            <a:r>
              <a:rPr lang="es-MX" sz="2800">
                <a:latin typeface="Arial"/>
                <a:ea typeface="Arial"/>
                <a:cs typeface="Arial"/>
                <a:sym typeface="Arial"/>
              </a:rPr>
              <a:t>15.5  DESCRIPCIÓN DEL DESARROLLO DE LAS ACTIVIDADES</a:t>
            </a:r>
            <a:endParaRPr sz="2800">
              <a:latin typeface="Arial"/>
              <a:ea typeface="Arial"/>
              <a:cs typeface="Arial"/>
              <a:sym typeface="Arial"/>
            </a:endParaRPr>
          </a:p>
        </p:txBody>
      </p:sp>
      <p:sp>
        <p:nvSpPr>
          <p:cNvPr id="418" name="Google Shape;418;p58"/>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SzPts val="1260"/>
              <a:buNone/>
            </a:pPr>
            <a:r>
              <a:rPr lang="es-MX" sz="2800">
                <a:latin typeface="Arial"/>
                <a:ea typeface="Arial"/>
                <a:cs typeface="Arial"/>
                <a:sym typeface="Arial"/>
              </a:rPr>
              <a:t>Bajo el objetivo de que los alumnos iniciaran la elaboración de su sitio web, se les pidió dividirse  por equipos y vaciar la información en su Sitio web en google sites.</a:t>
            </a:r>
            <a:endParaRPr/>
          </a:p>
          <a:p>
            <a:pPr indent="0" lvl="0" marL="0" rtl="0" algn="just">
              <a:lnSpc>
                <a:spcPct val="100000"/>
              </a:lnSpc>
              <a:spcBef>
                <a:spcPts val="360"/>
              </a:spcBef>
              <a:spcAft>
                <a:spcPts val="0"/>
              </a:spcAft>
              <a:buSzPts val="1260"/>
              <a:buNone/>
            </a:pPr>
            <a:r>
              <a:t/>
            </a:r>
            <a:endParaRPr sz="2800">
              <a:latin typeface="Arial"/>
              <a:ea typeface="Arial"/>
              <a:cs typeface="Arial"/>
              <a:sym typeface="Arial"/>
            </a:endParaRPr>
          </a:p>
          <a:p>
            <a:pPr indent="0" lvl="0" marL="0" rtl="0" algn="just">
              <a:lnSpc>
                <a:spcPct val="100000"/>
              </a:lnSpc>
              <a:spcBef>
                <a:spcPts val="360"/>
              </a:spcBef>
              <a:spcAft>
                <a:spcPts val="0"/>
              </a:spcAft>
              <a:buSzPts val="1260"/>
              <a:buNone/>
            </a:pPr>
            <a:r>
              <a:rPr lang="es-MX" sz="2800">
                <a:latin typeface="Arial"/>
                <a:ea typeface="Arial"/>
                <a:cs typeface="Arial"/>
                <a:sym typeface="Arial"/>
              </a:rPr>
              <a:t>Para ello, aplicaron el modelo de Toulmin en la forma de exposición  del argumento que diera explicación al fenómeno de las Triboluminiscencias. </a:t>
            </a:r>
            <a:endParaRPr sz="2800">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9"/>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1800"/>
              <a:buNone/>
            </a:pPr>
            <a:r>
              <a:rPr lang="es-MX" sz="2800">
                <a:latin typeface="Arial"/>
                <a:ea typeface="Arial"/>
                <a:cs typeface="Arial"/>
                <a:sym typeface="Arial"/>
              </a:rPr>
              <a:t>15. 6  DESCRIPCIÓN DEL CIERRE DE LA ACTIVIDAD</a:t>
            </a:r>
            <a:endParaRPr sz="2800">
              <a:latin typeface="Arial"/>
              <a:ea typeface="Arial"/>
              <a:cs typeface="Arial"/>
              <a:sym typeface="Arial"/>
            </a:endParaRPr>
          </a:p>
        </p:txBody>
      </p:sp>
      <p:sp>
        <p:nvSpPr>
          <p:cNvPr id="424" name="Google Shape;424;p59"/>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SzPts val="1260"/>
              <a:buNone/>
            </a:pPr>
            <a:r>
              <a:rPr lang="es-MX" sz="2800">
                <a:latin typeface="Arial"/>
                <a:ea typeface="Arial"/>
                <a:cs typeface="Arial"/>
                <a:sym typeface="Arial"/>
              </a:rPr>
              <a:t>Para concluir, los alumnos publicaron por equipos su sitio web y expusieron brevemente al grupo, a través de videollamada en zoom, de modo que dieran a conocer sus distintas hipótesis sobre la explicación del fenómeno de las triboluminiscencias. </a:t>
            </a:r>
            <a:endParaRPr sz="28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0"/>
          <p:cNvSpPr txBox="1"/>
          <p:nvPr>
            <p:ph type="title"/>
          </p:nvPr>
        </p:nvSpPr>
        <p:spPr>
          <a:xfrm>
            <a:off x="406400" y="457200"/>
            <a:ext cx="11582400" cy="1097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1556"/>
              <a:buNone/>
            </a:pPr>
            <a:r>
              <a:rPr lang="es-MX" sz="2800">
                <a:latin typeface="Arial"/>
                <a:ea typeface="Arial"/>
                <a:cs typeface="Arial"/>
                <a:sym typeface="Arial"/>
              </a:rPr>
              <a:t>15.7 DESCRIPCIÓN DE LO QUE SE HARÁ CON LOS RESULTADOS DE LA ACTIVIDAD</a:t>
            </a:r>
            <a:endParaRPr sz="2800">
              <a:latin typeface="Arial"/>
              <a:ea typeface="Arial"/>
              <a:cs typeface="Arial"/>
              <a:sym typeface="Arial"/>
            </a:endParaRPr>
          </a:p>
        </p:txBody>
      </p:sp>
      <p:sp>
        <p:nvSpPr>
          <p:cNvPr id="430" name="Google Shape;430;p60"/>
          <p:cNvSpPr txBox="1"/>
          <p:nvPr>
            <p:ph idx="1" type="body"/>
          </p:nvPr>
        </p:nvSpPr>
        <p:spPr>
          <a:xfrm>
            <a:off x="304800" y="1863788"/>
            <a:ext cx="11582400" cy="45261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SzPts val="1260"/>
              <a:buNone/>
            </a:pPr>
            <a:r>
              <a:rPr lang="es-MX" sz="2800">
                <a:latin typeface="Arial"/>
                <a:ea typeface="Arial"/>
                <a:cs typeface="Arial"/>
                <a:sym typeface="Arial"/>
              </a:rPr>
              <a:t>El propósito de los resultados obtenidos por parte de los alumnos fue  la publicación de los mismos a través de un sitio web público y de igual manera evaluar la aplicación de los conocimiento obtenidos a través los diferentes enfoques de las disciplinas en cuestión. </a:t>
            </a:r>
            <a:endParaRPr sz="280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1"/>
          <p:cNvSpPr txBox="1"/>
          <p:nvPr>
            <p:ph type="title"/>
          </p:nvPr>
        </p:nvSpPr>
        <p:spPr>
          <a:xfrm>
            <a:off x="406400" y="457200"/>
            <a:ext cx="11582400" cy="1097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1556"/>
              <a:buNone/>
            </a:pPr>
            <a:r>
              <a:rPr lang="es-MX" sz="2800">
                <a:latin typeface="Arial"/>
                <a:ea typeface="Arial"/>
                <a:cs typeface="Arial"/>
                <a:sym typeface="Arial"/>
              </a:rPr>
              <a:t>15.8 CONTRASTACIÓN DE LO ESPERADO CON LO SUCEDIDO</a:t>
            </a:r>
            <a:endParaRPr sz="2800">
              <a:latin typeface="Arial"/>
              <a:ea typeface="Arial"/>
              <a:cs typeface="Arial"/>
              <a:sym typeface="Arial"/>
            </a:endParaRPr>
          </a:p>
        </p:txBody>
      </p:sp>
      <p:sp>
        <p:nvSpPr>
          <p:cNvPr id="436" name="Google Shape;436;p61"/>
          <p:cNvSpPr txBox="1"/>
          <p:nvPr>
            <p:ph idx="1" type="body"/>
          </p:nvPr>
        </p:nvSpPr>
        <p:spPr>
          <a:xfrm>
            <a:off x="304800" y="2003113"/>
            <a:ext cx="11582400" cy="45261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SzPts val="1260"/>
              <a:buNone/>
            </a:pPr>
            <a:r>
              <a:rPr lang="es-MX" sz="2800">
                <a:latin typeface="Arial"/>
                <a:ea typeface="Arial"/>
                <a:cs typeface="Arial"/>
                <a:sym typeface="Arial"/>
              </a:rPr>
              <a:t>La finalidad del proyecto era que los alumnos aplicaran de forma adecuada los conocimos obtenidos de su investigación, a través de los diferentes enfoques de las disciplinas implicadas, sin embargo la falta de comunicación y continuidad en las horas destinadas para los contenidos de los programas, provocaron poca continuidad en el desarollo del proyecto. </a:t>
            </a:r>
            <a:endParaRPr sz="280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2"/>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1800"/>
              <a:buNone/>
            </a:pPr>
            <a:r>
              <a:rPr lang="es-MX" sz="2800">
                <a:latin typeface="Arial"/>
                <a:ea typeface="Arial"/>
                <a:cs typeface="Arial"/>
                <a:sym typeface="Arial"/>
              </a:rPr>
              <a:t>15.9 TOMA DE DECISIONES</a:t>
            </a:r>
            <a:endParaRPr sz="2800">
              <a:latin typeface="Arial"/>
              <a:ea typeface="Arial"/>
              <a:cs typeface="Arial"/>
              <a:sym typeface="Arial"/>
            </a:endParaRPr>
          </a:p>
        </p:txBody>
      </p:sp>
      <p:sp>
        <p:nvSpPr>
          <p:cNvPr id="442" name="Google Shape;442;p62"/>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SzPts val="1260"/>
              <a:buNone/>
            </a:pPr>
            <a:r>
              <a:rPr lang="es-MX" sz="2800">
                <a:latin typeface="Arial"/>
                <a:ea typeface="Arial"/>
                <a:cs typeface="Arial"/>
                <a:sym typeface="Arial"/>
              </a:rPr>
              <a:t>A causa de la pandemia y la reducción de horas, así como la incertidumbre de los tiempos otorgados para correcta aplicación del programa de cada materia implicada, provocó poca continuidad en el desarrollo del proyecto, por lo que se tuvieron que adecuar tiempos y redireccionar actividades y evaluaciones de las mismas para sacar adelante el proyecto. </a:t>
            </a:r>
            <a:endParaRPr sz="280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3"/>
          <p:cNvSpPr txBox="1"/>
          <p:nvPr>
            <p:ph type="title"/>
          </p:nvPr>
        </p:nvSpPr>
        <p:spPr>
          <a:xfrm>
            <a:off x="406400" y="457200"/>
            <a:ext cx="11582400" cy="1137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3111"/>
              <a:buFont typeface="Garamond"/>
              <a:buNone/>
            </a:pPr>
            <a:r>
              <a:rPr lang="es-MX" sz="2800">
                <a:latin typeface="Arial"/>
                <a:ea typeface="Arial"/>
                <a:cs typeface="Arial"/>
                <a:sym typeface="Arial"/>
              </a:rPr>
              <a:t>16. EVALUACIÓN, AUTOEVALUACIÓN, COEVALUACIÓN DEL PROYECTO</a:t>
            </a:r>
            <a:endParaRPr sz="2800">
              <a:latin typeface="Arial"/>
              <a:ea typeface="Arial"/>
              <a:cs typeface="Arial"/>
              <a:sym typeface="Arial"/>
            </a:endParaRPr>
          </a:p>
        </p:txBody>
      </p:sp>
      <p:sp>
        <p:nvSpPr>
          <p:cNvPr id="448" name="Google Shape;448;p63"/>
          <p:cNvSpPr txBox="1"/>
          <p:nvPr>
            <p:ph idx="1" type="body"/>
          </p:nvPr>
        </p:nvSpPr>
        <p:spPr>
          <a:xfrm>
            <a:off x="406400" y="1671925"/>
            <a:ext cx="11582400" cy="44082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SzPts val="2760"/>
              <a:buNone/>
            </a:pPr>
            <a:r>
              <a:rPr lang="es-MX" sz="2800">
                <a:latin typeface="Arial"/>
                <a:ea typeface="Arial"/>
                <a:cs typeface="Arial"/>
                <a:sym typeface="Arial"/>
              </a:rPr>
              <a:t>La evaluación del proyecto se definió por materia  y se le otorgó entre un 20 y 30 por ciento de la calificación final, a través de la valoración de los avances por equipo y la exposición oral de su página web. </a:t>
            </a:r>
            <a:endParaRPr sz="2800">
              <a:latin typeface="Arial"/>
              <a:ea typeface="Arial"/>
              <a:cs typeface="Arial"/>
              <a:sym typeface="Arial"/>
            </a:endParaRPr>
          </a:p>
          <a:p>
            <a:pPr indent="0" lvl="0" marL="0" rtl="0" algn="just">
              <a:lnSpc>
                <a:spcPct val="100000"/>
              </a:lnSpc>
              <a:spcBef>
                <a:spcPts val="0"/>
              </a:spcBef>
              <a:spcAft>
                <a:spcPts val="0"/>
              </a:spcAft>
              <a:buSzPts val="2760"/>
              <a:buNone/>
            </a:pPr>
            <a:r>
              <a:rPr lang="es-MX" sz="2800">
                <a:latin typeface="Arial"/>
                <a:ea typeface="Arial"/>
                <a:cs typeface="Arial"/>
                <a:sym typeface="Arial"/>
              </a:rPr>
              <a:t>Respecto a la coevaluación, cada equipo asignó una calificación a la información expuesta por otros equipos y se integró en la evaluación sumativa, y correspondió al 20 por ciento de su evaluación sumativa. </a:t>
            </a:r>
            <a:endParaRPr sz="2800">
              <a:latin typeface="Arial"/>
              <a:ea typeface="Arial"/>
              <a:cs typeface="Arial"/>
              <a:sym typeface="Arial"/>
            </a:endParaRPr>
          </a:p>
          <a:p>
            <a:pPr indent="0" lvl="0" marL="0" rtl="0" algn="just">
              <a:lnSpc>
                <a:spcPct val="100000"/>
              </a:lnSpc>
              <a:spcBef>
                <a:spcPts val="0"/>
              </a:spcBef>
              <a:spcAft>
                <a:spcPts val="0"/>
              </a:spcAft>
              <a:buSzPts val="2760"/>
              <a:buNone/>
            </a:pPr>
            <a:r>
              <a:rPr lang="es-MX" sz="2800">
                <a:latin typeface="Arial"/>
                <a:ea typeface="Arial"/>
                <a:cs typeface="Arial"/>
                <a:sym typeface="Arial"/>
              </a:rPr>
              <a:t>La autoevaluación correspondió a cada participante de cada equipo y correspondió al 10 por ciento de su evaluación sumativa. </a:t>
            </a:r>
            <a:endParaRPr sz="28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1295402" y="103140"/>
            <a:ext cx="9601200" cy="130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6. OBJETIVOS ESPECÍFICOS </a:t>
            </a:r>
            <a:endParaRPr sz="2800">
              <a:latin typeface="Arial"/>
              <a:ea typeface="Arial"/>
              <a:cs typeface="Arial"/>
              <a:sym typeface="Arial"/>
            </a:endParaRPr>
          </a:p>
        </p:txBody>
      </p:sp>
      <p:graphicFrame>
        <p:nvGraphicFramePr>
          <p:cNvPr id="123" name="Google Shape;123;p6"/>
          <p:cNvGraphicFramePr/>
          <p:nvPr/>
        </p:nvGraphicFramePr>
        <p:xfrm>
          <a:off x="1295400" y="1581068"/>
          <a:ext cx="3000000" cy="3000000"/>
        </p:xfrm>
        <a:graphic>
          <a:graphicData uri="http://schemas.openxmlformats.org/drawingml/2006/table">
            <a:tbl>
              <a:tblPr bandRow="1" firstRow="1">
                <a:noFill/>
                <a:tableStyleId>{50C215E3-F50B-4949-B12E-A76BF1FA7F0D}</a:tableStyleId>
              </a:tblPr>
              <a:tblGrid>
                <a:gridCol w="3200400"/>
                <a:gridCol w="3200400"/>
                <a:gridCol w="3200400"/>
              </a:tblGrid>
              <a:tr h="370850">
                <a:tc>
                  <a:txBody>
                    <a:bodyPr/>
                    <a:lstStyle/>
                    <a:p>
                      <a:pPr indent="0" lvl="0" marL="0" marR="0" rtl="0" algn="ctr">
                        <a:lnSpc>
                          <a:spcPct val="100000"/>
                        </a:lnSpc>
                        <a:spcBef>
                          <a:spcPts val="0"/>
                        </a:spcBef>
                        <a:spcAft>
                          <a:spcPts val="0"/>
                        </a:spcAft>
                        <a:buClr>
                          <a:schemeClr val="dk1"/>
                        </a:buClr>
                        <a:buSzPts val="1800"/>
                        <a:buFont typeface="Libre Franklin"/>
                        <a:buNone/>
                      </a:pPr>
                      <a:r>
                        <a:rPr lang="es-MX" sz="1800" u="none" cap="none" strike="noStrike"/>
                        <a:t>HISTORIA</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Libre Franklin"/>
                        <a:buNone/>
                      </a:pPr>
                      <a:r>
                        <a:rPr lang="es-MX" sz="1800" u="none" cap="none" strike="noStrike"/>
                        <a:t>GEOGRAFÍA</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Libre Franklin"/>
                        <a:buNone/>
                      </a:pPr>
                      <a:r>
                        <a:rPr lang="es-MX" sz="1800" u="none" cap="none" strike="noStrike"/>
                        <a:t>MATEMÁTICAS</a:t>
                      </a:r>
                      <a:endParaRPr sz="1800" u="none" cap="none" strike="noStrike"/>
                    </a:p>
                  </a:txBody>
                  <a:tcPr marT="45725" marB="45725" marR="91450" marL="91450"/>
                </a:tc>
              </a:tr>
              <a:tr h="370850">
                <a:tc>
                  <a:txBody>
                    <a:bodyPr/>
                    <a:lstStyle/>
                    <a:p>
                      <a:pPr indent="0" lvl="0" marL="3175" marR="0" rtl="0" algn="just">
                        <a:lnSpc>
                          <a:spcPct val="100000"/>
                        </a:lnSpc>
                        <a:spcBef>
                          <a:spcPts val="0"/>
                        </a:spcBef>
                        <a:spcAft>
                          <a:spcPts val="0"/>
                        </a:spcAft>
                        <a:buClr>
                          <a:schemeClr val="dk1"/>
                        </a:buClr>
                        <a:buSzPts val="1100"/>
                        <a:buFont typeface="Arial"/>
                        <a:buNone/>
                      </a:pPr>
                      <a:r>
                        <a:rPr lang="es-MX" sz="1700" u="none" cap="none" strike="noStrike"/>
                        <a:t>Que el alumno conozca el surgimiento de la geología y ciencias físicas, en relación con las explicaciones históricas de los fenómenos sísmicos, y la aparición de “las luces en el cielo”.</a:t>
                      </a:r>
                      <a:endParaRPr sz="1700" u="none" cap="none" strike="noStrike"/>
                    </a:p>
                    <a:p>
                      <a:pPr indent="0" lvl="0" marL="0" marR="0" rtl="0" algn="l">
                        <a:lnSpc>
                          <a:spcPct val="100000"/>
                        </a:lnSpc>
                        <a:spcBef>
                          <a:spcPts val="0"/>
                        </a:spcBef>
                        <a:spcAft>
                          <a:spcPts val="0"/>
                        </a:spcAft>
                        <a:buClr>
                          <a:schemeClr val="dk1"/>
                        </a:buClr>
                        <a:buSzPts val="1800"/>
                        <a:buFont typeface="Libre Franklin"/>
                        <a:buNone/>
                      </a:pPr>
                      <a:br>
                        <a:rPr b="0" lang="es-MX" sz="1800" u="none" cap="none" strike="noStrike"/>
                      </a:b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Libre Franklin"/>
                        <a:buNone/>
                      </a:pPr>
                      <a:br>
                        <a:rPr b="0" lang="es-MX" sz="1800" u="none" cap="none" strike="noStrike"/>
                      </a:b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Libre Franklin"/>
                        <a:buNone/>
                      </a:pPr>
                      <a:br>
                        <a:rPr b="0" lang="es-MX" sz="1800" u="none" cap="none" strike="noStrike"/>
                      </a:br>
                      <a:r>
                        <a:rPr b="0" lang="es-MX" sz="1800" u="none" cap="none" strike="noStrike"/>
                        <a:t>Que el alumno reconozca </a:t>
                      </a:r>
                      <a:r>
                        <a:rPr lang="es-MX" sz="1800" u="none" cap="none" strike="noStrike"/>
                        <a:t>las</a:t>
                      </a:r>
                      <a:r>
                        <a:rPr b="0" lang="es-MX" sz="1800" u="none" cap="none" strike="noStrike"/>
                        <a:t> triboluminiscencias como  un fenómeno cuya explicación se basa en leyes físicas y </a:t>
                      </a:r>
                      <a:r>
                        <a:rPr lang="es-MX" sz="1800" u="none" cap="none" strike="noStrike"/>
                        <a:t>que su relación con los sismos puede representarse esquemáticamente utilizando métodos estadísticos.</a:t>
                      </a:r>
                      <a:endParaRPr sz="1800" u="none" cap="none" strike="noStrike"/>
                    </a:p>
                  </a:txBody>
                  <a:tcPr marT="45725" marB="45725" marR="91450" marL="91450"/>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4"/>
          <p:cNvSpPr txBox="1"/>
          <p:nvPr>
            <p:ph type="title"/>
          </p:nvPr>
        </p:nvSpPr>
        <p:spPr>
          <a:xfrm>
            <a:off x="406400" y="457200"/>
            <a:ext cx="11582400" cy="1097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3111"/>
              <a:buFont typeface="Garamond"/>
              <a:buNone/>
            </a:pPr>
            <a:r>
              <a:rPr lang="es-MX" sz="2800">
                <a:latin typeface="Arial"/>
                <a:ea typeface="Arial"/>
                <a:cs typeface="Arial"/>
                <a:sym typeface="Arial"/>
              </a:rPr>
              <a:t>17. LISTA DE CAMBIOS REALIZADOS A LA ESTRUCTURA DEL PROYECTO</a:t>
            </a:r>
            <a:endParaRPr sz="2800">
              <a:latin typeface="Arial"/>
              <a:ea typeface="Arial"/>
              <a:cs typeface="Arial"/>
              <a:sym typeface="Arial"/>
            </a:endParaRPr>
          </a:p>
        </p:txBody>
      </p:sp>
      <p:sp>
        <p:nvSpPr>
          <p:cNvPr id="454" name="Google Shape;454;p64"/>
          <p:cNvSpPr txBox="1"/>
          <p:nvPr>
            <p:ph idx="1" type="body"/>
          </p:nvPr>
        </p:nvSpPr>
        <p:spPr>
          <a:xfrm>
            <a:off x="304800" y="1771038"/>
            <a:ext cx="11582400" cy="45261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SzPts val="2760"/>
              <a:buNone/>
            </a:pPr>
            <a:r>
              <a:rPr lang="es-MX" sz="2800">
                <a:latin typeface="Arial"/>
                <a:ea typeface="Arial"/>
                <a:cs typeface="Arial"/>
                <a:sym typeface="Arial"/>
              </a:rPr>
              <a:t>Modificación en las fechas de entrega de actividades. </a:t>
            </a:r>
            <a:endParaRPr sz="2800">
              <a:latin typeface="Arial"/>
              <a:ea typeface="Arial"/>
              <a:cs typeface="Arial"/>
              <a:sym typeface="Arial"/>
            </a:endParaRPr>
          </a:p>
          <a:p>
            <a:pPr indent="0" lvl="0" marL="0" rtl="0" algn="just">
              <a:lnSpc>
                <a:spcPct val="100000"/>
              </a:lnSpc>
              <a:spcBef>
                <a:spcPts val="0"/>
              </a:spcBef>
              <a:spcAft>
                <a:spcPts val="0"/>
              </a:spcAft>
              <a:buSzPts val="2760"/>
              <a:buNone/>
            </a:pPr>
            <a:r>
              <a:rPr lang="es-MX" sz="2800">
                <a:latin typeface="Arial"/>
                <a:ea typeface="Arial"/>
                <a:cs typeface="Arial"/>
                <a:sym typeface="Arial"/>
              </a:rPr>
              <a:t>Reestructuración  del proyecto en la conformación de equipos y asignación de actividades </a:t>
            </a:r>
            <a:endParaRPr sz="2800">
              <a:latin typeface="Arial"/>
              <a:ea typeface="Arial"/>
              <a:cs typeface="Arial"/>
              <a:sym typeface="Arial"/>
            </a:endParaRPr>
          </a:p>
          <a:p>
            <a:pPr indent="0" lvl="0" marL="0" rtl="0" algn="just">
              <a:lnSpc>
                <a:spcPct val="100000"/>
              </a:lnSpc>
              <a:spcBef>
                <a:spcPts val="0"/>
              </a:spcBef>
              <a:spcAft>
                <a:spcPts val="0"/>
              </a:spcAft>
              <a:buSzPts val="2760"/>
              <a:buNone/>
            </a:pPr>
            <a:r>
              <a:rPr lang="es-MX" sz="2800">
                <a:latin typeface="Arial"/>
                <a:ea typeface="Arial"/>
                <a:cs typeface="Arial"/>
                <a:sym typeface="Arial"/>
              </a:rPr>
              <a:t>Modificación en la participación y orientación de la materia de informática por ausencia del profesor. </a:t>
            </a:r>
            <a:endParaRPr sz="280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42"/>
          <p:cNvPicPr preferRelativeResize="0"/>
          <p:nvPr/>
        </p:nvPicPr>
        <p:blipFill rotWithShape="1">
          <a:blip r:embed="rId3">
            <a:alphaModFix/>
          </a:blip>
          <a:srcRect b="0" l="0" r="0" t="0"/>
          <a:stretch/>
        </p:blipFill>
        <p:spPr>
          <a:xfrm>
            <a:off x="322262" y="314758"/>
            <a:ext cx="5122573" cy="2996478"/>
          </a:xfrm>
          <a:prstGeom prst="rect">
            <a:avLst/>
          </a:prstGeom>
          <a:noFill/>
          <a:ln>
            <a:noFill/>
          </a:ln>
        </p:spPr>
      </p:pic>
      <p:pic>
        <p:nvPicPr>
          <p:cNvPr id="460" name="Google Shape;460;p42"/>
          <p:cNvPicPr preferRelativeResize="0"/>
          <p:nvPr/>
        </p:nvPicPr>
        <p:blipFill rotWithShape="1">
          <a:blip r:embed="rId4">
            <a:alphaModFix/>
          </a:blip>
          <a:srcRect b="0" l="0" r="0" t="0"/>
          <a:stretch/>
        </p:blipFill>
        <p:spPr>
          <a:xfrm>
            <a:off x="6525492" y="314325"/>
            <a:ext cx="5084617" cy="2983057"/>
          </a:xfrm>
          <a:prstGeom prst="rect">
            <a:avLst/>
          </a:prstGeom>
          <a:noFill/>
          <a:ln>
            <a:noFill/>
          </a:ln>
        </p:spPr>
      </p:pic>
      <p:pic>
        <p:nvPicPr>
          <p:cNvPr id="461" name="Google Shape;461;p42"/>
          <p:cNvPicPr preferRelativeResize="0"/>
          <p:nvPr/>
        </p:nvPicPr>
        <p:blipFill rotWithShape="1">
          <a:blip r:embed="rId5">
            <a:alphaModFix/>
          </a:blip>
          <a:srcRect b="0" l="0" r="0" t="0"/>
          <a:stretch/>
        </p:blipFill>
        <p:spPr>
          <a:xfrm>
            <a:off x="318656" y="3643745"/>
            <a:ext cx="5126180" cy="2854036"/>
          </a:xfrm>
          <a:prstGeom prst="rect">
            <a:avLst/>
          </a:prstGeom>
          <a:noFill/>
          <a:ln>
            <a:noFill/>
          </a:ln>
        </p:spPr>
      </p:pic>
      <p:pic>
        <p:nvPicPr>
          <p:cNvPr id="462" name="Google Shape;462;p42"/>
          <p:cNvPicPr preferRelativeResize="0"/>
          <p:nvPr/>
        </p:nvPicPr>
        <p:blipFill rotWithShape="1">
          <a:blip r:embed="rId6">
            <a:alphaModFix/>
          </a:blip>
          <a:srcRect b="0" l="0" r="0" t="0"/>
          <a:stretch/>
        </p:blipFill>
        <p:spPr>
          <a:xfrm>
            <a:off x="6497781" y="3543300"/>
            <a:ext cx="5175972" cy="30099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43"/>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1800"/>
              <a:buNone/>
            </a:pPr>
            <a:r>
              <a:rPr lang="es-MX"/>
              <a:t>EQUIPO 1</a:t>
            </a:r>
            <a:endParaRPr/>
          </a:p>
        </p:txBody>
      </p:sp>
      <p:sp>
        <p:nvSpPr>
          <p:cNvPr id="468" name="Google Shape;468;p43"/>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SzPts val="1260"/>
              <a:buNone/>
            </a:pPr>
            <a:r>
              <a:t/>
            </a:r>
            <a:endParaRPr/>
          </a:p>
        </p:txBody>
      </p:sp>
      <p:pic>
        <p:nvPicPr>
          <p:cNvPr id="469" name="Google Shape;469;p43"/>
          <p:cNvPicPr preferRelativeResize="0"/>
          <p:nvPr/>
        </p:nvPicPr>
        <p:blipFill rotWithShape="1">
          <a:blip r:embed="rId3">
            <a:alphaModFix/>
          </a:blip>
          <a:srcRect b="0" l="0" r="0" t="0"/>
          <a:stretch/>
        </p:blipFill>
        <p:spPr>
          <a:xfrm>
            <a:off x="415636" y="1222664"/>
            <a:ext cx="11430000" cy="54102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12d1814d534_0_0"/>
          <p:cNvSpPr txBox="1"/>
          <p:nvPr>
            <p:ph type="title"/>
          </p:nvPr>
        </p:nvSpPr>
        <p:spPr>
          <a:xfrm>
            <a:off x="406400" y="457200"/>
            <a:ext cx="11582400" cy="838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MX"/>
              <a:t>EQUIPO 2</a:t>
            </a:r>
            <a:endParaRPr/>
          </a:p>
        </p:txBody>
      </p:sp>
      <p:sp>
        <p:nvSpPr>
          <p:cNvPr id="475" name="Google Shape;475;g12d1814d534_0_0"/>
          <p:cNvSpPr txBox="1"/>
          <p:nvPr>
            <p:ph idx="1" type="body"/>
          </p:nvPr>
        </p:nvSpPr>
        <p:spPr>
          <a:xfrm>
            <a:off x="406400" y="1554163"/>
            <a:ext cx="115824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pic>
        <p:nvPicPr>
          <p:cNvPr id="476" name="Google Shape;476;g12d1814d534_0_0"/>
          <p:cNvPicPr preferRelativeResize="0"/>
          <p:nvPr/>
        </p:nvPicPr>
        <p:blipFill>
          <a:blip r:embed="rId3">
            <a:alphaModFix/>
          </a:blip>
          <a:stretch>
            <a:fillRect/>
          </a:stretch>
        </p:blipFill>
        <p:spPr>
          <a:xfrm>
            <a:off x="479900" y="1342200"/>
            <a:ext cx="11409374" cy="49500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5"/>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1800"/>
              <a:buNone/>
            </a:pPr>
            <a:r>
              <a:rPr lang="es-MX"/>
              <a:t>EQUIPO 3 </a:t>
            </a:r>
            <a:endParaRPr/>
          </a:p>
        </p:txBody>
      </p:sp>
      <p:sp>
        <p:nvSpPr>
          <p:cNvPr id="482" name="Google Shape;482;p45"/>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SzPts val="1260"/>
              <a:buNone/>
            </a:pPr>
            <a:r>
              <a:t/>
            </a:r>
            <a:endParaRPr/>
          </a:p>
        </p:txBody>
      </p:sp>
      <p:pic>
        <p:nvPicPr>
          <p:cNvPr id="483" name="Google Shape;483;p45"/>
          <p:cNvPicPr preferRelativeResize="0"/>
          <p:nvPr/>
        </p:nvPicPr>
        <p:blipFill rotWithShape="1">
          <a:blip r:embed="rId3">
            <a:alphaModFix/>
          </a:blip>
          <a:srcRect b="0" l="0" r="0" t="0"/>
          <a:stretch/>
        </p:blipFill>
        <p:spPr>
          <a:xfrm>
            <a:off x="360218" y="1357745"/>
            <a:ext cx="11596255" cy="500019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6"/>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1800"/>
              <a:buNone/>
            </a:pPr>
            <a:r>
              <a:rPr lang="es-MX"/>
              <a:t>EQUIPO 4</a:t>
            </a:r>
            <a:endParaRPr/>
          </a:p>
        </p:txBody>
      </p:sp>
      <p:pic>
        <p:nvPicPr>
          <p:cNvPr id="489" name="Google Shape;489;p46"/>
          <p:cNvPicPr preferRelativeResize="0"/>
          <p:nvPr/>
        </p:nvPicPr>
        <p:blipFill rotWithShape="1">
          <a:blip r:embed="rId3">
            <a:alphaModFix/>
          </a:blip>
          <a:srcRect b="0" l="0" r="0" t="0"/>
          <a:stretch/>
        </p:blipFill>
        <p:spPr>
          <a:xfrm>
            <a:off x="471056" y="1440873"/>
            <a:ext cx="11083636" cy="48646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1295402" y="95640"/>
            <a:ext cx="9601200" cy="130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6. OBJETIVOS ESPECÍFICOS </a:t>
            </a:r>
            <a:endParaRPr sz="2800">
              <a:latin typeface="Arial"/>
              <a:ea typeface="Arial"/>
              <a:cs typeface="Arial"/>
              <a:sym typeface="Arial"/>
            </a:endParaRPr>
          </a:p>
        </p:txBody>
      </p:sp>
      <p:graphicFrame>
        <p:nvGraphicFramePr>
          <p:cNvPr id="129" name="Google Shape;129;p7"/>
          <p:cNvGraphicFramePr/>
          <p:nvPr/>
        </p:nvGraphicFramePr>
        <p:xfrm>
          <a:off x="1295400" y="1581068"/>
          <a:ext cx="3000000" cy="3000000"/>
        </p:xfrm>
        <a:graphic>
          <a:graphicData uri="http://schemas.openxmlformats.org/drawingml/2006/table">
            <a:tbl>
              <a:tblPr bandRow="1" firstRow="1">
                <a:noFill/>
                <a:tableStyleId>{50C215E3-F50B-4949-B12E-A76BF1FA7F0D}</a:tableStyleId>
              </a:tblPr>
              <a:tblGrid>
                <a:gridCol w="3200400"/>
                <a:gridCol w="3200400"/>
              </a:tblGrid>
              <a:tr h="370850">
                <a:tc>
                  <a:txBody>
                    <a:bodyPr/>
                    <a:lstStyle/>
                    <a:p>
                      <a:pPr indent="0" lvl="0" marL="0" marR="0" rtl="0" algn="ctr">
                        <a:lnSpc>
                          <a:spcPct val="100000"/>
                        </a:lnSpc>
                        <a:spcBef>
                          <a:spcPts val="0"/>
                        </a:spcBef>
                        <a:spcAft>
                          <a:spcPts val="0"/>
                        </a:spcAft>
                        <a:buClr>
                          <a:schemeClr val="dk1"/>
                        </a:buClr>
                        <a:buSzPts val="1800"/>
                        <a:buFont typeface="Libre Franklin"/>
                        <a:buNone/>
                      </a:pPr>
                      <a:r>
                        <a:rPr lang="es-MX" sz="1800" u="none" cap="none" strike="noStrike"/>
                        <a:t>LÓGICA</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Libre Franklin"/>
                        <a:buNone/>
                      </a:pPr>
                      <a:r>
                        <a:t/>
                      </a:r>
                      <a:endParaRPr sz="1800" u="none" cap="none" strike="noStrike"/>
                    </a:p>
                  </a:txBody>
                  <a:tcPr marT="45725" marB="45725" marR="91450" marL="91450"/>
                </a:tc>
              </a:tr>
              <a:tr h="370850">
                <a:tc>
                  <a:txBody>
                    <a:bodyPr/>
                    <a:lstStyle/>
                    <a:p>
                      <a:pPr indent="0" lvl="0" marL="0" marR="0" rtl="0" algn="just">
                        <a:lnSpc>
                          <a:spcPct val="100000"/>
                        </a:lnSpc>
                        <a:spcBef>
                          <a:spcPts val="0"/>
                        </a:spcBef>
                        <a:spcAft>
                          <a:spcPts val="0"/>
                        </a:spcAft>
                        <a:buClr>
                          <a:schemeClr val="dk1"/>
                        </a:buClr>
                        <a:buSzPts val="1800"/>
                        <a:buFont typeface="Libre Franklin"/>
                        <a:buNone/>
                      </a:pPr>
                      <a:r>
                        <a:rPr lang="es-MX" sz="1800" u="none" cap="none" strike="noStrike"/>
                        <a:t>Aplicar el modelo argumentación de Toulmin, en un caso real de investigación.</a:t>
                      </a:r>
                      <a:br>
                        <a:rPr b="0" lang="es-MX" sz="1800" u="none" cap="none" strike="noStrike"/>
                      </a:b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Libre Franklin"/>
                        <a:buNone/>
                      </a:pPr>
                      <a:br>
                        <a:rPr b="0" lang="es-MX" sz="1800" u="none" cap="none" strike="noStrike"/>
                      </a:br>
                      <a:endParaRPr sz="1800" u="none" cap="none" strike="noStrike"/>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1295402" y="220132"/>
            <a:ext cx="9601200" cy="130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7. ORGANIZADOR GRÁFICO</a:t>
            </a:r>
            <a:endParaRPr sz="2800">
              <a:latin typeface="Arial"/>
              <a:ea typeface="Arial"/>
              <a:cs typeface="Arial"/>
              <a:sym typeface="Arial"/>
            </a:endParaRPr>
          </a:p>
        </p:txBody>
      </p:sp>
      <p:sp>
        <p:nvSpPr>
          <p:cNvPr id="135" name="Google Shape;135;p8"/>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rmAutofit/>
          </a:bodyPr>
          <a:lstStyle/>
          <a:p>
            <a:pPr indent="-110490" lvl="0" marL="285750" rtl="0" algn="l">
              <a:lnSpc>
                <a:spcPct val="100000"/>
              </a:lnSpc>
              <a:spcBef>
                <a:spcPts val="0"/>
              </a:spcBef>
              <a:spcAft>
                <a:spcPts val="0"/>
              </a:spcAft>
              <a:buSzPts val="2760"/>
              <a:buNone/>
            </a:pPr>
            <a:r>
              <a:t/>
            </a:r>
            <a:endParaRPr/>
          </a:p>
        </p:txBody>
      </p:sp>
      <p:pic>
        <p:nvPicPr>
          <p:cNvPr id="136" name="Google Shape;136;p8"/>
          <p:cNvPicPr preferRelativeResize="0"/>
          <p:nvPr/>
        </p:nvPicPr>
        <p:blipFill rotWithShape="1">
          <a:blip r:embed="rId3">
            <a:alphaModFix/>
          </a:blip>
          <a:srcRect b="0" l="0" r="0" t="0"/>
          <a:stretch/>
        </p:blipFill>
        <p:spPr>
          <a:xfrm>
            <a:off x="5882700" y="1523925"/>
            <a:ext cx="6106099" cy="4457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ph type="title"/>
          </p:nvPr>
        </p:nvSpPr>
        <p:spPr>
          <a:xfrm>
            <a:off x="406400" y="457200"/>
            <a:ext cx="11582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s-MX" sz="2800">
                <a:latin typeface="Arial"/>
                <a:ea typeface="Arial"/>
                <a:cs typeface="Arial"/>
                <a:sym typeface="Arial"/>
              </a:rPr>
              <a:t>8.PREGUNTAS GUÍA</a:t>
            </a:r>
            <a:endParaRPr sz="2800">
              <a:latin typeface="Arial"/>
              <a:ea typeface="Arial"/>
              <a:cs typeface="Arial"/>
              <a:sym typeface="Arial"/>
            </a:endParaRPr>
          </a:p>
        </p:txBody>
      </p:sp>
      <p:sp>
        <p:nvSpPr>
          <p:cNvPr id="142" name="Google Shape;142;p9"/>
          <p:cNvSpPr txBox="1"/>
          <p:nvPr>
            <p:ph idx="1" type="body"/>
          </p:nvPr>
        </p:nvSpPr>
        <p:spPr>
          <a:xfrm>
            <a:off x="406400" y="1554163"/>
            <a:ext cx="11582400" cy="452596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1000"/>
              </a:spcBef>
              <a:spcAft>
                <a:spcPts val="0"/>
              </a:spcAft>
              <a:buSzPts val="2300"/>
              <a:buNone/>
            </a:pPr>
            <a:br>
              <a:rPr lang="es-MX" sz="2800">
                <a:latin typeface="Arial"/>
                <a:ea typeface="Arial"/>
                <a:cs typeface="Arial"/>
                <a:sym typeface="Arial"/>
              </a:rPr>
            </a:br>
            <a:br>
              <a:rPr lang="es-MX" sz="2800">
                <a:latin typeface="Arial"/>
                <a:ea typeface="Arial"/>
                <a:cs typeface="Arial"/>
                <a:sym typeface="Arial"/>
              </a:rPr>
            </a:br>
            <a:endParaRPr sz="2800">
              <a:latin typeface="Arial"/>
              <a:ea typeface="Arial"/>
              <a:cs typeface="Arial"/>
              <a:sym typeface="Arial"/>
            </a:endParaRPr>
          </a:p>
        </p:txBody>
      </p:sp>
      <p:sp>
        <p:nvSpPr>
          <p:cNvPr id="143" name="Google Shape;143;p9"/>
          <p:cNvSpPr/>
          <p:nvPr/>
        </p:nvSpPr>
        <p:spPr>
          <a:xfrm>
            <a:off x="557300" y="1781900"/>
            <a:ext cx="11285400" cy="400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0" i="0" lang="es-MX" sz="2600" u="none" cap="none" strike="noStrike">
                <a:solidFill>
                  <a:srgbClr val="000000"/>
                </a:solidFill>
                <a:latin typeface="Arial"/>
                <a:ea typeface="Arial"/>
                <a:cs typeface="Arial"/>
                <a:sym typeface="Arial"/>
              </a:rPr>
              <a:t>¿Por qué ocurren las triboluminiscencias?</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s-MX" sz="2600" u="none" cap="none" strike="noStrike">
                <a:solidFill>
                  <a:srgbClr val="000000"/>
                </a:solidFill>
                <a:latin typeface="Arial"/>
                <a:ea typeface="Arial"/>
                <a:cs typeface="Arial"/>
                <a:sym typeface="Arial"/>
              </a:rPr>
              <a:t>¿Cuál es la relación del la geografía con el estudio de las triboluminiscencias?</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s-MX" sz="2600" u="none" cap="none" strike="noStrike">
                <a:solidFill>
                  <a:srgbClr val="000000"/>
                </a:solidFill>
                <a:latin typeface="Arial"/>
                <a:ea typeface="Arial"/>
                <a:cs typeface="Arial"/>
                <a:sym typeface="Arial"/>
              </a:rPr>
              <a:t>¿A lo largo de la historia cómo se han detectado las triboluminiscencias?</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s-MX" sz="2600" u="none" cap="none" strike="noStrike">
                <a:solidFill>
                  <a:srgbClr val="000000"/>
                </a:solidFill>
                <a:latin typeface="Arial"/>
                <a:ea typeface="Arial"/>
                <a:cs typeface="Arial"/>
                <a:sym typeface="Arial"/>
              </a:rPr>
              <a:t>¿Cómo se puede medir una triboluminiscencias?</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Viajes">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dc:creator>
</cp:coreProperties>
</file>