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71" r:id="rId5"/>
    <p:sldId id="272" r:id="rId6"/>
    <p:sldId id="273" r:id="rId7"/>
    <p:sldId id="277" r:id="rId8"/>
    <p:sldId id="278" r:id="rId9"/>
    <p:sldId id="279" r:id="rId10"/>
    <p:sldId id="280" r:id="rId11"/>
    <p:sldId id="286" r:id="rId12"/>
    <p:sldId id="287" r:id="rId13"/>
    <p:sldId id="288" r:id="rId14"/>
    <p:sldId id="289" r:id="rId15"/>
    <p:sldId id="290" r:id="rId16"/>
    <p:sldId id="291" r:id="rId17"/>
    <p:sldId id="295" r:id="rId18"/>
    <p:sldId id="296" r:id="rId19"/>
    <p:sldId id="292" r:id="rId20"/>
    <p:sldId id="298" r:id="rId21"/>
    <p:sldId id="293" r:id="rId22"/>
    <p:sldId id="297" r:id="rId23"/>
    <p:sldId id="299" r:id="rId24"/>
    <p:sldId id="300" r:id="rId25"/>
    <p:sldId id="301" r:id="rId26"/>
    <p:sldId id="302" r:id="rId27"/>
    <p:sldId id="303" r:id="rId28"/>
    <p:sldId id="304" r:id="rId29"/>
    <p:sldId id="305" r:id="rId30"/>
    <p:sldId id="306" r:id="rId31"/>
    <p:sldId id="27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9C1FB-C042-426D-B34E-6077B30F74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FEE23D-5D72-4ABF-91F1-31A11FF18BF1}">
      <dgm:prSet custT="1"/>
      <dgm:spPr/>
      <dgm:t>
        <a:bodyPr/>
        <a:lstStyle/>
        <a:p>
          <a:r>
            <a:rPr lang="es-MX" sz="1500" b="1" dirty="0">
              <a:solidFill>
                <a:schemeClr val="tx1"/>
              </a:solidFill>
              <a:latin typeface="+mn-lt"/>
            </a:rPr>
            <a:t>Nombre de la actividad</a:t>
          </a:r>
          <a:r>
            <a:rPr lang="es-MX" sz="1500" dirty="0">
              <a:solidFill>
                <a:schemeClr val="tx1"/>
              </a:solidFill>
              <a:latin typeface="+mn-lt"/>
            </a:rPr>
            <a:t>: Difusión del deporte y mi entorno </a:t>
          </a:r>
          <a:endParaRPr lang="en-US" sz="1500" dirty="0">
            <a:solidFill>
              <a:schemeClr val="tx1"/>
            </a:solidFill>
            <a:latin typeface="+mn-lt"/>
          </a:endParaRPr>
        </a:p>
      </dgm:t>
    </dgm:pt>
    <dgm:pt modelId="{B86F8632-C538-4ADF-A279-B63AB7931B8B}" type="parTrans" cxnId="{38C41D44-12B7-4C04-A39A-891465FCC32E}">
      <dgm:prSet/>
      <dgm:spPr/>
      <dgm:t>
        <a:bodyPr/>
        <a:lstStyle/>
        <a:p>
          <a:endParaRPr lang="en-US" sz="1500">
            <a:solidFill>
              <a:schemeClr val="tx1"/>
            </a:solidFill>
            <a:latin typeface="+mn-lt"/>
          </a:endParaRPr>
        </a:p>
      </dgm:t>
    </dgm:pt>
    <dgm:pt modelId="{482897F2-F953-46B9-BE60-A2F29BCC2A72}" type="sibTrans" cxnId="{38C41D44-12B7-4C04-A39A-891465FCC32E}">
      <dgm:prSet/>
      <dgm:spPr/>
      <dgm:t>
        <a:bodyPr/>
        <a:lstStyle/>
        <a:p>
          <a:endParaRPr lang="en-US" sz="1500">
            <a:solidFill>
              <a:schemeClr val="tx1"/>
            </a:solidFill>
            <a:latin typeface="+mn-lt"/>
          </a:endParaRPr>
        </a:p>
      </dgm:t>
    </dgm:pt>
    <dgm:pt modelId="{38296E6E-3467-4ABA-8956-B0EE9A516DB8}">
      <dgm:prSet custT="1"/>
      <dgm:spPr/>
      <dgm:t>
        <a:bodyPr/>
        <a:lstStyle/>
        <a:p>
          <a:r>
            <a:rPr lang="es-MX" sz="1500" b="1" dirty="0">
              <a:solidFill>
                <a:schemeClr val="tx1"/>
              </a:solidFill>
              <a:latin typeface="+mn-lt"/>
            </a:rPr>
            <a:t>Objetivo</a:t>
          </a:r>
          <a:r>
            <a:rPr lang="es-MX" sz="1500" dirty="0">
              <a:solidFill>
                <a:schemeClr val="tx1"/>
              </a:solidFill>
              <a:latin typeface="+mn-lt"/>
            </a:rPr>
            <a:t>: </a:t>
          </a:r>
          <a:r>
            <a:rPr lang="es-MX" sz="1500" b="0" i="0" u="none" dirty="0">
              <a:solidFill>
                <a:schemeClr val="tx1"/>
              </a:solidFill>
              <a:latin typeface="+mn-lt"/>
            </a:rPr>
            <a:t>Elaborar un estudio enfocado al Deporte en el Siglo XXI, realizado desde  las diferentes disciplinas dando un contexto de todo el tema e integrarlo de forma transversal. </a:t>
          </a:r>
        </a:p>
        <a:p>
          <a:pPr>
            <a:buFont typeface="Arial" panose="020B0604020202020204" pitchFamily="34" charset="0"/>
            <a:buChar char="•"/>
          </a:pPr>
          <a:r>
            <a:rPr lang="es-MX" sz="1500" b="0" i="0" u="none" dirty="0">
              <a:solidFill>
                <a:schemeClr val="tx1"/>
              </a:solidFill>
              <a:latin typeface="+mn-lt"/>
            </a:rPr>
            <a:t>Arte Fortalecer a los alumnos el pensamiento crítico para que puedan elegir información útil y actual sobre el deporte y sus beneficios en el siglo XXI</a:t>
          </a:r>
        </a:p>
        <a:p>
          <a:pPr>
            <a:buFont typeface="Arial" panose="020B0604020202020204" pitchFamily="34" charset="0"/>
            <a:buChar char="•"/>
          </a:pPr>
          <a:r>
            <a:rPr lang="es-MX" sz="1500" b="0" i="0" u="none" dirty="0">
              <a:solidFill>
                <a:schemeClr val="tx1"/>
              </a:solidFill>
              <a:latin typeface="+mn-lt"/>
            </a:rPr>
            <a:t>Educación para la salud: Elaborar algunos planes de prevención que puedan disminuir los riesgos de atletas</a:t>
          </a:r>
        </a:p>
        <a:p>
          <a:pPr>
            <a:buFont typeface="Arial" panose="020B0604020202020204" pitchFamily="34" charset="0"/>
            <a:buChar char="•"/>
          </a:pPr>
          <a:r>
            <a:rPr lang="es-MX" sz="1500" b="0" i="0" u="none" dirty="0">
              <a:solidFill>
                <a:schemeClr val="tx1"/>
              </a:solidFill>
              <a:latin typeface="+mn-lt"/>
            </a:rPr>
            <a:t>Elaborar modelos matemáticos que permitan, tanto registrar datos históricos, como proyectar posibles resultados esperados de un evento deportivo.</a:t>
          </a:r>
          <a:endParaRPr lang="en-US" sz="1500" dirty="0">
            <a:solidFill>
              <a:schemeClr val="tx1"/>
            </a:solidFill>
            <a:latin typeface="+mn-lt"/>
          </a:endParaRPr>
        </a:p>
      </dgm:t>
    </dgm:pt>
    <dgm:pt modelId="{33F816FE-A883-4C72-B985-8E7B49CAB694}" type="parTrans" cxnId="{8A55C5A1-EE8C-4978-9FBD-9F0D2367D899}">
      <dgm:prSet/>
      <dgm:spPr/>
      <dgm:t>
        <a:bodyPr/>
        <a:lstStyle/>
        <a:p>
          <a:endParaRPr lang="en-US" sz="1500">
            <a:solidFill>
              <a:schemeClr val="tx1"/>
            </a:solidFill>
            <a:latin typeface="+mn-lt"/>
          </a:endParaRPr>
        </a:p>
      </dgm:t>
    </dgm:pt>
    <dgm:pt modelId="{B5975FD0-063B-4473-9FA8-942B55931ED6}" type="sibTrans" cxnId="{8A55C5A1-EE8C-4978-9FBD-9F0D2367D899}">
      <dgm:prSet/>
      <dgm:spPr/>
      <dgm:t>
        <a:bodyPr/>
        <a:lstStyle/>
        <a:p>
          <a:endParaRPr lang="en-US" sz="1500">
            <a:solidFill>
              <a:schemeClr val="tx1"/>
            </a:solidFill>
            <a:latin typeface="+mn-lt"/>
          </a:endParaRPr>
        </a:p>
      </dgm:t>
    </dgm:pt>
    <dgm:pt modelId="{4C71F333-B7EF-401F-BE17-4FC99293289F}">
      <dgm:prSet custT="1"/>
      <dgm:spPr/>
      <dgm:t>
        <a:bodyPr/>
        <a:lstStyle/>
        <a:p>
          <a:r>
            <a:rPr lang="es-MX" sz="1500" b="1" dirty="0">
              <a:solidFill>
                <a:schemeClr val="tx1"/>
              </a:solidFill>
              <a:latin typeface="+mn-lt"/>
            </a:rPr>
            <a:t>Grado</a:t>
          </a:r>
          <a:r>
            <a:rPr lang="es-MX" sz="1500" dirty="0">
              <a:solidFill>
                <a:schemeClr val="tx1"/>
              </a:solidFill>
              <a:latin typeface="+mn-lt"/>
            </a:rPr>
            <a:t>: 5° todas las áreas  </a:t>
          </a:r>
          <a:endParaRPr lang="en-US" sz="1500" dirty="0">
            <a:solidFill>
              <a:schemeClr val="tx1"/>
            </a:solidFill>
            <a:latin typeface="+mn-lt"/>
          </a:endParaRPr>
        </a:p>
      </dgm:t>
    </dgm:pt>
    <dgm:pt modelId="{E2ECC054-84E3-4D4C-B5A0-75C9FD0EE230}" type="parTrans" cxnId="{3D0DA370-7D6B-44B8-A621-F892FBF6887C}">
      <dgm:prSet/>
      <dgm:spPr/>
      <dgm:t>
        <a:bodyPr/>
        <a:lstStyle/>
        <a:p>
          <a:endParaRPr lang="en-US" sz="1500">
            <a:solidFill>
              <a:schemeClr val="tx1"/>
            </a:solidFill>
            <a:latin typeface="+mn-lt"/>
          </a:endParaRPr>
        </a:p>
      </dgm:t>
    </dgm:pt>
    <dgm:pt modelId="{0A8E4259-1B1F-4B26-A789-9D37443DD460}" type="sibTrans" cxnId="{3D0DA370-7D6B-44B8-A621-F892FBF6887C}">
      <dgm:prSet/>
      <dgm:spPr/>
      <dgm:t>
        <a:bodyPr/>
        <a:lstStyle/>
        <a:p>
          <a:endParaRPr lang="en-US" sz="1500">
            <a:solidFill>
              <a:schemeClr val="tx1"/>
            </a:solidFill>
            <a:latin typeface="+mn-lt"/>
          </a:endParaRPr>
        </a:p>
      </dgm:t>
    </dgm:pt>
    <dgm:pt modelId="{62033826-472E-4AF5-9B59-52F641342646}" type="pres">
      <dgm:prSet presAssocID="{9B19C1FB-C042-426D-B34E-6077B30F7482}" presName="vert0" presStyleCnt="0">
        <dgm:presLayoutVars>
          <dgm:dir/>
          <dgm:animOne val="branch"/>
          <dgm:animLvl val="lvl"/>
        </dgm:presLayoutVars>
      </dgm:prSet>
      <dgm:spPr/>
    </dgm:pt>
    <dgm:pt modelId="{63A4F8A8-EDD6-42D6-8CAC-A5079066CACA}" type="pres">
      <dgm:prSet presAssocID="{2BFEE23D-5D72-4ABF-91F1-31A11FF18BF1}" presName="thickLine" presStyleLbl="alignNode1" presStyleIdx="0" presStyleCnt="3"/>
      <dgm:spPr/>
    </dgm:pt>
    <dgm:pt modelId="{6B9B4291-0968-4E26-8B5E-227EB9CE595F}" type="pres">
      <dgm:prSet presAssocID="{2BFEE23D-5D72-4ABF-91F1-31A11FF18BF1}" presName="horz1" presStyleCnt="0"/>
      <dgm:spPr/>
    </dgm:pt>
    <dgm:pt modelId="{28F87B23-2335-4ADC-BCA1-62B3561E0160}" type="pres">
      <dgm:prSet presAssocID="{2BFEE23D-5D72-4ABF-91F1-31A11FF18BF1}" presName="tx1" presStyleLbl="revTx" presStyleIdx="0" presStyleCnt="3"/>
      <dgm:spPr/>
    </dgm:pt>
    <dgm:pt modelId="{9A88318F-01D3-41DA-9A22-92C601339C1E}" type="pres">
      <dgm:prSet presAssocID="{2BFEE23D-5D72-4ABF-91F1-31A11FF18BF1}" presName="vert1" presStyleCnt="0"/>
      <dgm:spPr/>
    </dgm:pt>
    <dgm:pt modelId="{C44D70FC-3057-494F-834C-2611CB82AF6A}" type="pres">
      <dgm:prSet presAssocID="{38296E6E-3467-4ABA-8956-B0EE9A516DB8}" presName="thickLine" presStyleLbl="alignNode1" presStyleIdx="1" presStyleCnt="3"/>
      <dgm:spPr/>
    </dgm:pt>
    <dgm:pt modelId="{8CE66DBD-76BF-44F1-A328-0BBE8AD998F2}" type="pres">
      <dgm:prSet presAssocID="{38296E6E-3467-4ABA-8956-B0EE9A516DB8}" presName="horz1" presStyleCnt="0"/>
      <dgm:spPr/>
    </dgm:pt>
    <dgm:pt modelId="{2E4E1D31-1D25-4ADA-AA9E-7508397B9914}" type="pres">
      <dgm:prSet presAssocID="{38296E6E-3467-4ABA-8956-B0EE9A516DB8}" presName="tx1" presStyleLbl="revTx" presStyleIdx="1" presStyleCnt="3" custScaleY="184859"/>
      <dgm:spPr/>
    </dgm:pt>
    <dgm:pt modelId="{E294902D-AE3D-463E-BA53-ADD77E03D6D3}" type="pres">
      <dgm:prSet presAssocID="{38296E6E-3467-4ABA-8956-B0EE9A516DB8}" presName="vert1" presStyleCnt="0"/>
      <dgm:spPr/>
    </dgm:pt>
    <dgm:pt modelId="{FE4D7D94-C115-422E-9081-31B0C7736087}" type="pres">
      <dgm:prSet presAssocID="{4C71F333-B7EF-401F-BE17-4FC99293289F}" presName="thickLine" presStyleLbl="alignNode1" presStyleIdx="2" presStyleCnt="3"/>
      <dgm:spPr/>
    </dgm:pt>
    <dgm:pt modelId="{2902DEE4-CE1A-47B0-AB69-F52729F4B358}" type="pres">
      <dgm:prSet presAssocID="{4C71F333-B7EF-401F-BE17-4FC99293289F}" presName="horz1" presStyleCnt="0"/>
      <dgm:spPr/>
    </dgm:pt>
    <dgm:pt modelId="{2D9B78EF-4791-4BBC-92E0-9FF7180ADE68}" type="pres">
      <dgm:prSet presAssocID="{4C71F333-B7EF-401F-BE17-4FC99293289F}" presName="tx1" presStyleLbl="revTx" presStyleIdx="2" presStyleCnt="3"/>
      <dgm:spPr/>
    </dgm:pt>
    <dgm:pt modelId="{73CDB6D4-0DF6-41A0-AA59-6A4DCF42C7F6}" type="pres">
      <dgm:prSet presAssocID="{4C71F333-B7EF-401F-BE17-4FC99293289F}" presName="vert1" presStyleCnt="0"/>
      <dgm:spPr/>
    </dgm:pt>
  </dgm:ptLst>
  <dgm:cxnLst>
    <dgm:cxn modelId="{BCB48B29-59AD-4B61-B347-C0B7DC160C0E}" type="presOf" srcId="{9B19C1FB-C042-426D-B34E-6077B30F7482}" destId="{62033826-472E-4AF5-9B59-52F641342646}" srcOrd="0" destOrd="0" presId="urn:microsoft.com/office/officeart/2008/layout/LinedList"/>
    <dgm:cxn modelId="{38C41D44-12B7-4C04-A39A-891465FCC32E}" srcId="{9B19C1FB-C042-426D-B34E-6077B30F7482}" destId="{2BFEE23D-5D72-4ABF-91F1-31A11FF18BF1}" srcOrd="0" destOrd="0" parTransId="{B86F8632-C538-4ADF-A279-B63AB7931B8B}" sibTransId="{482897F2-F953-46B9-BE60-A2F29BCC2A72}"/>
    <dgm:cxn modelId="{3D0DA370-7D6B-44B8-A621-F892FBF6887C}" srcId="{9B19C1FB-C042-426D-B34E-6077B30F7482}" destId="{4C71F333-B7EF-401F-BE17-4FC99293289F}" srcOrd="2" destOrd="0" parTransId="{E2ECC054-84E3-4D4C-B5A0-75C9FD0EE230}" sibTransId="{0A8E4259-1B1F-4B26-A789-9D37443DD460}"/>
    <dgm:cxn modelId="{8A55C5A1-EE8C-4978-9FBD-9F0D2367D899}" srcId="{9B19C1FB-C042-426D-B34E-6077B30F7482}" destId="{38296E6E-3467-4ABA-8956-B0EE9A516DB8}" srcOrd="1" destOrd="0" parTransId="{33F816FE-A883-4C72-B985-8E7B49CAB694}" sibTransId="{B5975FD0-063B-4473-9FA8-942B55931ED6}"/>
    <dgm:cxn modelId="{43BBFEAD-45CF-49B2-8E3A-9885186AD747}" type="presOf" srcId="{4C71F333-B7EF-401F-BE17-4FC99293289F}" destId="{2D9B78EF-4791-4BBC-92E0-9FF7180ADE68}" srcOrd="0" destOrd="0" presId="urn:microsoft.com/office/officeart/2008/layout/LinedList"/>
    <dgm:cxn modelId="{3E0497E1-604A-4D07-AC80-6FE9BE33007B}" type="presOf" srcId="{38296E6E-3467-4ABA-8956-B0EE9A516DB8}" destId="{2E4E1D31-1D25-4ADA-AA9E-7508397B9914}" srcOrd="0" destOrd="0" presId="urn:microsoft.com/office/officeart/2008/layout/LinedList"/>
    <dgm:cxn modelId="{F78B27E2-8935-4E1C-AE6C-50C2B921D4FA}" type="presOf" srcId="{2BFEE23D-5D72-4ABF-91F1-31A11FF18BF1}" destId="{28F87B23-2335-4ADC-BCA1-62B3561E0160}" srcOrd="0" destOrd="0" presId="urn:microsoft.com/office/officeart/2008/layout/LinedList"/>
    <dgm:cxn modelId="{B22171E9-C618-4E2F-9F42-E268A92217EB}" type="presParOf" srcId="{62033826-472E-4AF5-9B59-52F641342646}" destId="{63A4F8A8-EDD6-42D6-8CAC-A5079066CACA}" srcOrd="0" destOrd="0" presId="urn:microsoft.com/office/officeart/2008/layout/LinedList"/>
    <dgm:cxn modelId="{0B635FD7-C88D-40F5-A5E8-78524EF4B59A}" type="presParOf" srcId="{62033826-472E-4AF5-9B59-52F641342646}" destId="{6B9B4291-0968-4E26-8B5E-227EB9CE595F}" srcOrd="1" destOrd="0" presId="urn:microsoft.com/office/officeart/2008/layout/LinedList"/>
    <dgm:cxn modelId="{74D6F927-0304-4032-A052-38E61601700D}" type="presParOf" srcId="{6B9B4291-0968-4E26-8B5E-227EB9CE595F}" destId="{28F87B23-2335-4ADC-BCA1-62B3561E0160}" srcOrd="0" destOrd="0" presId="urn:microsoft.com/office/officeart/2008/layout/LinedList"/>
    <dgm:cxn modelId="{02C49285-B329-4F5A-991E-814CEE263BDA}" type="presParOf" srcId="{6B9B4291-0968-4E26-8B5E-227EB9CE595F}" destId="{9A88318F-01D3-41DA-9A22-92C601339C1E}" srcOrd="1" destOrd="0" presId="urn:microsoft.com/office/officeart/2008/layout/LinedList"/>
    <dgm:cxn modelId="{2231131A-E911-47C7-9AB4-99616A8F5CBB}" type="presParOf" srcId="{62033826-472E-4AF5-9B59-52F641342646}" destId="{C44D70FC-3057-494F-834C-2611CB82AF6A}" srcOrd="2" destOrd="0" presId="urn:microsoft.com/office/officeart/2008/layout/LinedList"/>
    <dgm:cxn modelId="{23FC6CB8-C961-4A16-9BFF-E5E85A6D7792}" type="presParOf" srcId="{62033826-472E-4AF5-9B59-52F641342646}" destId="{8CE66DBD-76BF-44F1-A328-0BBE8AD998F2}" srcOrd="3" destOrd="0" presId="urn:microsoft.com/office/officeart/2008/layout/LinedList"/>
    <dgm:cxn modelId="{66944892-715B-42BC-9459-3605EE6061D7}" type="presParOf" srcId="{8CE66DBD-76BF-44F1-A328-0BBE8AD998F2}" destId="{2E4E1D31-1D25-4ADA-AA9E-7508397B9914}" srcOrd="0" destOrd="0" presId="urn:microsoft.com/office/officeart/2008/layout/LinedList"/>
    <dgm:cxn modelId="{1CB6A7BA-616E-4D2A-8D08-C9A3F73B59DC}" type="presParOf" srcId="{8CE66DBD-76BF-44F1-A328-0BBE8AD998F2}" destId="{E294902D-AE3D-463E-BA53-ADD77E03D6D3}" srcOrd="1" destOrd="0" presId="urn:microsoft.com/office/officeart/2008/layout/LinedList"/>
    <dgm:cxn modelId="{0EA1C345-6D29-442F-8438-7DB431B867F1}" type="presParOf" srcId="{62033826-472E-4AF5-9B59-52F641342646}" destId="{FE4D7D94-C115-422E-9081-31B0C7736087}" srcOrd="4" destOrd="0" presId="urn:microsoft.com/office/officeart/2008/layout/LinedList"/>
    <dgm:cxn modelId="{8AC3A865-544A-4D4C-A22D-DAEF0E20EB2E}" type="presParOf" srcId="{62033826-472E-4AF5-9B59-52F641342646}" destId="{2902DEE4-CE1A-47B0-AB69-F52729F4B358}" srcOrd="5" destOrd="0" presId="urn:microsoft.com/office/officeart/2008/layout/LinedList"/>
    <dgm:cxn modelId="{206C4691-9E9A-442B-BC9D-E4EE1293E334}" type="presParOf" srcId="{2902DEE4-CE1A-47B0-AB69-F52729F4B358}" destId="{2D9B78EF-4791-4BBC-92E0-9FF7180ADE68}" srcOrd="0" destOrd="0" presId="urn:microsoft.com/office/officeart/2008/layout/LinedList"/>
    <dgm:cxn modelId="{1BD37256-4F3D-46D6-AB94-EDD0CCAD5E85}" type="presParOf" srcId="{2902DEE4-CE1A-47B0-AB69-F52729F4B358}" destId="{73CDB6D4-0DF6-41A0-AA59-6A4DCF42C7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B3D22F-6B02-4661-92F8-FF686BE0491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60C9D6-6B35-4C65-A2AC-61FE71CE524B}">
      <dgm:prSet/>
      <dgm:spPr/>
      <dgm:t>
        <a:bodyPr/>
        <a:lstStyle/>
        <a:p>
          <a:r>
            <a:rPr lang="es-MX" b="1"/>
            <a:t>Asignaturas participantes: </a:t>
          </a:r>
          <a:endParaRPr lang="en-US"/>
        </a:p>
      </dgm:t>
    </dgm:pt>
    <dgm:pt modelId="{AE4E882E-8381-4D14-8E6D-E41832A88AB1}" type="parTrans" cxnId="{42C15252-21C3-4391-B9D0-6F1D2044C0B8}">
      <dgm:prSet/>
      <dgm:spPr/>
      <dgm:t>
        <a:bodyPr/>
        <a:lstStyle/>
        <a:p>
          <a:endParaRPr lang="en-US"/>
        </a:p>
      </dgm:t>
    </dgm:pt>
    <dgm:pt modelId="{1C09042E-B26D-425C-A5F4-4A8D9F0E97BC}" type="sibTrans" cxnId="{42C15252-21C3-4391-B9D0-6F1D2044C0B8}">
      <dgm:prSet/>
      <dgm:spPr/>
      <dgm:t>
        <a:bodyPr/>
        <a:lstStyle/>
        <a:p>
          <a:endParaRPr lang="en-US"/>
        </a:p>
      </dgm:t>
    </dgm:pt>
    <dgm:pt modelId="{043F9985-A2C5-453A-A13C-8000A5ED17DA}">
      <dgm:prSet/>
      <dgm:spPr/>
      <dgm:t>
        <a:bodyPr/>
        <a:lstStyle/>
        <a:p>
          <a:r>
            <a:rPr lang="es-MX" b="0" i="0" dirty="0"/>
            <a:t>Artes: Manifestaciones de la actividad humana mediante el cual se interpreta lo real o se plasma lo imaginado con recursos plásticos, lingüísticos </a:t>
          </a:r>
          <a:r>
            <a:rPr lang="es-MX" b="0" i="0"/>
            <a:t>o sonoros. </a:t>
          </a:r>
          <a:endParaRPr lang="en-US" dirty="0"/>
        </a:p>
      </dgm:t>
    </dgm:pt>
    <dgm:pt modelId="{2100D601-2D1D-4C8E-982A-B964F576271E}" type="parTrans" cxnId="{2D2BD49E-C493-49B9-A218-D20D92441114}">
      <dgm:prSet/>
      <dgm:spPr/>
      <dgm:t>
        <a:bodyPr/>
        <a:lstStyle/>
        <a:p>
          <a:endParaRPr lang="en-US"/>
        </a:p>
      </dgm:t>
    </dgm:pt>
    <dgm:pt modelId="{4BE2E8BF-929A-4B55-82F1-FFA7616CC7DF}" type="sibTrans" cxnId="{2D2BD49E-C493-49B9-A218-D20D92441114}">
      <dgm:prSet/>
      <dgm:spPr/>
      <dgm:t>
        <a:bodyPr/>
        <a:lstStyle/>
        <a:p>
          <a:endParaRPr lang="en-US"/>
        </a:p>
      </dgm:t>
    </dgm:pt>
    <dgm:pt modelId="{CA533FE5-64D2-4A96-BDFB-75F197C82D2A}">
      <dgm:prSet/>
      <dgm:spPr/>
      <dgm:t>
        <a:bodyPr/>
        <a:lstStyle/>
        <a:p>
          <a:r>
            <a:rPr lang="es-MX" b="0" i="0" dirty="0"/>
            <a:t>Ciencias de la Salud: manejo de emociones, salud mental, ¿cómo afectan mis emociones y salud mental la lectura de noticias sobre el deporte y deportistas?</a:t>
          </a:r>
          <a:endParaRPr lang="en-US" dirty="0"/>
        </a:p>
      </dgm:t>
    </dgm:pt>
    <dgm:pt modelId="{92A75B64-BCE0-472F-B37E-AED1CF7326D9}" type="parTrans" cxnId="{65CA43F8-F856-49B6-A6C4-83E587A76CB5}">
      <dgm:prSet/>
      <dgm:spPr/>
      <dgm:t>
        <a:bodyPr/>
        <a:lstStyle/>
        <a:p>
          <a:endParaRPr lang="en-US"/>
        </a:p>
      </dgm:t>
    </dgm:pt>
    <dgm:pt modelId="{BA51B485-BC08-479B-ACB2-54591C165DC5}" type="sibTrans" cxnId="{65CA43F8-F856-49B6-A6C4-83E587A76CB5}">
      <dgm:prSet/>
      <dgm:spPr/>
      <dgm:t>
        <a:bodyPr/>
        <a:lstStyle/>
        <a:p>
          <a:endParaRPr lang="en-US"/>
        </a:p>
      </dgm:t>
    </dgm:pt>
    <dgm:pt modelId="{FB528C09-4F27-430C-BC5F-40BB68FEF588}">
      <dgm:prSet/>
      <dgm:spPr/>
      <dgm:t>
        <a:bodyPr/>
        <a:lstStyle/>
        <a:p>
          <a:r>
            <a:rPr lang="es-MX" b="0" i="0" u="none" dirty="0"/>
            <a:t>Matemáticas</a:t>
          </a:r>
          <a:r>
            <a:rPr lang="es-MX" b="0" i="0" dirty="0"/>
            <a:t>: Funciones, Mediciones (Física) y Estadística, ¿La presencia de datos objetivos matemáticos afecta mi percepción de la validez de la información periodística que consumo?. </a:t>
          </a:r>
          <a:endParaRPr lang="en-US" dirty="0"/>
        </a:p>
      </dgm:t>
    </dgm:pt>
    <dgm:pt modelId="{02AD9D58-D925-4B88-B3EB-D1EC7655B38E}" type="parTrans" cxnId="{13AACA63-52E9-49FF-B346-7F027267291B}">
      <dgm:prSet/>
      <dgm:spPr/>
      <dgm:t>
        <a:bodyPr/>
        <a:lstStyle/>
        <a:p>
          <a:endParaRPr lang="en-US"/>
        </a:p>
      </dgm:t>
    </dgm:pt>
    <dgm:pt modelId="{2DBC2E5A-97E1-4F20-B1F9-32989974788F}" type="sibTrans" cxnId="{13AACA63-52E9-49FF-B346-7F027267291B}">
      <dgm:prSet/>
      <dgm:spPr/>
      <dgm:t>
        <a:bodyPr/>
        <a:lstStyle/>
        <a:p>
          <a:endParaRPr lang="en-US"/>
        </a:p>
      </dgm:t>
    </dgm:pt>
    <dgm:pt modelId="{C7E816FE-486D-4C02-8236-38F325E04B7A}">
      <dgm:prSet/>
      <dgm:spPr/>
      <dgm:t>
        <a:bodyPr/>
        <a:lstStyle/>
        <a:p>
          <a:r>
            <a:rPr lang="es-MX" b="1"/>
            <a:t>Fuentes de apoyo:</a:t>
          </a:r>
          <a:endParaRPr lang="en-US"/>
        </a:p>
      </dgm:t>
    </dgm:pt>
    <dgm:pt modelId="{8E7FD558-EB83-4ADC-A202-90304EE5DB8D}" type="parTrans" cxnId="{581B7732-C7AF-4F26-88FB-7E9C923792F9}">
      <dgm:prSet/>
      <dgm:spPr/>
      <dgm:t>
        <a:bodyPr/>
        <a:lstStyle/>
        <a:p>
          <a:endParaRPr lang="en-US"/>
        </a:p>
      </dgm:t>
    </dgm:pt>
    <dgm:pt modelId="{9F8FE60D-39E5-48C8-8F4B-B74523A529A8}" type="sibTrans" cxnId="{581B7732-C7AF-4F26-88FB-7E9C923792F9}">
      <dgm:prSet/>
      <dgm:spPr/>
      <dgm:t>
        <a:bodyPr/>
        <a:lstStyle/>
        <a:p>
          <a:endParaRPr lang="en-US"/>
        </a:p>
      </dgm:t>
    </dgm:pt>
    <dgm:pt modelId="{EE2F6562-8961-46C8-9553-C9E136763214}">
      <dgm:prSet/>
      <dgm:spPr/>
      <dgm:t>
        <a:bodyPr/>
        <a:lstStyle/>
        <a:p>
          <a:r>
            <a:rPr lang="es-MX"/>
            <a:t>Ministerio de educación. Gobierno de España. (s. f.). </a:t>
          </a:r>
          <a:r>
            <a:rPr lang="es-MX" i="1"/>
            <a:t>MEDIA - Prensa &gt; 3 Redacción de la noticia</a:t>
          </a:r>
          <a:r>
            <a:rPr lang="es-MX"/>
            <a:t>. Media Prensa. http://recursos.cnice.mec.es/media/prensa/bloque3/pag2.html</a:t>
          </a:r>
          <a:endParaRPr lang="en-US"/>
        </a:p>
      </dgm:t>
    </dgm:pt>
    <dgm:pt modelId="{CF46B7C5-E028-4BEA-8744-2206A5EE2E38}" type="parTrans" cxnId="{0C3F109A-EC77-45ED-92FF-E7ED241B3C26}">
      <dgm:prSet/>
      <dgm:spPr/>
      <dgm:t>
        <a:bodyPr/>
        <a:lstStyle/>
        <a:p>
          <a:endParaRPr lang="en-US"/>
        </a:p>
      </dgm:t>
    </dgm:pt>
    <dgm:pt modelId="{39E9508A-4CF4-491B-A3A6-02BB6F2A67A0}" type="sibTrans" cxnId="{0C3F109A-EC77-45ED-92FF-E7ED241B3C26}">
      <dgm:prSet/>
      <dgm:spPr/>
      <dgm:t>
        <a:bodyPr/>
        <a:lstStyle/>
        <a:p>
          <a:endParaRPr lang="en-US"/>
        </a:p>
      </dgm:t>
    </dgm:pt>
    <dgm:pt modelId="{2DA4E360-61C4-4C67-829C-C3883FFB1879}">
      <dgm:prSet/>
      <dgm:spPr/>
      <dgm:t>
        <a:bodyPr/>
        <a:lstStyle/>
        <a:p>
          <a:r>
            <a:rPr lang="es-MX"/>
            <a:t>Fundación UNAM. (2 agosto 2021). La salud mental en el deporte. </a:t>
          </a:r>
          <a:r>
            <a:rPr lang="es-MX" i="1"/>
            <a:t>UNAM al día</a:t>
          </a:r>
          <a:r>
            <a:rPr lang="es-MX"/>
            <a:t>. Recuperado de https://www.fundacionunam.org.mx/unam-al-dia/la-salud-mental-en-el-deporte/</a:t>
          </a:r>
          <a:endParaRPr lang="en-US"/>
        </a:p>
      </dgm:t>
    </dgm:pt>
    <dgm:pt modelId="{C486A4E4-76F4-4F3C-AB52-ECE71DB5C800}" type="parTrans" cxnId="{E85A8EB8-522F-41DF-B308-832D86B98666}">
      <dgm:prSet/>
      <dgm:spPr/>
      <dgm:t>
        <a:bodyPr/>
        <a:lstStyle/>
        <a:p>
          <a:endParaRPr lang="en-US"/>
        </a:p>
      </dgm:t>
    </dgm:pt>
    <dgm:pt modelId="{948525F7-2D8F-459D-8597-B69E255B913C}" type="sibTrans" cxnId="{E85A8EB8-522F-41DF-B308-832D86B98666}">
      <dgm:prSet/>
      <dgm:spPr/>
      <dgm:t>
        <a:bodyPr/>
        <a:lstStyle/>
        <a:p>
          <a:endParaRPr lang="en-US"/>
        </a:p>
      </dgm:t>
    </dgm:pt>
    <dgm:pt modelId="{605261A9-78D0-4F3E-8A94-191F16BFE350}">
      <dgm:prSet/>
      <dgm:spPr/>
      <dgm:t>
        <a:bodyPr/>
        <a:lstStyle/>
        <a:p>
          <a:r>
            <a:rPr lang="es-MX"/>
            <a:t>James Stewart. (2010). Cálculo de una variable: Conceptos y contextos. México, D.F.: Cengage Learning Editores, S.A. de C.V.</a:t>
          </a:r>
          <a:endParaRPr lang="en-US"/>
        </a:p>
      </dgm:t>
    </dgm:pt>
    <dgm:pt modelId="{7E19EDA7-ED7E-4B6E-B307-4581B51338C4}" type="parTrans" cxnId="{A81DCBE1-7F5C-42E7-BF20-C5D510206D34}">
      <dgm:prSet/>
      <dgm:spPr/>
      <dgm:t>
        <a:bodyPr/>
        <a:lstStyle/>
        <a:p>
          <a:endParaRPr lang="en-US"/>
        </a:p>
      </dgm:t>
    </dgm:pt>
    <dgm:pt modelId="{A241BAB3-B667-4905-B5F6-F62738638D5E}" type="sibTrans" cxnId="{A81DCBE1-7F5C-42E7-BF20-C5D510206D34}">
      <dgm:prSet/>
      <dgm:spPr/>
      <dgm:t>
        <a:bodyPr/>
        <a:lstStyle/>
        <a:p>
          <a:endParaRPr lang="en-US"/>
        </a:p>
      </dgm:t>
    </dgm:pt>
    <dgm:pt modelId="{38A1C589-33C8-4605-86F3-92F6425DB786}" type="pres">
      <dgm:prSet presAssocID="{5DB3D22F-6B02-4661-92F8-FF686BE04917}" presName="linear" presStyleCnt="0">
        <dgm:presLayoutVars>
          <dgm:dir/>
          <dgm:animLvl val="lvl"/>
          <dgm:resizeHandles val="exact"/>
        </dgm:presLayoutVars>
      </dgm:prSet>
      <dgm:spPr/>
    </dgm:pt>
    <dgm:pt modelId="{E2EC8758-1FE5-4E52-811B-6DE3A8BDC421}" type="pres">
      <dgm:prSet presAssocID="{9460C9D6-6B35-4C65-A2AC-61FE71CE524B}" presName="parentLin" presStyleCnt="0"/>
      <dgm:spPr/>
    </dgm:pt>
    <dgm:pt modelId="{F418E241-4CA3-4F50-9BDE-340EEEC07A1A}" type="pres">
      <dgm:prSet presAssocID="{9460C9D6-6B35-4C65-A2AC-61FE71CE524B}" presName="parentLeftMargin" presStyleLbl="node1" presStyleIdx="0" presStyleCnt="2"/>
      <dgm:spPr/>
    </dgm:pt>
    <dgm:pt modelId="{052E1396-7AB4-4DDF-9B21-BC8DA9F07073}" type="pres">
      <dgm:prSet presAssocID="{9460C9D6-6B35-4C65-A2AC-61FE71CE524B}" presName="parentText" presStyleLbl="node1" presStyleIdx="0" presStyleCnt="2">
        <dgm:presLayoutVars>
          <dgm:chMax val="0"/>
          <dgm:bulletEnabled val="1"/>
        </dgm:presLayoutVars>
      </dgm:prSet>
      <dgm:spPr/>
    </dgm:pt>
    <dgm:pt modelId="{31752F64-1D53-4898-A5BD-27C159EBEC49}" type="pres">
      <dgm:prSet presAssocID="{9460C9D6-6B35-4C65-A2AC-61FE71CE524B}" presName="negativeSpace" presStyleCnt="0"/>
      <dgm:spPr/>
    </dgm:pt>
    <dgm:pt modelId="{ECFCA0E3-7F2B-4C34-A0B7-FAE706F312DB}" type="pres">
      <dgm:prSet presAssocID="{9460C9D6-6B35-4C65-A2AC-61FE71CE524B}" presName="childText" presStyleLbl="conFgAcc1" presStyleIdx="0" presStyleCnt="2">
        <dgm:presLayoutVars>
          <dgm:bulletEnabled val="1"/>
        </dgm:presLayoutVars>
      </dgm:prSet>
      <dgm:spPr/>
    </dgm:pt>
    <dgm:pt modelId="{BBBF41B7-162E-4372-94C3-958E19DA60BA}" type="pres">
      <dgm:prSet presAssocID="{1C09042E-B26D-425C-A5F4-4A8D9F0E97BC}" presName="spaceBetweenRectangles" presStyleCnt="0"/>
      <dgm:spPr/>
    </dgm:pt>
    <dgm:pt modelId="{0A35289C-1CAA-4BB3-8830-CD5D96ECE82B}" type="pres">
      <dgm:prSet presAssocID="{C7E816FE-486D-4C02-8236-38F325E04B7A}" presName="parentLin" presStyleCnt="0"/>
      <dgm:spPr/>
    </dgm:pt>
    <dgm:pt modelId="{A8963974-1FD7-4493-8774-EF9916287848}" type="pres">
      <dgm:prSet presAssocID="{C7E816FE-486D-4C02-8236-38F325E04B7A}" presName="parentLeftMargin" presStyleLbl="node1" presStyleIdx="0" presStyleCnt="2"/>
      <dgm:spPr/>
    </dgm:pt>
    <dgm:pt modelId="{93CE5254-8740-44C0-804C-E6792AA96C0A}" type="pres">
      <dgm:prSet presAssocID="{C7E816FE-486D-4C02-8236-38F325E04B7A}" presName="parentText" presStyleLbl="node1" presStyleIdx="1" presStyleCnt="2">
        <dgm:presLayoutVars>
          <dgm:chMax val="0"/>
          <dgm:bulletEnabled val="1"/>
        </dgm:presLayoutVars>
      </dgm:prSet>
      <dgm:spPr/>
    </dgm:pt>
    <dgm:pt modelId="{33935306-B985-4F7E-A8C9-125589A7EECD}" type="pres">
      <dgm:prSet presAssocID="{C7E816FE-486D-4C02-8236-38F325E04B7A}" presName="negativeSpace" presStyleCnt="0"/>
      <dgm:spPr/>
    </dgm:pt>
    <dgm:pt modelId="{DC39DEBF-4F9B-47FE-8232-FF85F99C0ABB}" type="pres">
      <dgm:prSet presAssocID="{C7E816FE-486D-4C02-8236-38F325E04B7A}" presName="childText" presStyleLbl="conFgAcc1" presStyleIdx="1" presStyleCnt="2">
        <dgm:presLayoutVars>
          <dgm:bulletEnabled val="1"/>
        </dgm:presLayoutVars>
      </dgm:prSet>
      <dgm:spPr/>
    </dgm:pt>
  </dgm:ptLst>
  <dgm:cxnLst>
    <dgm:cxn modelId="{AC2A770D-7808-4310-93F6-0EBF23078CAA}" type="presOf" srcId="{5DB3D22F-6B02-4661-92F8-FF686BE04917}" destId="{38A1C589-33C8-4605-86F3-92F6425DB786}" srcOrd="0" destOrd="0" presId="urn:microsoft.com/office/officeart/2005/8/layout/list1"/>
    <dgm:cxn modelId="{E2E68510-BA03-4C67-B4DB-97A750DFFA9C}" type="presOf" srcId="{C7E816FE-486D-4C02-8236-38F325E04B7A}" destId="{A8963974-1FD7-4493-8774-EF9916287848}" srcOrd="0" destOrd="0" presId="urn:microsoft.com/office/officeart/2005/8/layout/list1"/>
    <dgm:cxn modelId="{DA2E912F-C8C7-4387-8483-F7CD17D65417}" type="presOf" srcId="{C7E816FE-486D-4C02-8236-38F325E04B7A}" destId="{93CE5254-8740-44C0-804C-E6792AA96C0A}" srcOrd="1" destOrd="0" presId="urn:microsoft.com/office/officeart/2005/8/layout/list1"/>
    <dgm:cxn modelId="{581B7732-C7AF-4F26-88FB-7E9C923792F9}" srcId="{5DB3D22F-6B02-4661-92F8-FF686BE04917}" destId="{C7E816FE-486D-4C02-8236-38F325E04B7A}" srcOrd="1" destOrd="0" parTransId="{8E7FD558-EB83-4ADC-A202-90304EE5DB8D}" sibTransId="{9F8FE60D-39E5-48C8-8F4B-B74523A529A8}"/>
    <dgm:cxn modelId="{F0722D34-4664-47E5-BB2E-BF002C8E62DC}" type="presOf" srcId="{043F9985-A2C5-453A-A13C-8000A5ED17DA}" destId="{ECFCA0E3-7F2B-4C34-A0B7-FAE706F312DB}" srcOrd="0" destOrd="0" presId="urn:microsoft.com/office/officeart/2005/8/layout/list1"/>
    <dgm:cxn modelId="{13AACA63-52E9-49FF-B346-7F027267291B}" srcId="{9460C9D6-6B35-4C65-A2AC-61FE71CE524B}" destId="{FB528C09-4F27-430C-BC5F-40BB68FEF588}" srcOrd="2" destOrd="0" parTransId="{02AD9D58-D925-4B88-B3EB-D1EC7655B38E}" sibTransId="{2DBC2E5A-97E1-4F20-B1F9-32989974788F}"/>
    <dgm:cxn modelId="{42C15252-21C3-4391-B9D0-6F1D2044C0B8}" srcId="{5DB3D22F-6B02-4661-92F8-FF686BE04917}" destId="{9460C9D6-6B35-4C65-A2AC-61FE71CE524B}" srcOrd="0" destOrd="0" parTransId="{AE4E882E-8381-4D14-8E6D-E41832A88AB1}" sibTransId="{1C09042E-B26D-425C-A5F4-4A8D9F0E97BC}"/>
    <dgm:cxn modelId="{6859FC99-66BD-4C32-9B6F-E19A18FC1795}" type="presOf" srcId="{9460C9D6-6B35-4C65-A2AC-61FE71CE524B}" destId="{F418E241-4CA3-4F50-9BDE-340EEEC07A1A}" srcOrd="0" destOrd="0" presId="urn:microsoft.com/office/officeart/2005/8/layout/list1"/>
    <dgm:cxn modelId="{0C3F109A-EC77-45ED-92FF-E7ED241B3C26}" srcId="{C7E816FE-486D-4C02-8236-38F325E04B7A}" destId="{EE2F6562-8961-46C8-9553-C9E136763214}" srcOrd="0" destOrd="0" parTransId="{CF46B7C5-E028-4BEA-8744-2206A5EE2E38}" sibTransId="{39E9508A-4CF4-491B-A3A6-02BB6F2A67A0}"/>
    <dgm:cxn modelId="{2D2BD49E-C493-49B9-A218-D20D92441114}" srcId="{9460C9D6-6B35-4C65-A2AC-61FE71CE524B}" destId="{043F9985-A2C5-453A-A13C-8000A5ED17DA}" srcOrd="0" destOrd="0" parTransId="{2100D601-2D1D-4C8E-982A-B964F576271E}" sibTransId="{4BE2E8BF-929A-4B55-82F1-FFA7616CC7DF}"/>
    <dgm:cxn modelId="{0032C4AE-0D40-45E6-A36F-9059FBE7C22F}" type="presOf" srcId="{9460C9D6-6B35-4C65-A2AC-61FE71CE524B}" destId="{052E1396-7AB4-4DDF-9B21-BC8DA9F07073}" srcOrd="1" destOrd="0" presId="urn:microsoft.com/office/officeart/2005/8/layout/list1"/>
    <dgm:cxn modelId="{E85A8EB8-522F-41DF-B308-832D86B98666}" srcId="{C7E816FE-486D-4C02-8236-38F325E04B7A}" destId="{2DA4E360-61C4-4C67-829C-C3883FFB1879}" srcOrd="1" destOrd="0" parTransId="{C486A4E4-76F4-4F3C-AB52-ECE71DB5C800}" sibTransId="{948525F7-2D8F-459D-8597-B69E255B913C}"/>
    <dgm:cxn modelId="{8640F2B8-D92F-4A40-8A0D-890D378ED012}" type="presOf" srcId="{CA533FE5-64D2-4A96-BDFB-75F197C82D2A}" destId="{ECFCA0E3-7F2B-4C34-A0B7-FAE706F312DB}" srcOrd="0" destOrd="1" presId="urn:microsoft.com/office/officeart/2005/8/layout/list1"/>
    <dgm:cxn modelId="{D99493C1-2F65-4F93-823B-9138103EF3EA}" type="presOf" srcId="{EE2F6562-8961-46C8-9553-C9E136763214}" destId="{DC39DEBF-4F9B-47FE-8232-FF85F99C0ABB}" srcOrd="0" destOrd="0" presId="urn:microsoft.com/office/officeart/2005/8/layout/list1"/>
    <dgm:cxn modelId="{F95CCCCE-0BA1-428A-AFEE-9F5E9786B4C0}" type="presOf" srcId="{2DA4E360-61C4-4C67-829C-C3883FFB1879}" destId="{DC39DEBF-4F9B-47FE-8232-FF85F99C0ABB}" srcOrd="0" destOrd="1" presId="urn:microsoft.com/office/officeart/2005/8/layout/list1"/>
    <dgm:cxn modelId="{5B5285D8-8F31-4B4B-8017-1E6B6605DE24}" type="presOf" srcId="{605261A9-78D0-4F3E-8A94-191F16BFE350}" destId="{DC39DEBF-4F9B-47FE-8232-FF85F99C0ABB}" srcOrd="0" destOrd="2" presId="urn:microsoft.com/office/officeart/2005/8/layout/list1"/>
    <dgm:cxn modelId="{A81DCBE1-7F5C-42E7-BF20-C5D510206D34}" srcId="{C7E816FE-486D-4C02-8236-38F325E04B7A}" destId="{605261A9-78D0-4F3E-8A94-191F16BFE350}" srcOrd="2" destOrd="0" parTransId="{7E19EDA7-ED7E-4B6E-B307-4581B51338C4}" sibTransId="{A241BAB3-B667-4905-B5F6-F62738638D5E}"/>
    <dgm:cxn modelId="{45CA8FEC-48BB-4121-B11A-1FED94656DA1}" type="presOf" srcId="{FB528C09-4F27-430C-BC5F-40BB68FEF588}" destId="{ECFCA0E3-7F2B-4C34-A0B7-FAE706F312DB}" srcOrd="0" destOrd="2" presId="urn:microsoft.com/office/officeart/2005/8/layout/list1"/>
    <dgm:cxn modelId="{65CA43F8-F856-49B6-A6C4-83E587A76CB5}" srcId="{9460C9D6-6B35-4C65-A2AC-61FE71CE524B}" destId="{CA533FE5-64D2-4A96-BDFB-75F197C82D2A}" srcOrd="1" destOrd="0" parTransId="{92A75B64-BCE0-472F-B37E-AED1CF7326D9}" sibTransId="{BA51B485-BC08-479B-ACB2-54591C165DC5}"/>
    <dgm:cxn modelId="{834D1F87-A8B0-4DCA-9A7D-BFCC930FBF08}" type="presParOf" srcId="{38A1C589-33C8-4605-86F3-92F6425DB786}" destId="{E2EC8758-1FE5-4E52-811B-6DE3A8BDC421}" srcOrd="0" destOrd="0" presId="urn:microsoft.com/office/officeart/2005/8/layout/list1"/>
    <dgm:cxn modelId="{DC16EFE5-E6BE-4132-ACCA-3C61AFD6AFE7}" type="presParOf" srcId="{E2EC8758-1FE5-4E52-811B-6DE3A8BDC421}" destId="{F418E241-4CA3-4F50-9BDE-340EEEC07A1A}" srcOrd="0" destOrd="0" presId="urn:microsoft.com/office/officeart/2005/8/layout/list1"/>
    <dgm:cxn modelId="{776BE23E-C359-462E-AAA8-AC0223CF023F}" type="presParOf" srcId="{E2EC8758-1FE5-4E52-811B-6DE3A8BDC421}" destId="{052E1396-7AB4-4DDF-9B21-BC8DA9F07073}" srcOrd="1" destOrd="0" presId="urn:microsoft.com/office/officeart/2005/8/layout/list1"/>
    <dgm:cxn modelId="{7925A850-6B0F-4AD9-8F11-9E5A2C97FAB7}" type="presParOf" srcId="{38A1C589-33C8-4605-86F3-92F6425DB786}" destId="{31752F64-1D53-4898-A5BD-27C159EBEC49}" srcOrd="1" destOrd="0" presId="urn:microsoft.com/office/officeart/2005/8/layout/list1"/>
    <dgm:cxn modelId="{20118D99-2244-4834-B409-8A8B0899CBBC}" type="presParOf" srcId="{38A1C589-33C8-4605-86F3-92F6425DB786}" destId="{ECFCA0E3-7F2B-4C34-A0B7-FAE706F312DB}" srcOrd="2" destOrd="0" presId="urn:microsoft.com/office/officeart/2005/8/layout/list1"/>
    <dgm:cxn modelId="{EC5CA118-250F-4352-939A-B6BF17CD09FE}" type="presParOf" srcId="{38A1C589-33C8-4605-86F3-92F6425DB786}" destId="{BBBF41B7-162E-4372-94C3-958E19DA60BA}" srcOrd="3" destOrd="0" presId="urn:microsoft.com/office/officeart/2005/8/layout/list1"/>
    <dgm:cxn modelId="{09552DC3-7998-41BF-9A2F-2EC894EEAA0C}" type="presParOf" srcId="{38A1C589-33C8-4605-86F3-92F6425DB786}" destId="{0A35289C-1CAA-4BB3-8830-CD5D96ECE82B}" srcOrd="4" destOrd="0" presId="urn:microsoft.com/office/officeart/2005/8/layout/list1"/>
    <dgm:cxn modelId="{3CCFBECB-F83E-4A31-9091-B9AD3589CB06}" type="presParOf" srcId="{0A35289C-1CAA-4BB3-8830-CD5D96ECE82B}" destId="{A8963974-1FD7-4493-8774-EF9916287848}" srcOrd="0" destOrd="0" presId="urn:microsoft.com/office/officeart/2005/8/layout/list1"/>
    <dgm:cxn modelId="{04946099-EAD5-4099-87B5-6825D44265F3}" type="presParOf" srcId="{0A35289C-1CAA-4BB3-8830-CD5D96ECE82B}" destId="{93CE5254-8740-44C0-804C-E6792AA96C0A}" srcOrd="1" destOrd="0" presId="urn:microsoft.com/office/officeart/2005/8/layout/list1"/>
    <dgm:cxn modelId="{93EAF38D-B70E-4F82-ADCB-3516BC47E50B}" type="presParOf" srcId="{38A1C589-33C8-4605-86F3-92F6425DB786}" destId="{33935306-B985-4F7E-A8C9-125589A7EECD}" srcOrd="5" destOrd="0" presId="urn:microsoft.com/office/officeart/2005/8/layout/list1"/>
    <dgm:cxn modelId="{6A29395C-56B1-4F8A-8D4E-E941543F16A0}" type="presParOf" srcId="{38A1C589-33C8-4605-86F3-92F6425DB786}" destId="{DC39DEBF-4F9B-47FE-8232-FF85F99C0AB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9C1FB-C042-426D-B34E-6077B30F74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FEE23D-5D72-4ABF-91F1-31A11FF18BF1}">
      <dgm:prSet custT="1"/>
      <dgm:spPr/>
      <dgm:t>
        <a:bodyPr/>
        <a:lstStyle/>
        <a:p>
          <a:r>
            <a:rPr lang="es-MX" sz="1500" b="1" dirty="0">
              <a:solidFill>
                <a:schemeClr val="tx1"/>
              </a:solidFill>
              <a:latin typeface="+mn-lt"/>
            </a:rPr>
            <a:t>Nombre de la actividad</a:t>
          </a:r>
          <a:r>
            <a:rPr lang="es-MX" sz="1500" dirty="0">
              <a:solidFill>
                <a:schemeClr val="tx1"/>
              </a:solidFill>
              <a:latin typeface="+mn-lt"/>
            </a:rPr>
            <a:t>: Investigación del deporte como en la prevención de lesiones más comunes   </a:t>
          </a:r>
          <a:endParaRPr lang="en-US" sz="1500" dirty="0">
            <a:solidFill>
              <a:schemeClr val="tx1"/>
            </a:solidFill>
            <a:latin typeface="+mn-lt"/>
          </a:endParaRPr>
        </a:p>
      </dgm:t>
    </dgm:pt>
    <dgm:pt modelId="{B86F8632-C538-4ADF-A279-B63AB7931B8B}" type="parTrans" cxnId="{38C41D44-12B7-4C04-A39A-891465FCC32E}">
      <dgm:prSet/>
      <dgm:spPr/>
      <dgm:t>
        <a:bodyPr/>
        <a:lstStyle/>
        <a:p>
          <a:endParaRPr lang="en-US" sz="1500">
            <a:solidFill>
              <a:schemeClr val="tx1"/>
            </a:solidFill>
            <a:latin typeface="+mn-lt"/>
          </a:endParaRPr>
        </a:p>
      </dgm:t>
    </dgm:pt>
    <dgm:pt modelId="{482897F2-F953-46B9-BE60-A2F29BCC2A72}" type="sibTrans" cxnId="{38C41D44-12B7-4C04-A39A-891465FCC32E}">
      <dgm:prSet/>
      <dgm:spPr/>
      <dgm:t>
        <a:bodyPr/>
        <a:lstStyle/>
        <a:p>
          <a:endParaRPr lang="en-US" sz="1500">
            <a:solidFill>
              <a:schemeClr val="tx1"/>
            </a:solidFill>
            <a:latin typeface="+mn-lt"/>
          </a:endParaRPr>
        </a:p>
      </dgm:t>
    </dgm:pt>
    <dgm:pt modelId="{38296E6E-3467-4ABA-8956-B0EE9A516DB8}">
      <dgm:prSet custT="1"/>
      <dgm:spPr/>
      <dgm:t>
        <a:bodyPr/>
        <a:lstStyle/>
        <a:p>
          <a:r>
            <a:rPr lang="es-MX" sz="1500" b="1" dirty="0">
              <a:solidFill>
                <a:schemeClr val="tx1"/>
              </a:solidFill>
              <a:latin typeface="+mn-lt"/>
            </a:rPr>
            <a:t>Objetivo</a:t>
          </a:r>
          <a:r>
            <a:rPr lang="es-MX" sz="1500" dirty="0">
              <a:solidFill>
                <a:schemeClr val="tx1"/>
              </a:solidFill>
              <a:latin typeface="+mn-lt"/>
            </a:rPr>
            <a:t>: </a:t>
          </a:r>
          <a:r>
            <a:rPr lang="es-MX" sz="1500" b="0" i="0" u="none" dirty="0">
              <a:solidFill>
                <a:schemeClr val="tx1"/>
              </a:solidFill>
              <a:latin typeface="+mn-lt"/>
            </a:rPr>
            <a:t>Elaborar una investigación y como se complementa en las materias de 5to de preparatoria. </a:t>
          </a:r>
          <a:endParaRPr lang="en-US" sz="1500" dirty="0">
            <a:solidFill>
              <a:schemeClr val="tx1"/>
            </a:solidFill>
            <a:latin typeface="+mn-lt"/>
          </a:endParaRPr>
        </a:p>
      </dgm:t>
    </dgm:pt>
    <dgm:pt modelId="{33F816FE-A883-4C72-B985-8E7B49CAB694}" type="parTrans" cxnId="{8A55C5A1-EE8C-4978-9FBD-9F0D2367D899}">
      <dgm:prSet/>
      <dgm:spPr/>
      <dgm:t>
        <a:bodyPr/>
        <a:lstStyle/>
        <a:p>
          <a:endParaRPr lang="en-US" sz="1500">
            <a:solidFill>
              <a:schemeClr val="tx1"/>
            </a:solidFill>
            <a:latin typeface="+mn-lt"/>
          </a:endParaRPr>
        </a:p>
      </dgm:t>
    </dgm:pt>
    <dgm:pt modelId="{B5975FD0-063B-4473-9FA8-942B55931ED6}" type="sibTrans" cxnId="{8A55C5A1-EE8C-4978-9FBD-9F0D2367D899}">
      <dgm:prSet/>
      <dgm:spPr/>
      <dgm:t>
        <a:bodyPr/>
        <a:lstStyle/>
        <a:p>
          <a:endParaRPr lang="en-US" sz="1500">
            <a:solidFill>
              <a:schemeClr val="tx1"/>
            </a:solidFill>
            <a:latin typeface="+mn-lt"/>
          </a:endParaRPr>
        </a:p>
      </dgm:t>
    </dgm:pt>
    <dgm:pt modelId="{4C71F333-B7EF-401F-BE17-4FC99293289F}">
      <dgm:prSet custT="1"/>
      <dgm:spPr/>
      <dgm:t>
        <a:bodyPr/>
        <a:lstStyle/>
        <a:p>
          <a:r>
            <a:rPr lang="es-MX" sz="1500" b="1" dirty="0">
              <a:solidFill>
                <a:schemeClr val="tx1"/>
              </a:solidFill>
              <a:latin typeface="+mn-lt"/>
            </a:rPr>
            <a:t>Grado</a:t>
          </a:r>
          <a:r>
            <a:rPr lang="es-MX" sz="1500" dirty="0">
              <a:solidFill>
                <a:schemeClr val="tx1"/>
              </a:solidFill>
              <a:latin typeface="+mn-lt"/>
            </a:rPr>
            <a:t>: 5° todas las áreas  </a:t>
          </a:r>
          <a:endParaRPr lang="en-US" sz="1500" dirty="0">
            <a:solidFill>
              <a:schemeClr val="tx1"/>
            </a:solidFill>
            <a:latin typeface="+mn-lt"/>
          </a:endParaRPr>
        </a:p>
      </dgm:t>
    </dgm:pt>
    <dgm:pt modelId="{E2ECC054-84E3-4D4C-B5A0-75C9FD0EE230}" type="parTrans" cxnId="{3D0DA370-7D6B-44B8-A621-F892FBF6887C}">
      <dgm:prSet/>
      <dgm:spPr/>
      <dgm:t>
        <a:bodyPr/>
        <a:lstStyle/>
        <a:p>
          <a:endParaRPr lang="en-US" sz="1500">
            <a:solidFill>
              <a:schemeClr val="tx1"/>
            </a:solidFill>
            <a:latin typeface="+mn-lt"/>
          </a:endParaRPr>
        </a:p>
      </dgm:t>
    </dgm:pt>
    <dgm:pt modelId="{0A8E4259-1B1F-4B26-A789-9D37443DD460}" type="sibTrans" cxnId="{3D0DA370-7D6B-44B8-A621-F892FBF6887C}">
      <dgm:prSet/>
      <dgm:spPr/>
      <dgm:t>
        <a:bodyPr/>
        <a:lstStyle/>
        <a:p>
          <a:endParaRPr lang="en-US" sz="1500">
            <a:solidFill>
              <a:schemeClr val="tx1"/>
            </a:solidFill>
            <a:latin typeface="+mn-lt"/>
          </a:endParaRPr>
        </a:p>
      </dgm:t>
    </dgm:pt>
    <dgm:pt modelId="{62033826-472E-4AF5-9B59-52F641342646}" type="pres">
      <dgm:prSet presAssocID="{9B19C1FB-C042-426D-B34E-6077B30F7482}" presName="vert0" presStyleCnt="0">
        <dgm:presLayoutVars>
          <dgm:dir/>
          <dgm:animOne val="branch"/>
          <dgm:animLvl val="lvl"/>
        </dgm:presLayoutVars>
      </dgm:prSet>
      <dgm:spPr/>
    </dgm:pt>
    <dgm:pt modelId="{63A4F8A8-EDD6-42D6-8CAC-A5079066CACA}" type="pres">
      <dgm:prSet presAssocID="{2BFEE23D-5D72-4ABF-91F1-31A11FF18BF1}" presName="thickLine" presStyleLbl="alignNode1" presStyleIdx="0" presStyleCnt="3"/>
      <dgm:spPr/>
    </dgm:pt>
    <dgm:pt modelId="{6B9B4291-0968-4E26-8B5E-227EB9CE595F}" type="pres">
      <dgm:prSet presAssocID="{2BFEE23D-5D72-4ABF-91F1-31A11FF18BF1}" presName="horz1" presStyleCnt="0"/>
      <dgm:spPr/>
    </dgm:pt>
    <dgm:pt modelId="{28F87B23-2335-4ADC-BCA1-62B3561E0160}" type="pres">
      <dgm:prSet presAssocID="{2BFEE23D-5D72-4ABF-91F1-31A11FF18BF1}" presName="tx1" presStyleLbl="revTx" presStyleIdx="0" presStyleCnt="3"/>
      <dgm:spPr/>
    </dgm:pt>
    <dgm:pt modelId="{9A88318F-01D3-41DA-9A22-92C601339C1E}" type="pres">
      <dgm:prSet presAssocID="{2BFEE23D-5D72-4ABF-91F1-31A11FF18BF1}" presName="vert1" presStyleCnt="0"/>
      <dgm:spPr/>
    </dgm:pt>
    <dgm:pt modelId="{C44D70FC-3057-494F-834C-2611CB82AF6A}" type="pres">
      <dgm:prSet presAssocID="{38296E6E-3467-4ABA-8956-B0EE9A516DB8}" presName="thickLine" presStyleLbl="alignNode1" presStyleIdx="1" presStyleCnt="3"/>
      <dgm:spPr/>
    </dgm:pt>
    <dgm:pt modelId="{8CE66DBD-76BF-44F1-A328-0BBE8AD998F2}" type="pres">
      <dgm:prSet presAssocID="{38296E6E-3467-4ABA-8956-B0EE9A516DB8}" presName="horz1" presStyleCnt="0"/>
      <dgm:spPr/>
    </dgm:pt>
    <dgm:pt modelId="{2E4E1D31-1D25-4ADA-AA9E-7508397B9914}" type="pres">
      <dgm:prSet presAssocID="{38296E6E-3467-4ABA-8956-B0EE9A516DB8}" presName="tx1" presStyleLbl="revTx" presStyleIdx="1" presStyleCnt="3" custScaleY="184859"/>
      <dgm:spPr/>
    </dgm:pt>
    <dgm:pt modelId="{E294902D-AE3D-463E-BA53-ADD77E03D6D3}" type="pres">
      <dgm:prSet presAssocID="{38296E6E-3467-4ABA-8956-B0EE9A516DB8}" presName="vert1" presStyleCnt="0"/>
      <dgm:spPr/>
    </dgm:pt>
    <dgm:pt modelId="{FE4D7D94-C115-422E-9081-31B0C7736087}" type="pres">
      <dgm:prSet presAssocID="{4C71F333-B7EF-401F-BE17-4FC99293289F}" presName="thickLine" presStyleLbl="alignNode1" presStyleIdx="2" presStyleCnt="3"/>
      <dgm:spPr/>
    </dgm:pt>
    <dgm:pt modelId="{2902DEE4-CE1A-47B0-AB69-F52729F4B358}" type="pres">
      <dgm:prSet presAssocID="{4C71F333-B7EF-401F-BE17-4FC99293289F}" presName="horz1" presStyleCnt="0"/>
      <dgm:spPr/>
    </dgm:pt>
    <dgm:pt modelId="{2D9B78EF-4791-4BBC-92E0-9FF7180ADE68}" type="pres">
      <dgm:prSet presAssocID="{4C71F333-B7EF-401F-BE17-4FC99293289F}" presName="tx1" presStyleLbl="revTx" presStyleIdx="2" presStyleCnt="3"/>
      <dgm:spPr/>
    </dgm:pt>
    <dgm:pt modelId="{73CDB6D4-0DF6-41A0-AA59-6A4DCF42C7F6}" type="pres">
      <dgm:prSet presAssocID="{4C71F333-B7EF-401F-BE17-4FC99293289F}" presName="vert1" presStyleCnt="0"/>
      <dgm:spPr/>
    </dgm:pt>
  </dgm:ptLst>
  <dgm:cxnLst>
    <dgm:cxn modelId="{BCB48B29-59AD-4B61-B347-C0B7DC160C0E}" type="presOf" srcId="{9B19C1FB-C042-426D-B34E-6077B30F7482}" destId="{62033826-472E-4AF5-9B59-52F641342646}" srcOrd="0" destOrd="0" presId="urn:microsoft.com/office/officeart/2008/layout/LinedList"/>
    <dgm:cxn modelId="{38C41D44-12B7-4C04-A39A-891465FCC32E}" srcId="{9B19C1FB-C042-426D-B34E-6077B30F7482}" destId="{2BFEE23D-5D72-4ABF-91F1-31A11FF18BF1}" srcOrd="0" destOrd="0" parTransId="{B86F8632-C538-4ADF-A279-B63AB7931B8B}" sibTransId="{482897F2-F953-46B9-BE60-A2F29BCC2A72}"/>
    <dgm:cxn modelId="{3D0DA370-7D6B-44B8-A621-F892FBF6887C}" srcId="{9B19C1FB-C042-426D-B34E-6077B30F7482}" destId="{4C71F333-B7EF-401F-BE17-4FC99293289F}" srcOrd="2" destOrd="0" parTransId="{E2ECC054-84E3-4D4C-B5A0-75C9FD0EE230}" sibTransId="{0A8E4259-1B1F-4B26-A789-9D37443DD460}"/>
    <dgm:cxn modelId="{8A55C5A1-EE8C-4978-9FBD-9F0D2367D899}" srcId="{9B19C1FB-C042-426D-B34E-6077B30F7482}" destId="{38296E6E-3467-4ABA-8956-B0EE9A516DB8}" srcOrd="1" destOrd="0" parTransId="{33F816FE-A883-4C72-B985-8E7B49CAB694}" sibTransId="{B5975FD0-063B-4473-9FA8-942B55931ED6}"/>
    <dgm:cxn modelId="{43BBFEAD-45CF-49B2-8E3A-9885186AD747}" type="presOf" srcId="{4C71F333-B7EF-401F-BE17-4FC99293289F}" destId="{2D9B78EF-4791-4BBC-92E0-9FF7180ADE68}" srcOrd="0" destOrd="0" presId="urn:microsoft.com/office/officeart/2008/layout/LinedList"/>
    <dgm:cxn modelId="{3E0497E1-604A-4D07-AC80-6FE9BE33007B}" type="presOf" srcId="{38296E6E-3467-4ABA-8956-B0EE9A516DB8}" destId="{2E4E1D31-1D25-4ADA-AA9E-7508397B9914}" srcOrd="0" destOrd="0" presId="urn:microsoft.com/office/officeart/2008/layout/LinedList"/>
    <dgm:cxn modelId="{F78B27E2-8935-4E1C-AE6C-50C2B921D4FA}" type="presOf" srcId="{2BFEE23D-5D72-4ABF-91F1-31A11FF18BF1}" destId="{28F87B23-2335-4ADC-BCA1-62B3561E0160}" srcOrd="0" destOrd="0" presId="urn:microsoft.com/office/officeart/2008/layout/LinedList"/>
    <dgm:cxn modelId="{B22171E9-C618-4E2F-9F42-E268A92217EB}" type="presParOf" srcId="{62033826-472E-4AF5-9B59-52F641342646}" destId="{63A4F8A8-EDD6-42D6-8CAC-A5079066CACA}" srcOrd="0" destOrd="0" presId="urn:microsoft.com/office/officeart/2008/layout/LinedList"/>
    <dgm:cxn modelId="{0B635FD7-C88D-40F5-A5E8-78524EF4B59A}" type="presParOf" srcId="{62033826-472E-4AF5-9B59-52F641342646}" destId="{6B9B4291-0968-4E26-8B5E-227EB9CE595F}" srcOrd="1" destOrd="0" presId="urn:microsoft.com/office/officeart/2008/layout/LinedList"/>
    <dgm:cxn modelId="{74D6F927-0304-4032-A052-38E61601700D}" type="presParOf" srcId="{6B9B4291-0968-4E26-8B5E-227EB9CE595F}" destId="{28F87B23-2335-4ADC-BCA1-62B3561E0160}" srcOrd="0" destOrd="0" presId="urn:microsoft.com/office/officeart/2008/layout/LinedList"/>
    <dgm:cxn modelId="{02C49285-B329-4F5A-991E-814CEE263BDA}" type="presParOf" srcId="{6B9B4291-0968-4E26-8B5E-227EB9CE595F}" destId="{9A88318F-01D3-41DA-9A22-92C601339C1E}" srcOrd="1" destOrd="0" presId="urn:microsoft.com/office/officeart/2008/layout/LinedList"/>
    <dgm:cxn modelId="{2231131A-E911-47C7-9AB4-99616A8F5CBB}" type="presParOf" srcId="{62033826-472E-4AF5-9B59-52F641342646}" destId="{C44D70FC-3057-494F-834C-2611CB82AF6A}" srcOrd="2" destOrd="0" presId="urn:microsoft.com/office/officeart/2008/layout/LinedList"/>
    <dgm:cxn modelId="{23FC6CB8-C961-4A16-9BFF-E5E85A6D7792}" type="presParOf" srcId="{62033826-472E-4AF5-9B59-52F641342646}" destId="{8CE66DBD-76BF-44F1-A328-0BBE8AD998F2}" srcOrd="3" destOrd="0" presId="urn:microsoft.com/office/officeart/2008/layout/LinedList"/>
    <dgm:cxn modelId="{66944892-715B-42BC-9459-3605EE6061D7}" type="presParOf" srcId="{8CE66DBD-76BF-44F1-A328-0BBE8AD998F2}" destId="{2E4E1D31-1D25-4ADA-AA9E-7508397B9914}" srcOrd="0" destOrd="0" presId="urn:microsoft.com/office/officeart/2008/layout/LinedList"/>
    <dgm:cxn modelId="{1CB6A7BA-616E-4D2A-8D08-C9A3F73B59DC}" type="presParOf" srcId="{8CE66DBD-76BF-44F1-A328-0BBE8AD998F2}" destId="{E294902D-AE3D-463E-BA53-ADD77E03D6D3}" srcOrd="1" destOrd="0" presId="urn:microsoft.com/office/officeart/2008/layout/LinedList"/>
    <dgm:cxn modelId="{0EA1C345-6D29-442F-8438-7DB431B867F1}" type="presParOf" srcId="{62033826-472E-4AF5-9B59-52F641342646}" destId="{FE4D7D94-C115-422E-9081-31B0C7736087}" srcOrd="4" destOrd="0" presId="urn:microsoft.com/office/officeart/2008/layout/LinedList"/>
    <dgm:cxn modelId="{8AC3A865-544A-4D4C-A22D-DAEF0E20EB2E}" type="presParOf" srcId="{62033826-472E-4AF5-9B59-52F641342646}" destId="{2902DEE4-CE1A-47B0-AB69-F52729F4B358}" srcOrd="5" destOrd="0" presId="urn:microsoft.com/office/officeart/2008/layout/LinedList"/>
    <dgm:cxn modelId="{206C4691-9E9A-442B-BC9D-E4EE1293E334}" type="presParOf" srcId="{2902DEE4-CE1A-47B0-AB69-F52729F4B358}" destId="{2D9B78EF-4791-4BBC-92E0-9FF7180ADE68}" srcOrd="0" destOrd="0" presId="urn:microsoft.com/office/officeart/2008/layout/LinedList"/>
    <dgm:cxn modelId="{1BD37256-4F3D-46D6-AB94-EDD0CCAD5E85}" type="presParOf" srcId="{2902DEE4-CE1A-47B0-AB69-F52729F4B358}" destId="{73CDB6D4-0DF6-41A0-AA59-6A4DCF42C7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B3D22F-6B02-4661-92F8-FF686BE0491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60C9D6-6B35-4C65-A2AC-61FE71CE524B}">
      <dgm:prSet/>
      <dgm:spPr/>
      <dgm:t>
        <a:bodyPr/>
        <a:lstStyle/>
        <a:p>
          <a:r>
            <a:rPr lang="es-MX" b="1"/>
            <a:t>Asignaturas participantes: </a:t>
          </a:r>
          <a:endParaRPr lang="en-US"/>
        </a:p>
      </dgm:t>
    </dgm:pt>
    <dgm:pt modelId="{AE4E882E-8381-4D14-8E6D-E41832A88AB1}" type="parTrans" cxnId="{42C15252-21C3-4391-B9D0-6F1D2044C0B8}">
      <dgm:prSet/>
      <dgm:spPr/>
      <dgm:t>
        <a:bodyPr/>
        <a:lstStyle/>
        <a:p>
          <a:endParaRPr lang="en-US"/>
        </a:p>
      </dgm:t>
    </dgm:pt>
    <dgm:pt modelId="{1C09042E-B26D-425C-A5F4-4A8D9F0E97BC}" type="sibTrans" cxnId="{42C15252-21C3-4391-B9D0-6F1D2044C0B8}">
      <dgm:prSet/>
      <dgm:spPr/>
      <dgm:t>
        <a:bodyPr/>
        <a:lstStyle/>
        <a:p>
          <a:endParaRPr lang="en-US"/>
        </a:p>
      </dgm:t>
    </dgm:pt>
    <dgm:pt modelId="{043F9985-A2C5-453A-A13C-8000A5ED17DA}">
      <dgm:prSet/>
      <dgm:spPr/>
      <dgm:t>
        <a:bodyPr/>
        <a:lstStyle/>
        <a:p>
          <a:r>
            <a:rPr lang="es-MX" b="0" i="0" dirty="0"/>
            <a:t>Artes: E</a:t>
          </a:r>
          <a:r>
            <a:rPr lang="es-MX" b="0" i="0" u="none" dirty="0"/>
            <a:t>l arte enfocado al deporte se recabará toda la información en un cuadro sinóptico.</a:t>
          </a:r>
          <a:endParaRPr lang="en-US" dirty="0"/>
        </a:p>
      </dgm:t>
    </dgm:pt>
    <dgm:pt modelId="{2100D601-2D1D-4C8E-982A-B964F576271E}" type="parTrans" cxnId="{2D2BD49E-C493-49B9-A218-D20D92441114}">
      <dgm:prSet/>
      <dgm:spPr/>
      <dgm:t>
        <a:bodyPr/>
        <a:lstStyle/>
        <a:p>
          <a:endParaRPr lang="en-US"/>
        </a:p>
      </dgm:t>
    </dgm:pt>
    <dgm:pt modelId="{4BE2E8BF-929A-4B55-82F1-FFA7616CC7DF}" type="sibTrans" cxnId="{2D2BD49E-C493-49B9-A218-D20D92441114}">
      <dgm:prSet/>
      <dgm:spPr/>
      <dgm:t>
        <a:bodyPr/>
        <a:lstStyle/>
        <a:p>
          <a:endParaRPr lang="en-US"/>
        </a:p>
      </dgm:t>
    </dgm:pt>
    <dgm:pt modelId="{C7E816FE-486D-4C02-8236-38F325E04B7A}">
      <dgm:prSet/>
      <dgm:spPr/>
      <dgm:t>
        <a:bodyPr/>
        <a:lstStyle/>
        <a:p>
          <a:r>
            <a:rPr lang="es-MX" b="1"/>
            <a:t>Fuentes de apoyo:</a:t>
          </a:r>
          <a:endParaRPr lang="en-US"/>
        </a:p>
      </dgm:t>
    </dgm:pt>
    <dgm:pt modelId="{8E7FD558-EB83-4ADC-A202-90304EE5DB8D}" type="parTrans" cxnId="{581B7732-C7AF-4F26-88FB-7E9C923792F9}">
      <dgm:prSet/>
      <dgm:spPr/>
      <dgm:t>
        <a:bodyPr/>
        <a:lstStyle/>
        <a:p>
          <a:endParaRPr lang="en-US"/>
        </a:p>
      </dgm:t>
    </dgm:pt>
    <dgm:pt modelId="{9F8FE60D-39E5-48C8-8F4B-B74523A529A8}" type="sibTrans" cxnId="{581B7732-C7AF-4F26-88FB-7E9C923792F9}">
      <dgm:prSet/>
      <dgm:spPr/>
      <dgm:t>
        <a:bodyPr/>
        <a:lstStyle/>
        <a:p>
          <a:endParaRPr lang="en-US"/>
        </a:p>
      </dgm:t>
    </dgm:pt>
    <dgm:pt modelId="{EE2F6562-8961-46C8-9553-C9E136763214}">
      <dgm:prSet/>
      <dgm:spPr/>
      <dgm:t>
        <a:bodyPr/>
        <a:lstStyle/>
        <a:p>
          <a:r>
            <a:rPr lang="es-MX"/>
            <a:t>Ministerio de educación. Gobierno de España. (s. f.). </a:t>
          </a:r>
          <a:r>
            <a:rPr lang="es-MX" i="1"/>
            <a:t>MEDIA - Prensa &gt; 3 Redacción de la noticia</a:t>
          </a:r>
          <a:r>
            <a:rPr lang="es-MX"/>
            <a:t>. Media Prensa. http://recursos.cnice.mec.es/media/prensa/bloque3/pag2.html</a:t>
          </a:r>
          <a:endParaRPr lang="en-US"/>
        </a:p>
      </dgm:t>
    </dgm:pt>
    <dgm:pt modelId="{CF46B7C5-E028-4BEA-8744-2206A5EE2E38}" type="parTrans" cxnId="{0C3F109A-EC77-45ED-92FF-E7ED241B3C26}">
      <dgm:prSet/>
      <dgm:spPr/>
      <dgm:t>
        <a:bodyPr/>
        <a:lstStyle/>
        <a:p>
          <a:endParaRPr lang="en-US"/>
        </a:p>
      </dgm:t>
    </dgm:pt>
    <dgm:pt modelId="{39E9508A-4CF4-491B-A3A6-02BB6F2A67A0}" type="sibTrans" cxnId="{0C3F109A-EC77-45ED-92FF-E7ED241B3C26}">
      <dgm:prSet/>
      <dgm:spPr/>
      <dgm:t>
        <a:bodyPr/>
        <a:lstStyle/>
        <a:p>
          <a:endParaRPr lang="en-US"/>
        </a:p>
      </dgm:t>
    </dgm:pt>
    <dgm:pt modelId="{2DA4E360-61C4-4C67-829C-C3883FFB1879}">
      <dgm:prSet/>
      <dgm:spPr/>
      <dgm:t>
        <a:bodyPr/>
        <a:lstStyle/>
        <a:p>
          <a:r>
            <a:rPr lang="es-MX"/>
            <a:t>Fundación UNAM. (2 agosto 2021). La salud mental en el deporte. </a:t>
          </a:r>
          <a:r>
            <a:rPr lang="es-MX" i="1"/>
            <a:t>UNAM al día</a:t>
          </a:r>
          <a:r>
            <a:rPr lang="es-MX"/>
            <a:t>. Recuperado de https://www.fundacionunam.org.mx/unam-al-dia/la-salud-mental-en-el-deporte/</a:t>
          </a:r>
          <a:endParaRPr lang="en-US"/>
        </a:p>
      </dgm:t>
    </dgm:pt>
    <dgm:pt modelId="{C486A4E4-76F4-4F3C-AB52-ECE71DB5C800}" type="parTrans" cxnId="{E85A8EB8-522F-41DF-B308-832D86B98666}">
      <dgm:prSet/>
      <dgm:spPr/>
      <dgm:t>
        <a:bodyPr/>
        <a:lstStyle/>
        <a:p>
          <a:endParaRPr lang="en-US"/>
        </a:p>
      </dgm:t>
    </dgm:pt>
    <dgm:pt modelId="{948525F7-2D8F-459D-8597-B69E255B913C}" type="sibTrans" cxnId="{E85A8EB8-522F-41DF-B308-832D86B98666}">
      <dgm:prSet/>
      <dgm:spPr/>
      <dgm:t>
        <a:bodyPr/>
        <a:lstStyle/>
        <a:p>
          <a:endParaRPr lang="en-US"/>
        </a:p>
      </dgm:t>
    </dgm:pt>
    <dgm:pt modelId="{605261A9-78D0-4F3E-8A94-191F16BFE350}">
      <dgm:prSet/>
      <dgm:spPr/>
      <dgm:t>
        <a:bodyPr/>
        <a:lstStyle/>
        <a:p>
          <a:r>
            <a:rPr lang="es-MX"/>
            <a:t>James Stewart. (2010). Cálculo de una variable: Conceptos y contextos. México, D.F.: Cengage Learning Editores, S.A. de C.V.</a:t>
          </a:r>
          <a:endParaRPr lang="en-US"/>
        </a:p>
      </dgm:t>
    </dgm:pt>
    <dgm:pt modelId="{7E19EDA7-ED7E-4B6E-B307-4581B51338C4}" type="parTrans" cxnId="{A81DCBE1-7F5C-42E7-BF20-C5D510206D34}">
      <dgm:prSet/>
      <dgm:spPr/>
      <dgm:t>
        <a:bodyPr/>
        <a:lstStyle/>
        <a:p>
          <a:endParaRPr lang="en-US"/>
        </a:p>
      </dgm:t>
    </dgm:pt>
    <dgm:pt modelId="{A241BAB3-B667-4905-B5F6-F62738638D5E}" type="sibTrans" cxnId="{A81DCBE1-7F5C-42E7-BF20-C5D510206D34}">
      <dgm:prSet/>
      <dgm:spPr/>
      <dgm:t>
        <a:bodyPr/>
        <a:lstStyle/>
        <a:p>
          <a:endParaRPr lang="en-US"/>
        </a:p>
      </dgm:t>
    </dgm:pt>
    <dgm:pt modelId="{359A1605-325F-4D27-B3D1-B15685CC7377}">
      <dgm:prSet/>
      <dgm:spPr/>
      <dgm:t>
        <a:bodyPr/>
        <a:lstStyle/>
        <a:p>
          <a:r>
            <a:rPr lang="es-MX" b="0" i="0" dirty="0"/>
            <a:t>Ciencias de la Salud: L</a:t>
          </a:r>
          <a:r>
            <a:rPr lang="es-MX" b="0" i="0" u="none" dirty="0"/>
            <a:t>os </a:t>
          </a:r>
          <a:r>
            <a:rPr lang="es-MX" b="0" i="0" u="none" dirty="0" err="1"/>
            <a:t>infogramas</a:t>
          </a:r>
          <a:r>
            <a:rPr lang="es-MX" b="0" i="0" u="none" dirty="0"/>
            <a:t> de prevención y de lesiones más comunes elaborados se revisarán para que la información sea fidedigna y de calidad.</a:t>
          </a:r>
          <a:endParaRPr lang="en-US" dirty="0"/>
        </a:p>
      </dgm:t>
    </dgm:pt>
    <dgm:pt modelId="{88344965-06CE-47D0-B7F3-2A09CC434975}" type="parTrans" cxnId="{3662F965-A433-4CDC-97A4-96EFD22E55F6}">
      <dgm:prSet/>
      <dgm:spPr/>
    </dgm:pt>
    <dgm:pt modelId="{74AB91D7-CCEB-4A1A-9BA4-BEBFA6C73707}" type="sibTrans" cxnId="{3662F965-A433-4CDC-97A4-96EFD22E55F6}">
      <dgm:prSet/>
      <dgm:spPr/>
    </dgm:pt>
    <dgm:pt modelId="{2F667B36-E5E3-4846-AC2E-48B3B1E99CC1}">
      <dgm:prSet/>
      <dgm:spPr/>
      <dgm:t>
        <a:bodyPr/>
        <a:lstStyle/>
        <a:p>
          <a:endParaRPr lang="es-MX" dirty="0"/>
        </a:p>
      </dgm:t>
    </dgm:pt>
    <dgm:pt modelId="{9DC667AA-9348-479D-BD53-55B503396BB8}" type="parTrans" cxnId="{3DC11B6E-62D6-4303-B83C-DCF4C6B795D3}">
      <dgm:prSet/>
      <dgm:spPr/>
      <dgm:t>
        <a:bodyPr/>
        <a:lstStyle/>
        <a:p>
          <a:endParaRPr lang="es-MX"/>
        </a:p>
      </dgm:t>
    </dgm:pt>
    <dgm:pt modelId="{B481AEFE-57C8-425D-B5D2-A7A66D786368}" type="sibTrans" cxnId="{3DC11B6E-62D6-4303-B83C-DCF4C6B795D3}">
      <dgm:prSet/>
      <dgm:spPr/>
      <dgm:t>
        <a:bodyPr/>
        <a:lstStyle/>
        <a:p>
          <a:endParaRPr lang="es-MX"/>
        </a:p>
      </dgm:t>
    </dgm:pt>
    <dgm:pt modelId="{6414EDA5-A5D0-43F6-A278-AAA6A524FAB5}">
      <dgm:prSet/>
      <dgm:spPr/>
      <dgm:t>
        <a:bodyPr/>
        <a:lstStyle/>
        <a:p>
          <a:r>
            <a:rPr lang="es-MX" b="0" i="0" u="none" dirty="0"/>
            <a:t>Matemáticas</a:t>
          </a:r>
          <a:r>
            <a:rPr lang="es-MX" b="0" i="0" dirty="0"/>
            <a:t>: </a:t>
          </a:r>
          <a:r>
            <a:rPr lang="es-MX" b="0" i="0" u="none" dirty="0"/>
            <a:t>Se realizarán tablas, concentrados acerca de los datos de deportistas lesionados, que tengan dificultades para competir así  como esquemas de los datos de rendimientos en deportistas de alto rendimiento.</a:t>
          </a:r>
          <a:endParaRPr lang="en-US" dirty="0"/>
        </a:p>
      </dgm:t>
    </dgm:pt>
    <dgm:pt modelId="{7E974A47-14F3-41AD-A160-750A4D6DB89B}" type="parTrans" cxnId="{DE8DF406-1557-4C80-88B3-737B8688B99E}">
      <dgm:prSet/>
      <dgm:spPr/>
    </dgm:pt>
    <dgm:pt modelId="{207FC746-43FB-483E-886B-43F021B279A2}" type="sibTrans" cxnId="{DE8DF406-1557-4C80-88B3-737B8688B99E}">
      <dgm:prSet/>
      <dgm:spPr/>
    </dgm:pt>
    <dgm:pt modelId="{38A1C589-33C8-4605-86F3-92F6425DB786}" type="pres">
      <dgm:prSet presAssocID="{5DB3D22F-6B02-4661-92F8-FF686BE04917}" presName="linear" presStyleCnt="0">
        <dgm:presLayoutVars>
          <dgm:dir/>
          <dgm:animLvl val="lvl"/>
          <dgm:resizeHandles val="exact"/>
        </dgm:presLayoutVars>
      </dgm:prSet>
      <dgm:spPr/>
    </dgm:pt>
    <dgm:pt modelId="{E2EC8758-1FE5-4E52-811B-6DE3A8BDC421}" type="pres">
      <dgm:prSet presAssocID="{9460C9D6-6B35-4C65-A2AC-61FE71CE524B}" presName="parentLin" presStyleCnt="0"/>
      <dgm:spPr/>
    </dgm:pt>
    <dgm:pt modelId="{F418E241-4CA3-4F50-9BDE-340EEEC07A1A}" type="pres">
      <dgm:prSet presAssocID="{9460C9D6-6B35-4C65-A2AC-61FE71CE524B}" presName="parentLeftMargin" presStyleLbl="node1" presStyleIdx="0" presStyleCnt="2"/>
      <dgm:spPr/>
    </dgm:pt>
    <dgm:pt modelId="{052E1396-7AB4-4DDF-9B21-BC8DA9F07073}" type="pres">
      <dgm:prSet presAssocID="{9460C9D6-6B35-4C65-A2AC-61FE71CE524B}" presName="parentText" presStyleLbl="node1" presStyleIdx="0" presStyleCnt="2">
        <dgm:presLayoutVars>
          <dgm:chMax val="0"/>
          <dgm:bulletEnabled val="1"/>
        </dgm:presLayoutVars>
      </dgm:prSet>
      <dgm:spPr/>
    </dgm:pt>
    <dgm:pt modelId="{31752F64-1D53-4898-A5BD-27C159EBEC49}" type="pres">
      <dgm:prSet presAssocID="{9460C9D6-6B35-4C65-A2AC-61FE71CE524B}" presName="negativeSpace" presStyleCnt="0"/>
      <dgm:spPr/>
    </dgm:pt>
    <dgm:pt modelId="{ECFCA0E3-7F2B-4C34-A0B7-FAE706F312DB}" type="pres">
      <dgm:prSet presAssocID="{9460C9D6-6B35-4C65-A2AC-61FE71CE524B}" presName="childText" presStyleLbl="conFgAcc1" presStyleIdx="0" presStyleCnt="2">
        <dgm:presLayoutVars>
          <dgm:bulletEnabled val="1"/>
        </dgm:presLayoutVars>
      </dgm:prSet>
      <dgm:spPr/>
    </dgm:pt>
    <dgm:pt modelId="{BBBF41B7-162E-4372-94C3-958E19DA60BA}" type="pres">
      <dgm:prSet presAssocID="{1C09042E-B26D-425C-A5F4-4A8D9F0E97BC}" presName="spaceBetweenRectangles" presStyleCnt="0"/>
      <dgm:spPr/>
    </dgm:pt>
    <dgm:pt modelId="{0A35289C-1CAA-4BB3-8830-CD5D96ECE82B}" type="pres">
      <dgm:prSet presAssocID="{C7E816FE-486D-4C02-8236-38F325E04B7A}" presName="parentLin" presStyleCnt="0"/>
      <dgm:spPr/>
    </dgm:pt>
    <dgm:pt modelId="{A8963974-1FD7-4493-8774-EF9916287848}" type="pres">
      <dgm:prSet presAssocID="{C7E816FE-486D-4C02-8236-38F325E04B7A}" presName="parentLeftMargin" presStyleLbl="node1" presStyleIdx="0" presStyleCnt="2"/>
      <dgm:spPr/>
    </dgm:pt>
    <dgm:pt modelId="{93CE5254-8740-44C0-804C-E6792AA96C0A}" type="pres">
      <dgm:prSet presAssocID="{C7E816FE-486D-4C02-8236-38F325E04B7A}" presName="parentText" presStyleLbl="node1" presStyleIdx="1" presStyleCnt="2">
        <dgm:presLayoutVars>
          <dgm:chMax val="0"/>
          <dgm:bulletEnabled val="1"/>
        </dgm:presLayoutVars>
      </dgm:prSet>
      <dgm:spPr/>
    </dgm:pt>
    <dgm:pt modelId="{33935306-B985-4F7E-A8C9-125589A7EECD}" type="pres">
      <dgm:prSet presAssocID="{C7E816FE-486D-4C02-8236-38F325E04B7A}" presName="negativeSpace" presStyleCnt="0"/>
      <dgm:spPr/>
    </dgm:pt>
    <dgm:pt modelId="{DC39DEBF-4F9B-47FE-8232-FF85F99C0ABB}" type="pres">
      <dgm:prSet presAssocID="{C7E816FE-486D-4C02-8236-38F325E04B7A}" presName="childText" presStyleLbl="conFgAcc1" presStyleIdx="1" presStyleCnt="2">
        <dgm:presLayoutVars>
          <dgm:bulletEnabled val="1"/>
        </dgm:presLayoutVars>
      </dgm:prSet>
      <dgm:spPr/>
    </dgm:pt>
  </dgm:ptLst>
  <dgm:cxnLst>
    <dgm:cxn modelId="{DE8DF406-1557-4C80-88B3-737B8688B99E}" srcId="{9460C9D6-6B35-4C65-A2AC-61FE71CE524B}" destId="{6414EDA5-A5D0-43F6-A278-AAA6A524FAB5}" srcOrd="2" destOrd="0" parTransId="{7E974A47-14F3-41AD-A160-750A4D6DB89B}" sibTransId="{207FC746-43FB-483E-886B-43F021B279A2}"/>
    <dgm:cxn modelId="{AC2A770D-7808-4310-93F6-0EBF23078CAA}" type="presOf" srcId="{5DB3D22F-6B02-4661-92F8-FF686BE04917}" destId="{38A1C589-33C8-4605-86F3-92F6425DB786}" srcOrd="0" destOrd="0" presId="urn:microsoft.com/office/officeart/2005/8/layout/list1"/>
    <dgm:cxn modelId="{12174B0F-043A-4679-9214-24C37ECF477B}" type="presOf" srcId="{2F667B36-E5E3-4846-AC2E-48B3B1E99CC1}" destId="{ECFCA0E3-7F2B-4C34-A0B7-FAE706F312DB}" srcOrd="0" destOrd="3" presId="urn:microsoft.com/office/officeart/2005/8/layout/list1"/>
    <dgm:cxn modelId="{E2E68510-BA03-4C67-B4DB-97A750DFFA9C}" type="presOf" srcId="{C7E816FE-486D-4C02-8236-38F325E04B7A}" destId="{A8963974-1FD7-4493-8774-EF9916287848}" srcOrd="0" destOrd="0" presId="urn:microsoft.com/office/officeart/2005/8/layout/list1"/>
    <dgm:cxn modelId="{DA2E912F-C8C7-4387-8483-F7CD17D65417}" type="presOf" srcId="{C7E816FE-486D-4C02-8236-38F325E04B7A}" destId="{93CE5254-8740-44C0-804C-E6792AA96C0A}" srcOrd="1" destOrd="0" presId="urn:microsoft.com/office/officeart/2005/8/layout/list1"/>
    <dgm:cxn modelId="{581B7732-C7AF-4F26-88FB-7E9C923792F9}" srcId="{5DB3D22F-6B02-4661-92F8-FF686BE04917}" destId="{C7E816FE-486D-4C02-8236-38F325E04B7A}" srcOrd="1" destOrd="0" parTransId="{8E7FD558-EB83-4ADC-A202-90304EE5DB8D}" sibTransId="{9F8FE60D-39E5-48C8-8F4B-B74523A529A8}"/>
    <dgm:cxn modelId="{F0722D34-4664-47E5-BB2E-BF002C8E62DC}" type="presOf" srcId="{043F9985-A2C5-453A-A13C-8000A5ED17DA}" destId="{ECFCA0E3-7F2B-4C34-A0B7-FAE706F312DB}" srcOrd="0" destOrd="0" presId="urn:microsoft.com/office/officeart/2005/8/layout/list1"/>
    <dgm:cxn modelId="{3662F965-A433-4CDC-97A4-96EFD22E55F6}" srcId="{9460C9D6-6B35-4C65-A2AC-61FE71CE524B}" destId="{359A1605-325F-4D27-B3D1-B15685CC7377}" srcOrd="1" destOrd="0" parTransId="{88344965-06CE-47D0-B7F3-2A09CC434975}" sibTransId="{74AB91D7-CCEB-4A1A-9BA4-BEBFA6C73707}"/>
    <dgm:cxn modelId="{3DC11B6E-62D6-4303-B83C-DCF4C6B795D3}" srcId="{9460C9D6-6B35-4C65-A2AC-61FE71CE524B}" destId="{2F667B36-E5E3-4846-AC2E-48B3B1E99CC1}" srcOrd="3" destOrd="0" parTransId="{9DC667AA-9348-479D-BD53-55B503396BB8}" sibTransId="{B481AEFE-57C8-425D-B5D2-A7A66D786368}"/>
    <dgm:cxn modelId="{42C15252-21C3-4391-B9D0-6F1D2044C0B8}" srcId="{5DB3D22F-6B02-4661-92F8-FF686BE04917}" destId="{9460C9D6-6B35-4C65-A2AC-61FE71CE524B}" srcOrd="0" destOrd="0" parTransId="{AE4E882E-8381-4D14-8E6D-E41832A88AB1}" sibTransId="{1C09042E-B26D-425C-A5F4-4A8D9F0E97BC}"/>
    <dgm:cxn modelId="{7C901777-B85A-4683-8F32-0E53BDBF4EFC}" type="presOf" srcId="{6414EDA5-A5D0-43F6-A278-AAA6A524FAB5}" destId="{ECFCA0E3-7F2B-4C34-A0B7-FAE706F312DB}" srcOrd="0" destOrd="2" presId="urn:microsoft.com/office/officeart/2005/8/layout/list1"/>
    <dgm:cxn modelId="{CD401197-E375-4F76-9D72-C3A5CE5712F8}" type="presOf" srcId="{359A1605-325F-4D27-B3D1-B15685CC7377}" destId="{ECFCA0E3-7F2B-4C34-A0B7-FAE706F312DB}" srcOrd="0" destOrd="1" presId="urn:microsoft.com/office/officeart/2005/8/layout/list1"/>
    <dgm:cxn modelId="{6859FC99-66BD-4C32-9B6F-E19A18FC1795}" type="presOf" srcId="{9460C9D6-6B35-4C65-A2AC-61FE71CE524B}" destId="{F418E241-4CA3-4F50-9BDE-340EEEC07A1A}" srcOrd="0" destOrd="0" presId="urn:microsoft.com/office/officeart/2005/8/layout/list1"/>
    <dgm:cxn modelId="{0C3F109A-EC77-45ED-92FF-E7ED241B3C26}" srcId="{C7E816FE-486D-4C02-8236-38F325E04B7A}" destId="{EE2F6562-8961-46C8-9553-C9E136763214}" srcOrd="0" destOrd="0" parTransId="{CF46B7C5-E028-4BEA-8744-2206A5EE2E38}" sibTransId="{39E9508A-4CF4-491B-A3A6-02BB6F2A67A0}"/>
    <dgm:cxn modelId="{2D2BD49E-C493-49B9-A218-D20D92441114}" srcId="{9460C9D6-6B35-4C65-A2AC-61FE71CE524B}" destId="{043F9985-A2C5-453A-A13C-8000A5ED17DA}" srcOrd="0" destOrd="0" parTransId="{2100D601-2D1D-4C8E-982A-B964F576271E}" sibTransId="{4BE2E8BF-929A-4B55-82F1-FFA7616CC7DF}"/>
    <dgm:cxn modelId="{0032C4AE-0D40-45E6-A36F-9059FBE7C22F}" type="presOf" srcId="{9460C9D6-6B35-4C65-A2AC-61FE71CE524B}" destId="{052E1396-7AB4-4DDF-9B21-BC8DA9F07073}" srcOrd="1" destOrd="0" presId="urn:microsoft.com/office/officeart/2005/8/layout/list1"/>
    <dgm:cxn modelId="{E85A8EB8-522F-41DF-B308-832D86B98666}" srcId="{C7E816FE-486D-4C02-8236-38F325E04B7A}" destId="{2DA4E360-61C4-4C67-829C-C3883FFB1879}" srcOrd="1" destOrd="0" parTransId="{C486A4E4-76F4-4F3C-AB52-ECE71DB5C800}" sibTransId="{948525F7-2D8F-459D-8597-B69E255B913C}"/>
    <dgm:cxn modelId="{D99493C1-2F65-4F93-823B-9138103EF3EA}" type="presOf" srcId="{EE2F6562-8961-46C8-9553-C9E136763214}" destId="{DC39DEBF-4F9B-47FE-8232-FF85F99C0ABB}" srcOrd="0" destOrd="0" presId="urn:microsoft.com/office/officeart/2005/8/layout/list1"/>
    <dgm:cxn modelId="{F95CCCCE-0BA1-428A-AFEE-9F5E9786B4C0}" type="presOf" srcId="{2DA4E360-61C4-4C67-829C-C3883FFB1879}" destId="{DC39DEBF-4F9B-47FE-8232-FF85F99C0ABB}" srcOrd="0" destOrd="1" presId="urn:microsoft.com/office/officeart/2005/8/layout/list1"/>
    <dgm:cxn modelId="{5B5285D8-8F31-4B4B-8017-1E6B6605DE24}" type="presOf" srcId="{605261A9-78D0-4F3E-8A94-191F16BFE350}" destId="{DC39DEBF-4F9B-47FE-8232-FF85F99C0ABB}" srcOrd="0" destOrd="2" presId="urn:microsoft.com/office/officeart/2005/8/layout/list1"/>
    <dgm:cxn modelId="{A81DCBE1-7F5C-42E7-BF20-C5D510206D34}" srcId="{C7E816FE-486D-4C02-8236-38F325E04B7A}" destId="{605261A9-78D0-4F3E-8A94-191F16BFE350}" srcOrd="2" destOrd="0" parTransId="{7E19EDA7-ED7E-4B6E-B307-4581B51338C4}" sibTransId="{A241BAB3-B667-4905-B5F6-F62738638D5E}"/>
    <dgm:cxn modelId="{834D1F87-A8B0-4DCA-9A7D-BFCC930FBF08}" type="presParOf" srcId="{38A1C589-33C8-4605-86F3-92F6425DB786}" destId="{E2EC8758-1FE5-4E52-811B-6DE3A8BDC421}" srcOrd="0" destOrd="0" presId="urn:microsoft.com/office/officeart/2005/8/layout/list1"/>
    <dgm:cxn modelId="{DC16EFE5-E6BE-4132-ACCA-3C61AFD6AFE7}" type="presParOf" srcId="{E2EC8758-1FE5-4E52-811B-6DE3A8BDC421}" destId="{F418E241-4CA3-4F50-9BDE-340EEEC07A1A}" srcOrd="0" destOrd="0" presId="urn:microsoft.com/office/officeart/2005/8/layout/list1"/>
    <dgm:cxn modelId="{776BE23E-C359-462E-AAA8-AC0223CF023F}" type="presParOf" srcId="{E2EC8758-1FE5-4E52-811B-6DE3A8BDC421}" destId="{052E1396-7AB4-4DDF-9B21-BC8DA9F07073}" srcOrd="1" destOrd="0" presId="urn:microsoft.com/office/officeart/2005/8/layout/list1"/>
    <dgm:cxn modelId="{7925A850-6B0F-4AD9-8F11-9E5A2C97FAB7}" type="presParOf" srcId="{38A1C589-33C8-4605-86F3-92F6425DB786}" destId="{31752F64-1D53-4898-A5BD-27C159EBEC49}" srcOrd="1" destOrd="0" presId="urn:microsoft.com/office/officeart/2005/8/layout/list1"/>
    <dgm:cxn modelId="{20118D99-2244-4834-B409-8A8B0899CBBC}" type="presParOf" srcId="{38A1C589-33C8-4605-86F3-92F6425DB786}" destId="{ECFCA0E3-7F2B-4C34-A0B7-FAE706F312DB}" srcOrd="2" destOrd="0" presId="urn:microsoft.com/office/officeart/2005/8/layout/list1"/>
    <dgm:cxn modelId="{EC5CA118-250F-4352-939A-B6BF17CD09FE}" type="presParOf" srcId="{38A1C589-33C8-4605-86F3-92F6425DB786}" destId="{BBBF41B7-162E-4372-94C3-958E19DA60BA}" srcOrd="3" destOrd="0" presId="urn:microsoft.com/office/officeart/2005/8/layout/list1"/>
    <dgm:cxn modelId="{09552DC3-7998-41BF-9A2F-2EC894EEAA0C}" type="presParOf" srcId="{38A1C589-33C8-4605-86F3-92F6425DB786}" destId="{0A35289C-1CAA-4BB3-8830-CD5D96ECE82B}" srcOrd="4" destOrd="0" presId="urn:microsoft.com/office/officeart/2005/8/layout/list1"/>
    <dgm:cxn modelId="{3CCFBECB-F83E-4A31-9091-B9AD3589CB06}" type="presParOf" srcId="{0A35289C-1CAA-4BB3-8830-CD5D96ECE82B}" destId="{A8963974-1FD7-4493-8774-EF9916287848}" srcOrd="0" destOrd="0" presId="urn:microsoft.com/office/officeart/2005/8/layout/list1"/>
    <dgm:cxn modelId="{04946099-EAD5-4099-87B5-6825D44265F3}" type="presParOf" srcId="{0A35289C-1CAA-4BB3-8830-CD5D96ECE82B}" destId="{93CE5254-8740-44C0-804C-E6792AA96C0A}" srcOrd="1" destOrd="0" presId="urn:microsoft.com/office/officeart/2005/8/layout/list1"/>
    <dgm:cxn modelId="{93EAF38D-B70E-4F82-ADCB-3516BC47E50B}" type="presParOf" srcId="{38A1C589-33C8-4605-86F3-92F6425DB786}" destId="{33935306-B985-4F7E-A8C9-125589A7EECD}" srcOrd="5" destOrd="0" presId="urn:microsoft.com/office/officeart/2005/8/layout/list1"/>
    <dgm:cxn modelId="{6A29395C-56B1-4F8A-8D4E-E941543F16A0}" type="presParOf" srcId="{38A1C589-33C8-4605-86F3-92F6425DB786}" destId="{DC39DEBF-4F9B-47FE-8232-FF85F99C0AB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19C1FB-C042-426D-B34E-6077B30F74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FEE23D-5D72-4ABF-91F1-31A11FF18BF1}">
      <dgm:prSet custT="1"/>
      <dgm:spPr/>
      <dgm:t>
        <a:bodyPr/>
        <a:lstStyle/>
        <a:p>
          <a:r>
            <a:rPr lang="es-MX" sz="1500" b="1" dirty="0">
              <a:solidFill>
                <a:schemeClr val="tx1"/>
              </a:solidFill>
              <a:latin typeface="+mn-lt"/>
            </a:rPr>
            <a:t>Nombre de la actividad</a:t>
          </a:r>
          <a:r>
            <a:rPr lang="es-MX" sz="1500" dirty="0">
              <a:solidFill>
                <a:schemeClr val="tx1"/>
              </a:solidFill>
              <a:latin typeface="+mn-lt"/>
            </a:rPr>
            <a:t>: </a:t>
          </a:r>
          <a:r>
            <a:rPr lang="es-MX" sz="1500" b="0" i="0" u="none" dirty="0"/>
            <a:t>Analizar los resultados de la investigación estadística, con el objeto de describir los comportamientos históricos de cada disciplina y tema, las lesiones más frecuentes y las tasas que indican los niveles nutricionales del deportista. Exposición de los trabajos artísticos realizados. </a:t>
          </a:r>
          <a:r>
            <a:rPr lang="es-MX" sz="1500" dirty="0">
              <a:solidFill>
                <a:schemeClr val="tx1"/>
              </a:solidFill>
              <a:latin typeface="+mn-lt"/>
            </a:rPr>
            <a:t> </a:t>
          </a:r>
          <a:endParaRPr lang="en-US" sz="1500" dirty="0">
            <a:solidFill>
              <a:schemeClr val="tx1"/>
            </a:solidFill>
            <a:latin typeface="+mn-lt"/>
          </a:endParaRPr>
        </a:p>
      </dgm:t>
    </dgm:pt>
    <dgm:pt modelId="{B86F8632-C538-4ADF-A279-B63AB7931B8B}" type="parTrans" cxnId="{38C41D44-12B7-4C04-A39A-891465FCC32E}">
      <dgm:prSet/>
      <dgm:spPr/>
      <dgm:t>
        <a:bodyPr/>
        <a:lstStyle/>
        <a:p>
          <a:endParaRPr lang="en-US" sz="1500">
            <a:solidFill>
              <a:schemeClr val="tx1"/>
            </a:solidFill>
            <a:latin typeface="+mn-lt"/>
          </a:endParaRPr>
        </a:p>
      </dgm:t>
    </dgm:pt>
    <dgm:pt modelId="{482897F2-F953-46B9-BE60-A2F29BCC2A72}" type="sibTrans" cxnId="{38C41D44-12B7-4C04-A39A-891465FCC32E}">
      <dgm:prSet/>
      <dgm:spPr/>
      <dgm:t>
        <a:bodyPr/>
        <a:lstStyle/>
        <a:p>
          <a:endParaRPr lang="en-US" sz="1500">
            <a:solidFill>
              <a:schemeClr val="tx1"/>
            </a:solidFill>
            <a:latin typeface="+mn-lt"/>
          </a:endParaRPr>
        </a:p>
      </dgm:t>
    </dgm:pt>
    <dgm:pt modelId="{38296E6E-3467-4ABA-8956-B0EE9A516DB8}">
      <dgm:prSet custT="1"/>
      <dgm:spPr/>
      <dgm:t>
        <a:bodyPr/>
        <a:lstStyle/>
        <a:p>
          <a:r>
            <a:rPr lang="es-MX" sz="1500" b="1" dirty="0">
              <a:solidFill>
                <a:schemeClr val="tx1"/>
              </a:solidFill>
              <a:latin typeface="+mn-lt"/>
            </a:rPr>
            <a:t>Objetivo</a:t>
          </a:r>
          <a:r>
            <a:rPr lang="es-MX" sz="1500" dirty="0">
              <a:solidFill>
                <a:schemeClr val="tx1"/>
              </a:solidFill>
              <a:latin typeface="+mn-lt"/>
            </a:rPr>
            <a:t>: </a:t>
          </a:r>
          <a:r>
            <a:rPr lang="es-MX" sz="1500" b="0" i="0" u="none" dirty="0">
              <a:solidFill>
                <a:schemeClr val="tx1"/>
              </a:solidFill>
              <a:latin typeface="+mn-lt"/>
            </a:rPr>
            <a:t>Elaborar una investigación y como se complementa en las materias de 5to de preparatoria. </a:t>
          </a:r>
          <a:endParaRPr lang="en-US" sz="1500" dirty="0">
            <a:solidFill>
              <a:schemeClr val="tx1"/>
            </a:solidFill>
            <a:latin typeface="+mn-lt"/>
          </a:endParaRPr>
        </a:p>
      </dgm:t>
    </dgm:pt>
    <dgm:pt modelId="{33F816FE-A883-4C72-B985-8E7B49CAB694}" type="parTrans" cxnId="{8A55C5A1-EE8C-4978-9FBD-9F0D2367D899}">
      <dgm:prSet/>
      <dgm:spPr/>
      <dgm:t>
        <a:bodyPr/>
        <a:lstStyle/>
        <a:p>
          <a:endParaRPr lang="en-US" sz="1500">
            <a:solidFill>
              <a:schemeClr val="tx1"/>
            </a:solidFill>
            <a:latin typeface="+mn-lt"/>
          </a:endParaRPr>
        </a:p>
      </dgm:t>
    </dgm:pt>
    <dgm:pt modelId="{B5975FD0-063B-4473-9FA8-942B55931ED6}" type="sibTrans" cxnId="{8A55C5A1-EE8C-4978-9FBD-9F0D2367D899}">
      <dgm:prSet/>
      <dgm:spPr/>
      <dgm:t>
        <a:bodyPr/>
        <a:lstStyle/>
        <a:p>
          <a:endParaRPr lang="en-US" sz="1500">
            <a:solidFill>
              <a:schemeClr val="tx1"/>
            </a:solidFill>
            <a:latin typeface="+mn-lt"/>
          </a:endParaRPr>
        </a:p>
      </dgm:t>
    </dgm:pt>
    <dgm:pt modelId="{4C71F333-B7EF-401F-BE17-4FC99293289F}">
      <dgm:prSet custT="1"/>
      <dgm:spPr/>
      <dgm:t>
        <a:bodyPr/>
        <a:lstStyle/>
        <a:p>
          <a:r>
            <a:rPr lang="es-MX" sz="1500" b="1" dirty="0">
              <a:solidFill>
                <a:schemeClr val="tx1"/>
              </a:solidFill>
              <a:latin typeface="+mn-lt"/>
            </a:rPr>
            <a:t>Grado</a:t>
          </a:r>
          <a:r>
            <a:rPr lang="es-MX" sz="1500" dirty="0">
              <a:solidFill>
                <a:schemeClr val="tx1"/>
              </a:solidFill>
              <a:latin typeface="+mn-lt"/>
            </a:rPr>
            <a:t>: 5° todas las áreas  </a:t>
          </a:r>
          <a:endParaRPr lang="en-US" sz="1500" dirty="0">
            <a:solidFill>
              <a:schemeClr val="tx1"/>
            </a:solidFill>
            <a:latin typeface="+mn-lt"/>
          </a:endParaRPr>
        </a:p>
      </dgm:t>
    </dgm:pt>
    <dgm:pt modelId="{E2ECC054-84E3-4D4C-B5A0-75C9FD0EE230}" type="parTrans" cxnId="{3D0DA370-7D6B-44B8-A621-F892FBF6887C}">
      <dgm:prSet/>
      <dgm:spPr/>
      <dgm:t>
        <a:bodyPr/>
        <a:lstStyle/>
        <a:p>
          <a:endParaRPr lang="en-US" sz="1500">
            <a:solidFill>
              <a:schemeClr val="tx1"/>
            </a:solidFill>
            <a:latin typeface="+mn-lt"/>
          </a:endParaRPr>
        </a:p>
      </dgm:t>
    </dgm:pt>
    <dgm:pt modelId="{0A8E4259-1B1F-4B26-A789-9D37443DD460}" type="sibTrans" cxnId="{3D0DA370-7D6B-44B8-A621-F892FBF6887C}">
      <dgm:prSet/>
      <dgm:spPr/>
      <dgm:t>
        <a:bodyPr/>
        <a:lstStyle/>
        <a:p>
          <a:endParaRPr lang="en-US" sz="1500">
            <a:solidFill>
              <a:schemeClr val="tx1"/>
            </a:solidFill>
            <a:latin typeface="+mn-lt"/>
          </a:endParaRPr>
        </a:p>
      </dgm:t>
    </dgm:pt>
    <dgm:pt modelId="{62033826-472E-4AF5-9B59-52F641342646}" type="pres">
      <dgm:prSet presAssocID="{9B19C1FB-C042-426D-B34E-6077B30F7482}" presName="vert0" presStyleCnt="0">
        <dgm:presLayoutVars>
          <dgm:dir/>
          <dgm:animOne val="branch"/>
          <dgm:animLvl val="lvl"/>
        </dgm:presLayoutVars>
      </dgm:prSet>
      <dgm:spPr/>
    </dgm:pt>
    <dgm:pt modelId="{63A4F8A8-EDD6-42D6-8CAC-A5079066CACA}" type="pres">
      <dgm:prSet presAssocID="{2BFEE23D-5D72-4ABF-91F1-31A11FF18BF1}" presName="thickLine" presStyleLbl="alignNode1" presStyleIdx="0" presStyleCnt="3"/>
      <dgm:spPr/>
    </dgm:pt>
    <dgm:pt modelId="{6B9B4291-0968-4E26-8B5E-227EB9CE595F}" type="pres">
      <dgm:prSet presAssocID="{2BFEE23D-5D72-4ABF-91F1-31A11FF18BF1}" presName="horz1" presStyleCnt="0"/>
      <dgm:spPr/>
    </dgm:pt>
    <dgm:pt modelId="{28F87B23-2335-4ADC-BCA1-62B3561E0160}" type="pres">
      <dgm:prSet presAssocID="{2BFEE23D-5D72-4ABF-91F1-31A11FF18BF1}" presName="tx1" presStyleLbl="revTx" presStyleIdx="0" presStyleCnt="3"/>
      <dgm:spPr/>
    </dgm:pt>
    <dgm:pt modelId="{9A88318F-01D3-41DA-9A22-92C601339C1E}" type="pres">
      <dgm:prSet presAssocID="{2BFEE23D-5D72-4ABF-91F1-31A11FF18BF1}" presName="vert1" presStyleCnt="0"/>
      <dgm:spPr/>
    </dgm:pt>
    <dgm:pt modelId="{C44D70FC-3057-494F-834C-2611CB82AF6A}" type="pres">
      <dgm:prSet presAssocID="{38296E6E-3467-4ABA-8956-B0EE9A516DB8}" presName="thickLine" presStyleLbl="alignNode1" presStyleIdx="1" presStyleCnt="3"/>
      <dgm:spPr/>
    </dgm:pt>
    <dgm:pt modelId="{8CE66DBD-76BF-44F1-A328-0BBE8AD998F2}" type="pres">
      <dgm:prSet presAssocID="{38296E6E-3467-4ABA-8956-B0EE9A516DB8}" presName="horz1" presStyleCnt="0"/>
      <dgm:spPr/>
    </dgm:pt>
    <dgm:pt modelId="{2E4E1D31-1D25-4ADA-AA9E-7508397B9914}" type="pres">
      <dgm:prSet presAssocID="{38296E6E-3467-4ABA-8956-B0EE9A516DB8}" presName="tx1" presStyleLbl="revTx" presStyleIdx="1" presStyleCnt="3" custScaleY="184859"/>
      <dgm:spPr/>
    </dgm:pt>
    <dgm:pt modelId="{E294902D-AE3D-463E-BA53-ADD77E03D6D3}" type="pres">
      <dgm:prSet presAssocID="{38296E6E-3467-4ABA-8956-B0EE9A516DB8}" presName="vert1" presStyleCnt="0"/>
      <dgm:spPr/>
    </dgm:pt>
    <dgm:pt modelId="{FE4D7D94-C115-422E-9081-31B0C7736087}" type="pres">
      <dgm:prSet presAssocID="{4C71F333-B7EF-401F-BE17-4FC99293289F}" presName="thickLine" presStyleLbl="alignNode1" presStyleIdx="2" presStyleCnt="3"/>
      <dgm:spPr/>
    </dgm:pt>
    <dgm:pt modelId="{2902DEE4-CE1A-47B0-AB69-F52729F4B358}" type="pres">
      <dgm:prSet presAssocID="{4C71F333-B7EF-401F-BE17-4FC99293289F}" presName="horz1" presStyleCnt="0"/>
      <dgm:spPr/>
    </dgm:pt>
    <dgm:pt modelId="{2D9B78EF-4791-4BBC-92E0-9FF7180ADE68}" type="pres">
      <dgm:prSet presAssocID="{4C71F333-B7EF-401F-BE17-4FC99293289F}" presName="tx1" presStyleLbl="revTx" presStyleIdx="2" presStyleCnt="3"/>
      <dgm:spPr/>
    </dgm:pt>
    <dgm:pt modelId="{73CDB6D4-0DF6-41A0-AA59-6A4DCF42C7F6}" type="pres">
      <dgm:prSet presAssocID="{4C71F333-B7EF-401F-BE17-4FC99293289F}" presName="vert1" presStyleCnt="0"/>
      <dgm:spPr/>
    </dgm:pt>
  </dgm:ptLst>
  <dgm:cxnLst>
    <dgm:cxn modelId="{BCB48B29-59AD-4B61-B347-C0B7DC160C0E}" type="presOf" srcId="{9B19C1FB-C042-426D-B34E-6077B30F7482}" destId="{62033826-472E-4AF5-9B59-52F641342646}" srcOrd="0" destOrd="0" presId="urn:microsoft.com/office/officeart/2008/layout/LinedList"/>
    <dgm:cxn modelId="{38C41D44-12B7-4C04-A39A-891465FCC32E}" srcId="{9B19C1FB-C042-426D-B34E-6077B30F7482}" destId="{2BFEE23D-5D72-4ABF-91F1-31A11FF18BF1}" srcOrd="0" destOrd="0" parTransId="{B86F8632-C538-4ADF-A279-B63AB7931B8B}" sibTransId="{482897F2-F953-46B9-BE60-A2F29BCC2A72}"/>
    <dgm:cxn modelId="{3D0DA370-7D6B-44B8-A621-F892FBF6887C}" srcId="{9B19C1FB-C042-426D-B34E-6077B30F7482}" destId="{4C71F333-B7EF-401F-BE17-4FC99293289F}" srcOrd="2" destOrd="0" parTransId="{E2ECC054-84E3-4D4C-B5A0-75C9FD0EE230}" sibTransId="{0A8E4259-1B1F-4B26-A789-9D37443DD460}"/>
    <dgm:cxn modelId="{8A55C5A1-EE8C-4978-9FBD-9F0D2367D899}" srcId="{9B19C1FB-C042-426D-B34E-6077B30F7482}" destId="{38296E6E-3467-4ABA-8956-B0EE9A516DB8}" srcOrd="1" destOrd="0" parTransId="{33F816FE-A883-4C72-B985-8E7B49CAB694}" sibTransId="{B5975FD0-063B-4473-9FA8-942B55931ED6}"/>
    <dgm:cxn modelId="{43BBFEAD-45CF-49B2-8E3A-9885186AD747}" type="presOf" srcId="{4C71F333-B7EF-401F-BE17-4FC99293289F}" destId="{2D9B78EF-4791-4BBC-92E0-9FF7180ADE68}" srcOrd="0" destOrd="0" presId="urn:microsoft.com/office/officeart/2008/layout/LinedList"/>
    <dgm:cxn modelId="{3E0497E1-604A-4D07-AC80-6FE9BE33007B}" type="presOf" srcId="{38296E6E-3467-4ABA-8956-B0EE9A516DB8}" destId="{2E4E1D31-1D25-4ADA-AA9E-7508397B9914}" srcOrd="0" destOrd="0" presId="urn:microsoft.com/office/officeart/2008/layout/LinedList"/>
    <dgm:cxn modelId="{F78B27E2-8935-4E1C-AE6C-50C2B921D4FA}" type="presOf" srcId="{2BFEE23D-5D72-4ABF-91F1-31A11FF18BF1}" destId="{28F87B23-2335-4ADC-BCA1-62B3561E0160}" srcOrd="0" destOrd="0" presId="urn:microsoft.com/office/officeart/2008/layout/LinedList"/>
    <dgm:cxn modelId="{B22171E9-C618-4E2F-9F42-E268A92217EB}" type="presParOf" srcId="{62033826-472E-4AF5-9B59-52F641342646}" destId="{63A4F8A8-EDD6-42D6-8CAC-A5079066CACA}" srcOrd="0" destOrd="0" presId="urn:microsoft.com/office/officeart/2008/layout/LinedList"/>
    <dgm:cxn modelId="{0B635FD7-C88D-40F5-A5E8-78524EF4B59A}" type="presParOf" srcId="{62033826-472E-4AF5-9B59-52F641342646}" destId="{6B9B4291-0968-4E26-8B5E-227EB9CE595F}" srcOrd="1" destOrd="0" presId="urn:microsoft.com/office/officeart/2008/layout/LinedList"/>
    <dgm:cxn modelId="{74D6F927-0304-4032-A052-38E61601700D}" type="presParOf" srcId="{6B9B4291-0968-4E26-8B5E-227EB9CE595F}" destId="{28F87B23-2335-4ADC-BCA1-62B3561E0160}" srcOrd="0" destOrd="0" presId="urn:microsoft.com/office/officeart/2008/layout/LinedList"/>
    <dgm:cxn modelId="{02C49285-B329-4F5A-991E-814CEE263BDA}" type="presParOf" srcId="{6B9B4291-0968-4E26-8B5E-227EB9CE595F}" destId="{9A88318F-01D3-41DA-9A22-92C601339C1E}" srcOrd="1" destOrd="0" presId="urn:microsoft.com/office/officeart/2008/layout/LinedList"/>
    <dgm:cxn modelId="{2231131A-E911-47C7-9AB4-99616A8F5CBB}" type="presParOf" srcId="{62033826-472E-4AF5-9B59-52F641342646}" destId="{C44D70FC-3057-494F-834C-2611CB82AF6A}" srcOrd="2" destOrd="0" presId="urn:microsoft.com/office/officeart/2008/layout/LinedList"/>
    <dgm:cxn modelId="{23FC6CB8-C961-4A16-9BFF-E5E85A6D7792}" type="presParOf" srcId="{62033826-472E-4AF5-9B59-52F641342646}" destId="{8CE66DBD-76BF-44F1-A328-0BBE8AD998F2}" srcOrd="3" destOrd="0" presId="urn:microsoft.com/office/officeart/2008/layout/LinedList"/>
    <dgm:cxn modelId="{66944892-715B-42BC-9459-3605EE6061D7}" type="presParOf" srcId="{8CE66DBD-76BF-44F1-A328-0BBE8AD998F2}" destId="{2E4E1D31-1D25-4ADA-AA9E-7508397B9914}" srcOrd="0" destOrd="0" presId="urn:microsoft.com/office/officeart/2008/layout/LinedList"/>
    <dgm:cxn modelId="{1CB6A7BA-616E-4D2A-8D08-C9A3F73B59DC}" type="presParOf" srcId="{8CE66DBD-76BF-44F1-A328-0BBE8AD998F2}" destId="{E294902D-AE3D-463E-BA53-ADD77E03D6D3}" srcOrd="1" destOrd="0" presId="urn:microsoft.com/office/officeart/2008/layout/LinedList"/>
    <dgm:cxn modelId="{0EA1C345-6D29-442F-8438-7DB431B867F1}" type="presParOf" srcId="{62033826-472E-4AF5-9B59-52F641342646}" destId="{FE4D7D94-C115-422E-9081-31B0C7736087}" srcOrd="4" destOrd="0" presId="urn:microsoft.com/office/officeart/2008/layout/LinedList"/>
    <dgm:cxn modelId="{8AC3A865-544A-4D4C-A22D-DAEF0E20EB2E}" type="presParOf" srcId="{62033826-472E-4AF5-9B59-52F641342646}" destId="{2902DEE4-CE1A-47B0-AB69-F52729F4B358}" srcOrd="5" destOrd="0" presId="urn:microsoft.com/office/officeart/2008/layout/LinedList"/>
    <dgm:cxn modelId="{206C4691-9E9A-442B-BC9D-E4EE1293E334}" type="presParOf" srcId="{2902DEE4-CE1A-47B0-AB69-F52729F4B358}" destId="{2D9B78EF-4791-4BBC-92E0-9FF7180ADE68}" srcOrd="0" destOrd="0" presId="urn:microsoft.com/office/officeart/2008/layout/LinedList"/>
    <dgm:cxn modelId="{1BD37256-4F3D-46D6-AB94-EDD0CCAD5E85}" type="presParOf" srcId="{2902DEE4-CE1A-47B0-AB69-F52729F4B358}" destId="{73CDB6D4-0DF6-41A0-AA59-6A4DCF42C7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B3D22F-6B02-4661-92F8-FF686BE0491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60C9D6-6B35-4C65-A2AC-61FE71CE524B}">
      <dgm:prSet/>
      <dgm:spPr/>
      <dgm:t>
        <a:bodyPr/>
        <a:lstStyle/>
        <a:p>
          <a:r>
            <a:rPr lang="es-MX" b="1"/>
            <a:t>Asignaturas participantes: </a:t>
          </a:r>
          <a:endParaRPr lang="en-US"/>
        </a:p>
      </dgm:t>
    </dgm:pt>
    <dgm:pt modelId="{AE4E882E-8381-4D14-8E6D-E41832A88AB1}" type="parTrans" cxnId="{42C15252-21C3-4391-B9D0-6F1D2044C0B8}">
      <dgm:prSet/>
      <dgm:spPr/>
      <dgm:t>
        <a:bodyPr/>
        <a:lstStyle/>
        <a:p>
          <a:endParaRPr lang="en-US"/>
        </a:p>
      </dgm:t>
    </dgm:pt>
    <dgm:pt modelId="{1C09042E-B26D-425C-A5F4-4A8D9F0E97BC}" type="sibTrans" cxnId="{42C15252-21C3-4391-B9D0-6F1D2044C0B8}">
      <dgm:prSet/>
      <dgm:spPr/>
      <dgm:t>
        <a:bodyPr/>
        <a:lstStyle/>
        <a:p>
          <a:endParaRPr lang="en-US"/>
        </a:p>
      </dgm:t>
    </dgm:pt>
    <dgm:pt modelId="{043F9985-A2C5-453A-A13C-8000A5ED17DA}">
      <dgm:prSet/>
      <dgm:spPr/>
      <dgm:t>
        <a:bodyPr/>
        <a:lstStyle/>
        <a:p>
          <a:r>
            <a:rPr lang="es-MX" b="0" i="0" dirty="0"/>
            <a:t>Artes: E</a:t>
          </a:r>
          <a:r>
            <a:rPr lang="es-MX" b="0" i="0" u="none" dirty="0"/>
            <a:t>l arte enfocado al deporte se recabará toda la información en un cuadro sinóptico.</a:t>
          </a:r>
          <a:endParaRPr lang="en-US" dirty="0"/>
        </a:p>
      </dgm:t>
    </dgm:pt>
    <dgm:pt modelId="{2100D601-2D1D-4C8E-982A-B964F576271E}" type="parTrans" cxnId="{2D2BD49E-C493-49B9-A218-D20D92441114}">
      <dgm:prSet/>
      <dgm:spPr/>
      <dgm:t>
        <a:bodyPr/>
        <a:lstStyle/>
        <a:p>
          <a:endParaRPr lang="en-US"/>
        </a:p>
      </dgm:t>
    </dgm:pt>
    <dgm:pt modelId="{4BE2E8BF-929A-4B55-82F1-FFA7616CC7DF}" type="sibTrans" cxnId="{2D2BD49E-C493-49B9-A218-D20D92441114}">
      <dgm:prSet/>
      <dgm:spPr/>
      <dgm:t>
        <a:bodyPr/>
        <a:lstStyle/>
        <a:p>
          <a:endParaRPr lang="en-US"/>
        </a:p>
      </dgm:t>
    </dgm:pt>
    <dgm:pt modelId="{C7E816FE-486D-4C02-8236-38F325E04B7A}">
      <dgm:prSet/>
      <dgm:spPr/>
      <dgm:t>
        <a:bodyPr/>
        <a:lstStyle/>
        <a:p>
          <a:r>
            <a:rPr lang="es-MX" b="1"/>
            <a:t>Fuentes de apoyo:</a:t>
          </a:r>
          <a:endParaRPr lang="en-US"/>
        </a:p>
      </dgm:t>
    </dgm:pt>
    <dgm:pt modelId="{8E7FD558-EB83-4ADC-A202-90304EE5DB8D}" type="parTrans" cxnId="{581B7732-C7AF-4F26-88FB-7E9C923792F9}">
      <dgm:prSet/>
      <dgm:spPr/>
      <dgm:t>
        <a:bodyPr/>
        <a:lstStyle/>
        <a:p>
          <a:endParaRPr lang="en-US"/>
        </a:p>
      </dgm:t>
    </dgm:pt>
    <dgm:pt modelId="{9F8FE60D-39E5-48C8-8F4B-B74523A529A8}" type="sibTrans" cxnId="{581B7732-C7AF-4F26-88FB-7E9C923792F9}">
      <dgm:prSet/>
      <dgm:spPr/>
      <dgm:t>
        <a:bodyPr/>
        <a:lstStyle/>
        <a:p>
          <a:endParaRPr lang="en-US"/>
        </a:p>
      </dgm:t>
    </dgm:pt>
    <dgm:pt modelId="{EE2F6562-8961-46C8-9553-C9E136763214}">
      <dgm:prSet/>
      <dgm:spPr/>
      <dgm:t>
        <a:bodyPr/>
        <a:lstStyle/>
        <a:p>
          <a:r>
            <a:rPr lang="es-MX"/>
            <a:t>Ministerio de educación. Gobierno de España. (s. f.). </a:t>
          </a:r>
          <a:r>
            <a:rPr lang="es-MX" i="1"/>
            <a:t>MEDIA - Prensa &gt; 3 Redacción de la noticia</a:t>
          </a:r>
          <a:r>
            <a:rPr lang="es-MX"/>
            <a:t>. Media Prensa. http://recursos.cnice.mec.es/media/prensa/bloque3/pag2.html</a:t>
          </a:r>
          <a:endParaRPr lang="en-US"/>
        </a:p>
      </dgm:t>
    </dgm:pt>
    <dgm:pt modelId="{CF46B7C5-E028-4BEA-8744-2206A5EE2E38}" type="parTrans" cxnId="{0C3F109A-EC77-45ED-92FF-E7ED241B3C26}">
      <dgm:prSet/>
      <dgm:spPr/>
      <dgm:t>
        <a:bodyPr/>
        <a:lstStyle/>
        <a:p>
          <a:endParaRPr lang="en-US"/>
        </a:p>
      </dgm:t>
    </dgm:pt>
    <dgm:pt modelId="{39E9508A-4CF4-491B-A3A6-02BB6F2A67A0}" type="sibTrans" cxnId="{0C3F109A-EC77-45ED-92FF-E7ED241B3C26}">
      <dgm:prSet/>
      <dgm:spPr/>
      <dgm:t>
        <a:bodyPr/>
        <a:lstStyle/>
        <a:p>
          <a:endParaRPr lang="en-US"/>
        </a:p>
      </dgm:t>
    </dgm:pt>
    <dgm:pt modelId="{2DA4E360-61C4-4C67-829C-C3883FFB1879}">
      <dgm:prSet/>
      <dgm:spPr/>
      <dgm:t>
        <a:bodyPr/>
        <a:lstStyle/>
        <a:p>
          <a:r>
            <a:rPr lang="es-MX"/>
            <a:t>Fundación UNAM. (2 agosto 2021). La salud mental en el deporte. </a:t>
          </a:r>
          <a:r>
            <a:rPr lang="es-MX" i="1"/>
            <a:t>UNAM al día</a:t>
          </a:r>
          <a:r>
            <a:rPr lang="es-MX"/>
            <a:t>. Recuperado de https://www.fundacionunam.org.mx/unam-al-dia/la-salud-mental-en-el-deporte/</a:t>
          </a:r>
          <a:endParaRPr lang="en-US"/>
        </a:p>
      </dgm:t>
    </dgm:pt>
    <dgm:pt modelId="{C486A4E4-76F4-4F3C-AB52-ECE71DB5C800}" type="parTrans" cxnId="{E85A8EB8-522F-41DF-B308-832D86B98666}">
      <dgm:prSet/>
      <dgm:spPr/>
      <dgm:t>
        <a:bodyPr/>
        <a:lstStyle/>
        <a:p>
          <a:endParaRPr lang="en-US"/>
        </a:p>
      </dgm:t>
    </dgm:pt>
    <dgm:pt modelId="{948525F7-2D8F-459D-8597-B69E255B913C}" type="sibTrans" cxnId="{E85A8EB8-522F-41DF-B308-832D86B98666}">
      <dgm:prSet/>
      <dgm:spPr/>
      <dgm:t>
        <a:bodyPr/>
        <a:lstStyle/>
        <a:p>
          <a:endParaRPr lang="en-US"/>
        </a:p>
      </dgm:t>
    </dgm:pt>
    <dgm:pt modelId="{605261A9-78D0-4F3E-8A94-191F16BFE350}">
      <dgm:prSet/>
      <dgm:spPr/>
      <dgm:t>
        <a:bodyPr/>
        <a:lstStyle/>
        <a:p>
          <a:r>
            <a:rPr lang="es-MX"/>
            <a:t>James Stewart. (2010). Cálculo de una variable: Conceptos y contextos. México, D.F.: Cengage Learning Editores, S.A. de C.V.</a:t>
          </a:r>
          <a:endParaRPr lang="en-US"/>
        </a:p>
      </dgm:t>
    </dgm:pt>
    <dgm:pt modelId="{7E19EDA7-ED7E-4B6E-B307-4581B51338C4}" type="parTrans" cxnId="{A81DCBE1-7F5C-42E7-BF20-C5D510206D34}">
      <dgm:prSet/>
      <dgm:spPr/>
      <dgm:t>
        <a:bodyPr/>
        <a:lstStyle/>
        <a:p>
          <a:endParaRPr lang="en-US"/>
        </a:p>
      </dgm:t>
    </dgm:pt>
    <dgm:pt modelId="{A241BAB3-B667-4905-B5F6-F62738638D5E}" type="sibTrans" cxnId="{A81DCBE1-7F5C-42E7-BF20-C5D510206D34}">
      <dgm:prSet/>
      <dgm:spPr/>
      <dgm:t>
        <a:bodyPr/>
        <a:lstStyle/>
        <a:p>
          <a:endParaRPr lang="en-US"/>
        </a:p>
      </dgm:t>
    </dgm:pt>
    <dgm:pt modelId="{359A1605-325F-4D27-B3D1-B15685CC7377}">
      <dgm:prSet/>
      <dgm:spPr/>
      <dgm:t>
        <a:bodyPr/>
        <a:lstStyle/>
        <a:p>
          <a:r>
            <a:rPr lang="es-MX" b="0" i="0" dirty="0"/>
            <a:t>Ciencias de la Salud: L</a:t>
          </a:r>
          <a:r>
            <a:rPr lang="es-MX" b="0" i="0" u="none" dirty="0"/>
            <a:t>os </a:t>
          </a:r>
          <a:r>
            <a:rPr lang="es-MX" b="0" i="0" u="none" dirty="0" err="1"/>
            <a:t>infogramas</a:t>
          </a:r>
          <a:r>
            <a:rPr lang="es-MX" b="0" i="0" u="none" dirty="0"/>
            <a:t> de prevención y de lesiones más comunes elaborados se revisarán para que la información sea fidedigna y de calidad.</a:t>
          </a:r>
          <a:endParaRPr lang="en-US" dirty="0"/>
        </a:p>
      </dgm:t>
    </dgm:pt>
    <dgm:pt modelId="{88344965-06CE-47D0-B7F3-2A09CC434975}" type="parTrans" cxnId="{3662F965-A433-4CDC-97A4-96EFD22E55F6}">
      <dgm:prSet/>
      <dgm:spPr/>
    </dgm:pt>
    <dgm:pt modelId="{74AB91D7-CCEB-4A1A-9BA4-BEBFA6C73707}" type="sibTrans" cxnId="{3662F965-A433-4CDC-97A4-96EFD22E55F6}">
      <dgm:prSet/>
      <dgm:spPr/>
    </dgm:pt>
    <dgm:pt modelId="{2F667B36-E5E3-4846-AC2E-48B3B1E99CC1}">
      <dgm:prSet/>
      <dgm:spPr/>
      <dgm:t>
        <a:bodyPr/>
        <a:lstStyle/>
        <a:p>
          <a:endParaRPr lang="es-MX" dirty="0"/>
        </a:p>
      </dgm:t>
    </dgm:pt>
    <dgm:pt modelId="{9DC667AA-9348-479D-BD53-55B503396BB8}" type="parTrans" cxnId="{3DC11B6E-62D6-4303-B83C-DCF4C6B795D3}">
      <dgm:prSet/>
      <dgm:spPr/>
      <dgm:t>
        <a:bodyPr/>
        <a:lstStyle/>
        <a:p>
          <a:endParaRPr lang="es-MX"/>
        </a:p>
      </dgm:t>
    </dgm:pt>
    <dgm:pt modelId="{B481AEFE-57C8-425D-B5D2-A7A66D786368}" type="sibTrans" cxnId="{3DC11B6E-62D6-4303-B83C-DCF4C6B795D3}">
      <dgm:prSet/>
      <dgm:spPr/>
      <dgm:t>
        <a:bodyPr/>
        <a:lstStyle/>
        <a:p>
          <a:endParaRPr lang="es-MX"/>
        </a:p>
      </dgm:t>
    </dgm:pt>
    <dgm:pt modelId="{6414EDA5-A5D0-43F6-A278-AAA6A524FAB5}">
      <dgm:prSet/>
      <dgm:spPr/>
      <dgm:t>
        <a:bodyPr/>
        <a:lstStyle/>
        <a:p>
          <a:r>
            <a:rPr lang="es-MX" b="0" i="0" u="none" dirty="0"/>
            <a:t>Matemáticas</a:t>
          </a:r>
          <a:r>
            <a:rPr lang="es-MX" b="0" i="0" dirty="0"/>
            <a:t>: </a:t>
          </a:r>
          <a:r>
            <a:rPr lang="es-MX" b="0" i="0" u="none" dirty="0"/>
            <a:t>Se realizarán tablas, concentrados acerca de los datos de deportistas lesionados, que tengan dificultades para competir así  como esquemas de los datos de rendimientos en deportistas de alto rendimiento.</a:t>
          </a:r>
          <a:endParaRPr lang="en-US" dirty="0"/>
        </a:p>
      </dgm:t>
    </dgm:pt>
    <dgm:pt modelId="{7E974A47-14F3-41AD-A160-750A4D6DB89B}" type="parTrans" cxnId="{DE8DF406-1557-4C80-88B3-737B8688B99E}">
      <dgm:prSet/>
      <dgm:spPr/>
    </dgm:pt>
    <dgm:pt modelId="{207FC746-43FB-483E-886B-43F021B279A2}" type="sibTrans" cxnId="{DE8DF406-1557-4C80-88B3-737B8688B99E}">
      <dgm:prSet/>
      <dgm:spPr/>
    </dgm:pt>
    <dgm:pt modelId="{38A1C589-33C8-4605-86F3-92F6425DB786}" type="pres">
      <dgm:prSet presAssocID="{5DB3D22F-6B02-4661-92F8-FF686BE04917}" presName="linear" presStyleCnt="0">
        <dgm:presLayoutVars>
          <dgm:dir/>
          <dgm:animLvl val="lvl"/>
          <dgm:resizeHandles val="exact"/>
        </dgm:presLayoutVars>
      </dgm:prSet>
      <dgm:spPr/>
    </dgm:pt>
    <dgm:pt modelId="{E2EC8758-1FE5-4E52-811B-6DE3A8BDC421}" type="pres">
      <dgm:prSet presAssocID="{9460C9D6-6B35-4C65-A2AC-61FE71CE524B}" presName="parentLin" presStyleCnt="0"/>
      <dgm:spPr/>
    </dgm:pt>
    <dgm:pt modelId="{F418E241-4CA3-4F50-9BDE-340EEEC07A1A}" type="pres">
      <dgm:prSet presAssocID="{9460C9D6-6B35-4C65-A2AC-61FE71CE524B}" presName="parentLeftMargin" presStyleLbl="node1" presStyleIdx="0" presStyleCnt="2"/>
      <dgm:spPr/>
    </dgm:pt>
    <dgm:pt modelId="{052E1396-7AB4-4DDF-9B21-BC8DA9F07073}" type="pres">
      <dgm:prSet presAssocID="{9460C9D6-6B35-4C65-A2AC-61FE71CE524B}" presName="parentText" presStyleLbl="node1" presStyleIdx="0" presStyleCnt="2">
        <dgm:presLayoutVars>
          <dgm:chMax val="0"/>
          <dgm:bulletEnabled val="1"/>
        </dgm:presLayoutVars>
      </dgm:prSet>
      <dgm:spPr/>
    </dgm:pt>
    <dgm:pt modelId="{31752F64-1D53-4898-A5BD-27C159EBEC49}" type="pres">
      <dgm:prSet presAssocID="{9460C9D6-6B35-4C65-A2AC-61FE71CE524B}" presName="negativeSpace" presStyleCnt="0"/>
      <dgm:spPr/>
    </dgm:pt>
    <dgm:pt modelId="{ECFCA0E3-7F2B-4C34-A0B7-FAE706F312DB}" type="pres">
      <dgm:prSet presAssocID="{9460C9D6-6B35-4C65-A2AC-61FE71CE524B}" presName="childText" presStyleLbl="conFgAcc1" presStyleIdx="0" presStyleCnt="2">
        <dgm:presLayoutVars>
          <dgm:bulletEnabled val="1"/>
        </dgm:presLayoutVars>
      </dgm:prSet>
      <dgm:spPr/>
    </dgm:pt>
    <dgm:pt modelId="{BBBF41B7-162E-4372-94C3-958E19DA60BA}" type="pres">
      <dgm:prSet presAssocID="{1C09042E-B26D-425C-A5F4-4A8D9F0E97BC}" presName="spaceBetweenRectangles" presStyleCnt="0"/>
      <dgm:spPr/>
    </dgm:pt>
    <dgm:pt modelId="{0A35289C-1CAA-4BB3-8830-CD5D96ECE82B}" type="pres">
      <dgm:prSet presAssocID="{C7E816FE-486D-4C02-8236-38F325E04B7A}" presName="parentLin" presStyleCnt="0"/>
      <dgm:spPr/>
    </dgm:pt>
    <dgm:pt modelId="{A8963974-1FD7-4493-8774-EF9916287848}" type="pres">
      <dgm:prSet presAssocID="{C7E816FE-486D-4C02-8236-38F325E04B7A}" presName="parentLeftMargin" presStyleLbl="node1" presStyleIdx="0" presStyleCnt="2"/>
      <dgm:spPr/>
    </dgm:pt>
    <dgm:pt modelId="{93CE5254-8740-44C0-804C-E6792AA96C0A}" type="pres">
      <dgm:prSet presAssocID="{C7E816FE-486D-4C02-8236-38F325E04B7A}" presName="parentText" presStyleLbl="node1" presStyleIdx="1" presStyleCnt="2">
        <dgm:presLayoutVars>
          <dgm:chMax val="0"/>
          <dgm:bulletEnabled val="1"/>
        </dgm:presLayoutVars>
      </dgm:prSet>
      <dgm:spPr/>
    </dgm:pt>
    <dgm:pt modelId="{33935306-B985-4F7E-A8C9-125589A7EECD}" type="pres">
      <dgm:prSet presAssocID="{C7E816FE-486D-4C02-8236-38F325E04B7A}" presName="negativeSpace" presStyleCnt="0"/>
      <dgm:spPr/>
    </dgm:pt>
    <dgm:pt modelId="{DC39DEBF-4F9B-47FE-8232-FF85F99C0ABB}" type="pres">
      <dgm:prSet presAssocID="{C7E816FE-486D-4C02-8236-38F325E04B7A}" presName="childText" presStyleLbl="conFgAcc1" presStyleIdx="1" presStyleCnt="2">
        <dgm:presLayoutVars>
          <dgm:bulletEnabled val="1"/>
        </dgm:presLayoutVars>
      </dgm:prSet>
      <dgm:spPr/>
    </dgm:pt>
  </dgm:ptLst>
  <dgm:cxnLst>
    <dgm:cxn modelId="{DE8DF406-1557-4C80-88B3-737B8688B99E}" srcId="{9460C9D6-6B35-4C65-A2AC-61FE71CE524B}" destId="{6414EDA5-A5D0-43F6-A278-AAA6A524FAB5}" srcOrd="2" destOrd="0" parTransId="{7E974A47-14F3-41AD-A160-750A4D6DB89B}" sibTransId="{207FC746-43FB-483E-886B-43F021B279A2}"/>
    <dgm:cxn modelId="{AC2A770D-7808-4310-93F6-0EBF23078CAA}" type="presOf" srcId="{5DB3D22F-6B02-4661-92F8-FF686BE04917}" destId="{38A1C589-33C8-4605-86F3-92F6425DB786}" srcOrd="0" destOrd="0" presId="urn:microsoft.com/office/officeart/2005/8/layout/list1"/>
    <dgm:cxn modelId="{12174B0F-043A-4679-9214-24C37ECF477B}" type="presOf" srcId="{2F667B36-E5E3-4846-AC2E-48B3B1E99CC1}" destId="{ECFCA0E3-7F2B-4C34-A0B7-FAE706F312DB}" srcOrd="0" destOrd="3" presId="urn:microsoft.com/office/officeart/2005/8/layout/list1"/>
    <dgm:cxn modelId="{E2E68510-BA03-4C67-B4DB-97A750DFFA9C}" type="presOf" srcId="{C7E816FE-486D-4C02-8236-38F325E04B7A}" destId="{A8963974-1FD7-4493-8774-EF9916287848}" srcOrd="0" destOrd="0" presId="urn:microsoft.com/office/officeart/2005/8/layout/list1"/>
    <dgm:cxn modelId="{DA2E912F-C8C7-4387-8483-F7CD17D65417}" type="presOf" srcId="{C7E816FE-486D-4C02-8236-38F325E04B7A}" destId="{93CE5254-8740-44C0-804C-E6792AA96C0A}" srcOrd="1" destOrd="0" presId="urn:microsoft.com/office/officeart/2005/8/layout/list1"/>
    <dgm:cxn modelId="{581B7732-C7AF-4F26-88FB-7E9C923792F9}" srcId="{5DB3D22F-6B02-4661-92F8-FF686BE04917}" destId="{C7E816FE-486D-4C02-8236-38F325E04B7A}" srcOrd="1" destOrd="0" parTransId="{8E7FD558-EB83-4ADC-A202-90304EE5DB8D}" sibTransId="{9F8FE60D-39E5-48C8-8F4B-B74523A529A8}"/>
    <dgm:cxn modelId="{F0722D34-4664-47E5-BB2E-BF002C8E62DC}" type="presOf" srcId="{043F9985-A2C5-453A-A13C-8000A5ED17DA}" destId="{ECFCA0E3-7F2B-4C34-A0B7-FAE706F312DB}" srcOrd="0" destOrd="0" presId="urn:microsoft.com/office/officeart/2005/8/layout/list1"/>
    <dgm:cxn modelId="{3662F965-A433-4CDC-97A4-96EFD22E55F6}" srcId="{9460C9D6-6B35-4C65-A2AC-61FE71CE524B}" destId="{359A1605-325F-4D27-B3D1-B15685CC7377}" srcOrd="1" destOrd="0" parTransId="{88344965-06CE-47D0-B7F3-2A09CC434975}" sibTransId="{74AB91D7-CCEB-4A1A-9BA4-BEBFA6C73707}"/>
    <dgm:cxn modelId="{3DC11B6E-62D6-4303-B83C-DCF4C6B795D3}" srcId="{9460C9D6-6B35-4C65-A2AC-61FE71CE524B}" destId="{2F667B36-E5E3-4846-AC2E-48B3B1E99CC1}" srcOrd="3" destOrd="0" parTransId="{9DC667AA-9348-479D-BD53-55B503396BB8}" sibTransId="{B481AEFE-57C8-425D-B5D2-A7A66D786368}"/>
    <dgm:cxn modelId="{42C15252-21C3-4391-B9D0-6F1D2044C0B8}" srcId="{5DB3D22F-6B02-4661-92F8-FF686BE04917}" destId="{9460C9D6-6B35-4C65-A2AC-61FE71CE524B}" srcOrd="0" destOrd="0" parTransId="{AE4E882E-8381-4D14-8E6D-E41832A88AB1}" sibTransId="{1C09042E-B26D-425C-A5F4-4A8D9F0E97BC}"/>
    <dgm:cxn modelId="{7C901777-B85A-4683-8F32-0E53BDBF4EFC}" type="presOf" srcId="{6414EDA5-A5D0-43F6-A278-AAA6A524FAB5}" destId="{ECFCA0E3-7F2B-4C34-A0B7-FAE706F312DB}" srcOrd="0" destOrd="2" presId="urn:microsoft.com/office/officeart/2005/8/layout/list1"/>
    <dgm:cxn modelId="{CD401197-E375-4F76-9D72-C3A5CE5712F8}" type="presOf" srcId="{359A1605-325F-4D27-B3D1-B15685CC7377}" destId="{ECFCA0E3-7F2B-4C34-A0B7-FAE706F312DB}" srcOrd="0" destOrd="1" presId="urn:microsoft.com/office/officeart/2005/8/layout/list1"/>
    <dgm:cxn modelId="{6859FC99-66BD-4C32-9B6F-E19A18FC1795}" type="presOf" srcId="{9460C9D6-6B35-4C65-A2AC-61FE71CE524B}" destId="{F418E241-4CA3-4F50-9BDE-340EEEC07A1A}" srcOrd="0" destOrd="0" presId="urn:microsoft.com/office/officeart/2005/8/layout/list1"/>
    <dgm:cxn modelId="{0C3F109A-EC77-45ED-92FF-E7ED241B3C26}" srcId="{C7E816FE-486D-4C02-8236-38F325E04B7A}" destId="{EE2F6562-8961-46C8-9553-C9E136763214}" srcOrd="0" destOrd="0" parTransId="{CF46B7C5-E028-4BEA-8744-2206A5EE2E38}" sibTransId="{39E9508A-4CF4-491B-A3A6-02BB6F2A67A0}"/>
    <dgm:cxn modelId="{2D2BD49E-C493-49B9-A218-D20D92441114}" srcId="{9460C9D6-6B35-4C65-A2AC-61FE71CE524B}" destId="{043F9985-A2C5-453A-A13C-8000A5ED17DA}" srcOrd="0" destOrd="0" parTransId="{2100D601-2D1D-4C8E-982A-B964F576271E}" sibTransId="{4BE2E8BF-929A-4B55-82F1-FFA7616CC7DF}"/>
    <dgm:cxn modelId="{0032C4AE-0D40-45E6-A36F-9059FBE7C22F}" type="presOf" srcId="{9460C9D6-6B35-4C65-A2AC-61FE71CE524B}" destId="{052E1396-7AB4-4DDF-9B21-BC8DA9F07073}" srcOrd="1" destOrd="0" presId="urn:microsoft.com/office/officeart/2005/8/layout/list1"/>
    <dgm:cxn modelId="{E85A8EB8-522F-41DF-B308-832D86B98666}" srcId="{C7E816FE-486D-4C02-8236-38F325E04B7A}" destId="{2DA4E360-61C4-4C67-829C-C3883FFB1879}" srcOrd="1" destOrd="0" parTransId="{C486A4E4-76F4-4F3C-AB52-ECE71DB5C800}" sibTransId="{948525F7-2D8F-459D-8597-B69E255B913C}"/>
    <dgm:cxn modelId="{D99493C1-2F65-4F93-823B-9138103EF3EA}" type="presOf" srcId="{EE2F6562-8961-46C8-9553-C9E136763214}" destId="{DC39DEBF-4F9B-47FE-8232-FF85F99C0ABB}" srcOrd="0" destOrd="0" presId="urn:microsoft.com/office/officeart/2005/8/layout/list1"/>
    <dgm:cxn modelId="{F95CCCCE-0BA1-428A-AFEE-9F5E9786B4C0}" type="presOf" srcId="{2DA4E360-61C4-4C67-829C-C3883FFB1879}" destId="{DC39DEBF-4F9B-47FE-8232-FF85F99C0ABB}" srcOrd="0" destOrd="1" presId="urn:microsoft.com/office/officeart/2005/8/layout/list1"/>
    <dgm:cxn modelId="{5B5285D8-8F31-4B4B-8017-1E6B6605DE24}" type="presOf" srcId="{605261A9-78D0-4F3E-8A94-191F16BFE350}" destId="{DC39DEBF-4F9B-47FE-8232-FF85F99C0ABB}" srcOrd="0" destOrd="2" presId="urn:microsoft.com/office/officeart/2005/8/layout/list1"/>
    <dgm:cxn modelId="{A81DCBE1-7F5C-42E7-BF20-C5D510206D34}" srcId="{C7E816FE-486D-4C02-8236-38F325E04B7A}" destId="{605261A9-78D0-4F3E-8A94-191F16BFE350}" srcOrd="2" destOrd="0" parTransId="{7E19EDA7-ED7E-4B6E-B307-4581B51338C4}" sibTransId="{A241BAB3-B667-4905-B5F6-F62738638D5E}"/>
    <dgm:cxn modelId="{834D1F87-A8B0-4DCA-9A7D-BFCC930FBF08}" type="presParOf" srcId="{38A1C589-33C8-4605-86F3-92F6425DB786}" destId="{E2EC8758-1FE5-4E52-811B-6DE3A8BDC421}" srcOrd="0" destOrd="0" presId="urn:microsoft.com/office/officeart/2005/8/layout/list1"/>
    <dgm:cxn modelId="{DC16EFE5-E6BE-4132-ACCA-3C61AFD6AFE7}" type="presParOf" srcId="{E2EC8758-1FE5-4E52-811B-6DE3A8BDC421}" destId="{F418E241-4CA3-4F50-9BDE-340EEEC07A1A}" srcOrd="0" destOrd="0" presId="urn:microsoft.com/office/officeart/2005/8/layout/list1"/>
    <dgm:cxn modelId="{776BE23E-C359-462E-AAA8-AC0223CF023F}" type="presParOf" srcId="{E2EC8758-1FE5-4E52-811B-6DE3A8BDC421}" destId="{052E1396-7AB4-4DDF-9B21-BC8DA9F07073}" srcOrd="1" destOrd="0" presId="urn:microsoft.com/office/officeart/2005/8/layout/list1"/>
    <dgm:cxn modelId="{7925A850-6B0F-4AD9-8F11-9E5A2C97FAB7}" type="presParOf" srcId="{38A1C589-33C8-4605-86F3-92F6425DB786}" destId="{31752F64-1D53-4898-A5BD-27C159EBEC49}" srcOrd="1" destOrd="0" presId="urn:microsoft.com/office/officeart/2005/8/layout/list1"/>
    <dgm:cxn modelId="{20118D99-2244-4834-B409-8A8B0899CBBC}" type="presParOf" srcId="{38A1C589-33C8-4605-86F3-92F6425DB786}" destId="{ECFCA0E3-7F2B-4C34-A0B7-FAE706F312DB}" srcOrd="2" destOrd="0" presId="urn:microsoft.com/office/officeart/2005/8/layout/list1"/>
    <dgm:cxn modelId="{EC5CA118-250F-4352-939A-B6BF17CD09FE}" type="presParOf" srcId="{38A1C589-33C8-4605-86F3-92F6425DB786}" destId="{BBBF41B7-162E-4372-94C3-958E19DA60BA}" srcOrd="3" destOrd="0" presId="urn:microsoft.com/office/officeart/2005/8/layout/list1"/>
    <dgm:cxn modelId="{09552DC3-7998-41BF-9A2F-2EC894EEAA0C}" type="presParOf" srcId="{38A1C589-33C8-4605-86F3-92F6425DB786}" destId="{0A35289C-1CAA-4BB3-8830-CD5D96ECE82B}" srcOrd="4" destOrd="0" presId="urn:microsoft.com/office/officeart/2005/8/layout/list1"/>
    <dgm:cxn modelId="{3CCFBECB-F83E-4A31-9091-B9AD3589CB06}" type="presParOf" srcId="{0A35289C-1CAA-4BB3-8830-CD5D96ECE82B}" destId="{A8963974-1FD7-4493-8774-EF9916287848}" srcOrd="0" destOrd="0" presId="urn:microsoft.com/office/officeart/2005/8/layout/list1"/>
    <dgm:cxn modelId="{04946099-EAD5-4099-87B5-6825D44265F3}" type="presParOf" srcId="{0A35289C-1CAA-4BB3-8830-CD5D96ECE82B}" destId="{93CE5254-8740-44C0-804C-E6792AA96C0A}" srcOrd="1" destOrd="0" presId="urn:microsoft.com/office/officeart/2005/8/layout/list1"/>
    <dgm:cxn modelId="{93EAF38D-B70E-4F82-ADCB-3516BC47E50B}" type="presParOf" srcId="{38A1C589-33C8-4605-86F3-92F6425DB786}" destId="{33935306-B985-4F7E-A8C9-125589A7EECD}" srcOrd="5" destOrd="0" presId="urn:microsoft.com/office/officeart/2005/8/layout/list1"/>
    <dgm:cxn modelId="{6A29395C-56B1-4F8A-8D4E-E941543F16A0}" type="presParOf" srcId="{38A1C589-33C8-4605-86F3-92F6425DB786}" destId="{DC39DEBF-4F9B-47FE-8232-FF85F99C0AB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4F8A8-EDD6-42D6-8CAC-A5079066CACA}">
      <dsp:nvSpPr>
        <dsp:cNvPr id="0" name=""/>
        <dsp:cNvSpPr/>
      </dsp:nvSpPr>
      <dsp:spPr>
        <a:xfrm>
          <a:off x="0" y="584"/>
          <a:ext cx="10515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F87B23-2335-4ADC-BCA1-62B3561E0160}">
      <dsp:nvSpPr>
        <dsp:cNvPr id="0" name=""/>
        <dsp:cNvSpPr/>
      </dsp:nvSpPr>
      <dsp:spPr>
        <a:xfrm>
          <a:off x="0" y="584"/>
          <a:ext cx="10515600" cy="1130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1" kern="1200" dirty="0">
              <a:solidFill>
                <a:schemeClr val="tx1"/>
              </a:solidFill>
              <a:latin typeface="+mn-lt"/>
            </a:rPr>
            <a:t>Nombre de la actividad</a:t>
          </a:r>
          <a:r>
            <a:rPr lang="es-MX" sz="1500" kern="1200" dirty="0">
              <a:solidFill>
                <a:schemeClr val="tx1"/>
              </a:solidFill>
              <a:latin typeface="+mn-lt"/>
            </a:rPr>
            <a:t>: Difusión del deporte y mi entorno </a:t>
          </a:r>
          <a:endParaRPr lang="en-US" sz="1500" kern="1200" dirty="0">
            <a:solidFill>
              <a:schemeClr val="tx1"/>
            </a:solidFill>
            <a:latin typeface="+mn-lt"/>
          </a:endParaRPr>
        </a:p>
      </dsp:txBody>
      <dsp:txXfrm>
        <a:off x="0" y="584"/>
        <a:ext cx="10515600" cy="1130328"/>
      </dsp:txXfrm>
    </dsp:sp>
    <dsp:sp modelId="{C44D70FC-3057-494F-834C-2611CB82AF6A}">
      <dsp:nvSpPr>
        <dsp:cNvPr id="0" name=""/>
        <dsp:cNvSpPr/>
      </dsp:nvSpPr>
      <dsp:spPr>
        <a:xfrm>
          <a:off x="0" y="1130912"/>
          <a:ext cx="10515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E1D31-1D25-4ADA-AA9E-7508397B9914}">
      <dsp:nvSpPr>
        <dsp:cNvPr id="0" name=""/>
        <dsp:cNvSpPr/>
      </dsp:nvSpPr>
      <dsp:spPr>
        <a:xfrm>
          <a:off x="0" y="1130912"/>
          <a:ext cx="10505330" cy="208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1" kern="1200" dirty="0">
              <a:solidFill>
                <a:schemeClr val="tx1"/>
              </a:solidFill>
              <a:latin typeface="+mn-lt"/>
            </a:rPr>
            <a:t>Objetivo</a:t>
          </a:r>
          <a:r>
            <a:rPr lang="es-MX" sz="1500" kern="1200" dirty="0">
              <a:solidFill>
                <a:schemeClr val="tx1"/>
              </a:solidFill>
              <a:latin typeface="+mn-lt"/>
            </a:rPr>
            <a:t>: </a:t>
          </a:r>
          <a:r>
            <a:rPr lang="es-MX" sz="1500" b="0" i="0" u="none" kern="1200" dirty="0">
              <a:solidFill>
                <a:schemeClr val="tx1"/>
              </a:solidFill>
              <a:latin typeface="+mn-lt"/>
            </a:rPr>
            <a:t>Elaborar un estudio enfocado al Deporte en el Siglo XXI, realizado desde  las diferentes disciplinas dando un contexto de todo el tema e integrarlo de forma transversal. </a:t>
          </a:r>
        </a:p>
        <a:p>
          <a:pPr marL="0" lvl="0" indent="0" algn="l" defTabSz="666750">
            <a:lnSpc>
              <a:spcPct val="90000"/>
            </a:lnSpc>
            <a:spcBef>
              <a:spcPct val="0"/>
            </a:spcBef>
            <a:spcAft>
              <a:spcPct val="35000"/>
            </a:spcAft>
            <a:buFont typeface="Arial" panose="020B0604020202020204" pitchFamily="34" charset="0"/>
            <a:buNone/>
          </a:pPr>
          <a:r>
            <a:rPr lang="es-MX" sz="1500" b="0" i="0" u="none" kern="1200" dirty="0">
              <a:solidFill>
                <a:schemeClr val="tx1"/>
              </a:solidFill>
              <a:latin typeface="+mn-lt"/>
            </a:rPr>
            <a:t>Arte Fortalecer a los alumnos el pensamiento crítico para que puedan elegir información útil y actual sobre el deporte y sus beneficios en el siglo XXI</a:t>
          </a:r>
        </a:p>
        <a:p>
          <a:pPr marL="0" lvl="0" indent="0" algn="l" defTabSz="666750">
            <a:lnSpc>
              <a:spcPct val="90000"/>
            </a:lnSpc>
            <a:spcBef>
              <a:spcPct val="0"/>
            </a:spcBef>
            <a:spcAft>
              <a:spcPct val="35000"/>
            </a:spcAft>
            <a:buFont typeface="Arial" panose="020B0604020202020204" pitchFamily="34" charset="0"/>
            <a:buNone/>
          </a:pPr>
          <a:r>
            <a:rPr lang="es-MX" sz="1500" b="0" i="0" u="none" kern="1200" dirty="0">
              <a:solidFill>
                <a:schemeClr val="tx1"/>
              </a:solidFill>
              <a:latin typeface="+mn-lt"/>
            </a:rPr>
            <a:t>Educación para la salud: Elaborar algunos planes de prevención que puedan disminuir los riesgos de atletas</a:t>
          </a:r>
        </a:p>
        <a:p>
          <a:pPr marL="0" lvl="0" indent="0" algn="l" defTabSz="666750">
            <a:lnSpc>
              <a:spcPct val="90000"/>
            </a:lnSpc>
            <a:spcBef>
              <a:spcPct val="0"/>
            </a:spcBef>
            <a:spcAft>
              <a:spcPct val="35000"/>
            </a:spcAft>
            <a:buFont typeface="Arial" panose="020B0604020202020204" pitchFamily="34" charset="0"/>
            <a:buNone/>
          </a:pPr>
          <a:r>
            <a:rPr lang="es-MX" sz="1500" b="0" i="0" u="none" kern="1200" dirty="0">
              <a:solidFill>
                <a:schemeClr val="tx1"/>
              </a:solidFill>
              <a:latin typeface="+mn-lt"/>
            </a:rPr>
            <a:t>Elaborar modelos matemáticos que permitan, tanto registrar datos históricos, como proyectar posibles resultados esperados de un evento deportivo.</a:t>
          </a:r>
          <a:endParaRPr lang="en-US" sz="1500" kern="1200" dirty="0">
            <a:solidFill>
              <a:schemeClr val="tx1"/>
            </a:solidFill>
            <a:latin typeface="+mn-lt"/>
          </a:endParaRPr>
        </a:p>
      </dsp:txBody>
      <dsp:txXfrm>
        <a:off x="0" y="1130912"/>
        <a:ext cx="10505330" cy="2089513"/>
      </dsp:txXfrm>
    </dsp:sp>
    <dsp:sp modelId="{FE4D7D94-C115-422E-9081-31B0C7736087}">
      <dsp:nvSpPr>
        <dsp:cNvPr id="0" name=""/>
        <dsp:cNvSpPr/>
      </dsp:nvSpPr>
      <dsp:spPr>
        <a:xfrm>
          <a:off x="0" y="3220425"/>
          <a:ext cx="10515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B78EF-4791-4BBC-92E0-9FF7180ADE68}">
      <dsp:nvSpPr>
        <dsp:cNvPr id="0" name=""/>
        <dsp:cNvSpPr/>
      </dsp:nvSpPr>
      <dsp:spPr>
        <a:xfrm>
          <a:off x="0" y="3220425"/>
          <a:ext cx="10515600" cy="1130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1" kern="1200" dirty="0">
              <a:solidFill>
                <a:schemeClr val="tx1"/>
              </a:solidFill>
              <a:latin typeface="+mn-lt"/>
            </a:rPr>
            <a:t>Grado</a:t>
          </a:r>
          <a:r>
            <a:rPr lang="es-MX" sz="1500" kern="1200" dirty="0">
              <a:solidFill>
                <a:schemeClr val="tx1"/>
              </a:solidFill>
              <a:latin typeface="+mn-lt"/>
            </a:rPr>
            <a:t>: 5° todas las áreas  </a:t>
          </a:r>
          <a:endParaRPr lang="en-US" sz="1500" kern="1200" dirty="0">
            <a:solidFill>
              <a:schemeClr val="tx1"/>
            </a:solidFill>
            <a:latin typeface="+mn-lt"/>
          </a:endParaRPr>
        </a:p>
      </dsp:txBody>
      <dsp:txXfrm>
        <a:off x="0" y="3220425"/>
        <a:ext cx="10515600" cy="1130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CA0E3-7F2B-4C34-A0B7-FAE706F312DB}">
      <dsp:nvSpPr>
        <dsp:cNvPr id="0" name=""/>
        <dsp:cNvSpPr/>
      </dsp:nvSpPr>
      <dsp:spPr>
        <a:xfrm>
          <a:off x="0" y="350252"/>
          <a:ext cx="11648049" cy="214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4018" tIns="416560" rIns="904018" bIns="142240" numCol="1" spcCol="1270" anchor="t" anchorCtr="0">
          <a:noAutofit/>
        </a:bodyPr>
        <a:lstStyle/>
        <a:p>
          <a:pPr marL="228600" lvl="1" indent="-228600" algn="l" defTabSz="889000">
            <a:lnSpc>
              <a:spcPct val="90000"/>
            </a:lnSpc>
            <a:spcBef>
              <a:spcPct val="0"/>
            </a:spcBef>
            <a:spcAft>
              <a:spcPct val="15000"/>
            </a:spcAft>
            <a:buChar char="•"/>
          </a:pPr>
          <a:r>
            <a:rPr lang="es-MX" sz="2000" b="0" i="0" kern="1200" dirty="0"/>
            <a:t>Artes: Manifestaciones de la actividad humana mediante el cual se interpreta lo real o se plasma lo imaginado con recursos plásticos, lingüísticos </a:t>
          </a:r>
          <a:r>
            <a:rPr lang="es-MX" sz="2000" b="0" i="0" kern="1200"/>
            <a:t>o sonoros. </a:t>
          </a:r>
          <a:endParaRPr lang="en-US" sz="2000" kern="1200" dirty="0"/>
        </a:p>
        <a:p>
          <a:pPr marL="228600" lvl="1" indent="-228600" algn="l" defTabSz="889000">
            <a:lnSpc>
              <a:spcPct val="90000"/>
            </a:lnSpc>
            <a:spcBef>
              <a:spcPct val="0"/>
            </a:spcBef>
            <a:spcAft>
              <a:spcPct val="15000"/>
            </a:spcAft>
            <a:buChar char="•"/>
          </a:pPr>
          <a:r>
            <a:rPr lang="es-MX" sz="2000" b="0" i="0" kern="1200" dirty="0"/>
            <a:t>Ciencias de la Salud: manejo de emociones, salud mental, ¿cómo afectan mis emociones y salud mental la lectura de noticias sobre el deporte y deportistas?</a:t>
          </a:r>
          <a:endParaRPr lang="en-US" sz="2000" kern="1200" dirty="0"/>
        </a:p>
        <a:p>
          <a:pPr marL="228600" lvl="1" indent="-228600" algn="l" defTabSz="889000">
            <a:lnSpc>
              <a:spcPct val="90000"/>
            </a:lnSpc>
            <a:spcBef>
              <a:spcPct val="0"/>
            </a:spcBef>
            <a:spcAft>
              <a:spcPct val="15000"/>
            </a:spcAft>
            <a:buChar char="•"/>
          </a:pPr>
          <a:r>
            <a:rPr lang="es-MX" sz="2000" b="0" i="0" u="none" kern="1200" dirty="0"/>
            <a:t>Matemáticas</a:t>
          </a:r>
          <a:r>
            <a:rPr lang="es-MX" sz="2000" b="0" i="0" kern="1200" dirty="0"/>
            <a:t>: Funciones, Mediciones (Física) y Estadística, ¿La presencia de datos objetivos matemáticos afecta mi percepción de la validez de la información periodística que consumo?. </a:t>
          </a:r>
          <a:endParaRPr lang="en-US" sz="2000" kern="1200" dirty="0"/>
        </a:p>
      </dsp:txBody>
      <dsp:txXfrm>
        <a:off x="0" y="350252"/>
        <a:ext cx="11648049" cy="2142000"/>
      </dsp:txXfrm>
    </dsp:sp>
    <dsp:sp modelId="{052E1396-7AB4-4DDF-9B21-BC8DA9F07073}">
      <dsp:nvSpPr>
        <dsp:cNvPr id="0" name=""/>
        <dsp:cNvSpPr/>
      </dsp:nvSpPr>
      <dsp:spPr>
        <a:xfrm>
          <a:off x="582402" y="55052"/>
          <a:ext cx="8153634"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188" tIns="0" rIns="308188" bIns="0" numCol="1" spcCol="1270" anchor="ctr" anchorCtr="0">
          <a:noAutofit/>
        </a:bodyPr>
        <a:lstStyle/>
        <a:p>
          <a:pPr marL="0" lvl="0" indent="0" algn="l" defTabSz="889000">
            <a:lnSpc>
              <a:spcPct val="90000"/>
            </a:lnSpc>
            <a:spcBef>
              <a:spcPct val="0"/>
            </a:spcBef>
            <a:spcAft>
              <a:spcPct val="35000"/>
            </a:spcAft>
            <a:buNone/>
          </a:pPr>
          <a:r>
            <a:rPr lang="es-MX" sz="2000" b="1" kern="1200"/>
            <a:t>Asignaturas participantes: </a:t>
          </a:r>
          <a:endParaRPr lang="en-US" sz="2000" kern="1200"/>
        </a:p>
      </dsp:txBody>
      <dsp:txXfrm>
        <a:off x="611223" y="83873"/>
        <a:ext cx="8095992" cy="532758"/>
      </dsp:txXfrm>
    </dsp:sp>
    <dsp:sp modelId="{DC39DEBF-4F9B-47FE-8232-FF85F99C0ABB}">
      <dsp:nvSpPr>
        <dsp:cNvPr id="0" name=""/>
        <dsp:cNvSpPr/>
      </dsp:nvSpPr>
      <dsp:spPr>
        <a:xfrm>
          <a:off x="0" y="2895452"/>
          <a:ext cx="11648049" cy="214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4018" tIns="416560" rIns="904018" bIns="142240" numCol="1" spcCol="1270" anchor="t" anchorCtr="0">
          <a:noAutofit/>
        </a:bodyPr>
        <a:lstStyle/>
        <a:p>
          <a:pPr marL="228600" lvl="1" indent="-228600" algn="l" defTabSz="889000">
            <a:lnSpc>
              <a:spcPct val="90000"/>
            </a:lnSpc>
            <a:spcBef>
              <a:spcPct val="0"/>
            </a:spcBef>
            <a:spcAft>
              <a:spcPct val="15000"/>
            </a:spcAft>
            <a:buChar char="•"/>
          </a:pPr>
          <a:r>
            <a:rPr lang="es-MX" sz="2000" kern="1200"/>
            <a:t>Ministerio de educación. Gobierno de España. (s. f.). </a:t>
          </a:r>
          <a:r>
            <a:rPr lang="es-MX" sz="2000" i="1" kern="1200"/>
            <a:t>MEDIA - Prensa &gt; 3 Redacción de la noticia</a:t>
          </a:r>
          <a:r>
            <a:rPr lang="es-MX" sz="2000" kern="1200"/>
            <a:t>. Media Prensa. http://recursos.cnice.mec.es/media/prensa/bloque3/pag2.html</a:t>
          </a:r>
          <a:endParaRPr lang="en-US" sz="2000" kern="1200"/>
        </a:p>
        <a:p>
          <a:pPr marL="228600" lvl="1" indent="-228600" algn="l" defTabSz="889000">
            <a:lnSpc>
              <a:spcPct val="90000"/>
            </a:lnSpc>
            <a:spcBef>
              <a:spcPct val="0"/>
            </a:spcBef>
            <a:spcAft>
              <a:spcPct val="15000"/>
            </a:spcAft>
            <a:buChar char="•"/>
          </a:pPr>
          <a:r>
            <a:rPr lang="es-MX" sz="2000" kern="1200"/>
            <a:t>Fundación UNAM. (2 agosto 2021). La salud mental en el deporte. </a:t>
          </a:r>
          <a:r>
            <a:rPr lang="es-MX" sz="2000" i="1" kern="1200"/>
            <a:t>UNAM al día</a:t>
          </a:r>
          <a:r>
            <a:rPr lang="es-MX" sz="2000" kern="1200"/>
            <a:t>. Recuperado de https://www.fundacionunam.org.mx/unam-al-dia/la-salud-mental-en-el-deporte/</a:t>
          </a:r>
          <a:endParaRPr lang="en-US" sz="2000" kern="1200"/>
        </a:p>
        <a:p>
          <a:pPr marL="228600" lvl="1" indent="-228600" algn="l" defTabSz="889000">
            <a:lnSpc>
              <a:spcPct val="90000"/>
            </a:lnSpc>
            <a:spcBef>
              <a:spcPct val="0"/>
            </a:spcBef>
            <a:spcAft>
              <a:spcPct val="15000"/>
            </a:spcAft>
            <a:buChar char="•"/>
          </a:pPr>
          <a:r>
            <a:rPr lang="es-MX" sz="2000" kern="1200"/>
            <a:t>James Stewart. (2010). Cálculo de una variable: Conceptos y contextos. México, D.F.: Cengage Learning Editores, S.A. de C.V.</a:t>
          </a:r>
          <a:endParaRPr lang="en-US" sz="2000" kern="1200"/>
        </a:p>
      </dsp:txBody>
      <dsp:txXfrm>
        <a:off x="0" y="2895452"/>
        <a:ext cx="11648049" cy="2142000"/>
      </dsp:txXfrm>
    </dsp:sp>
    <dsp:sp modelId="{93CE5254-8740-44C0-804C-E6792AA96C0A}">
      <dsp:nvSpPr>
        <dsp:cNvPr id="0" name=""/>
        <dsp:cNvSpPr/>
      </dsp:nvSpPr>
      <dsp:spPr>
        <a:xfrm>
          <a:off x="582402" y="2600252"/>
          <a:ext cx="8153634"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188" tIns="0" rIns="308188" bIns="0" numCol="1" spcCol="1270" anchor="ctr" anchorCtr="0">
          <a:noAutofit/>
        </a:bodyPr>
        <a:lstStyle/>
        <a:p>
          <a:pPr marL="0" lvl="0" indent="0" algn="l" defTabSz="889000">
            <a:lnSpc>
              <a:spcPct val="90000"/>
            </a:lnSpc>
            <a:spcBef>
              <a:spcPct val="0"/>
            </a:spcBef>
            <a:spcAft>
              <a:spcPct val="35000"/>
            </a:spcAft>
            <a:buNone/>
          </a:pPr>
          <a:r>
            <a:rPr lang="es-MX" sz="2000" b="1" kern="1200"/>
            <a:t>Fuentes de apoyo:</a:t>
          </a:r>
          <a:endParaRPr lang="en-US" sz="2000" kern="1200"/>
        </a:p>
      </dsp:txBody>
      <dsp:txXfrm>
        <a:off x="611223" y="2629073"/>
        <a:ext cx="8095992"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4F8A8-EDD6-42D6-8CAC-A5079066CACA}">
      <dsp:nvSpPr>
        <dsp:cNvPr id="0" name=""/>
        <dsp:cNvSpPr/>
      </dsp:nvSpPr>
      <dsp:spPr>
        <a:xfrm>
          <a:off x="0" y="584"/>
          <a:ext cx="10515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F87B23-2335-4ADC-BCA1-62B3561E0160}">
      <dsp:nvSpPr>
        <dsp:cNvPr id="0" name=""/>
        <dsp:cNvSpPr/>
      </dsp:nvSpPr>
      <dsp:spPr>
        <a:xfrm>
          <a:off x="0" y="584"/>
          <a:ext cx="10515600" cy="1130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1" kern="1200" dirty="0">
              <a:solidFill>
                <a:schemeClr val="tx1"/>
              </a:solidFill>
              <a:latin typeface="+mn-lt"/>
            </a:rPr>
            <a:t>Nombre de la actividad</a:t>
          </a:r>
          <a:r>
            <a:rPr lang="es-MX" sz="1500" kern="1200" dirty="0">
              <a:solidFill>
                <a:schemeClr val="tx1"/>
              </a:solidFill>
              <a:latin typeface="+mn-lt"/>
            </a:rPr>
            <a:t>: Investigación del deporte como en la prevención de lesiones más comunes   </a:t>
          </a:r>
          <a:endParaRPr lang="en-US" sz="1500" kern="1200" dirty="0">
            <a:solidFill>
              <a:schemeClr val="tx1"/>
            </a:solidFill>
            <a:latin typeface="+mn-lt"/>
          </a:endParaRPr>
        </a:p>
      </dsp:txBody>
      <dsp:txXfrm>
        <a:off x="0" y="584"/>
        <a:ext cx="10515600" cy="1130328"/>
      </dsp:txXfrm>
    </dsp:sp>
    <dsp:sp modelId="{C44D70FC-3057-494F-834C-2611CB82AF6A}">
      <dsp:nvSpPr>
        <dsp:cNvPr id="0" name=""/>
        <dsp:cNvSpPr/>
      </dsp:nvSpPr>
      <dsp:spPr>
        <a:xfrm>
          <a:off x="0" y="1130912"/>
          <a:ext cx="10515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E1D31-1D25-4ADA-AA9E-7508397B9914}">
      <dsp:nvSpPr>
        <dsp:cNvPr id="0" name=""/>
        <dsp:cNvSpPr/>
      </dsp:nvSpPr>
      <dsp:spPr>
        <a:xfrm>
          <a:off x="0" y="1130912"/>
          <a:ext cx="10505330" cy="208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1" kern="1200" dirty="0">
              <a:solidFill>
                <a:schemeClr val="tx1"/>
              </a:solidFill>
              <a:latin typeface="+mn-lt"/>
            </a:rPr>
            <a:t>Objetivo</a:t>
          </a:r>
          <a:r>
            <a:rPr lang="es-MX" sz="1500" kern="1200" dirty="0">
              <a:solidFill>
                <a:schemeClr val="tx1"/>
              </a:solidFill>
              <a:latin typeface="+mn-lt"/>
            </a:rPr>
            <a:t>: </a:t>
          </a:r>
          <a:r>
            <a:rPr lang="es-MX" sz="1500" b="0" i="0" u="none" kern="1200" dirty="0">
              <a:solidFill>
                <a:schemeClr val="tx1"/>
              </a:solidFill>
              <a:latin typeface="+mn-lt"/>
            </a:rPr>
            <a:t>Elaborar una investigación y como se complementa en las materias de 5to de preparatoria. </a:t>
          </a:r>
          <a:endParaRPr lang="en-US" sz="1500" kern="1200" dirty="0">
            <a:solidFill>
              <a:schemeClr val="tx1"/>
            </a:solidFill>
            <a:latin typeface="+mn-lt"/>
          </a:endParaRPr>
        </a:p>
      </dsp:txBody>
      <dsp:txXfrm>
        <a:off x="0" y="1130912"/>
        <a:ext cx="10505330" cy="2089513"/>
      </dsp:txXfrm>
    </dsp:sp>
    <dsp:sp modelId="{FE4D7D94-C115-422E-9081-31B0C7736087}">
      <dsp:nvSpPr>
        <dsp:cNvPr id="0" name=""/>
        <dsp:cNvSpPr/>
      </dsp:nvSpPr>
      <dsp:spPr>
        <a:xfrm>
          <a:off x="0" y="3220425"/>
          <a:ext cx="10515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B78EF-4791-4BBC-92E0-9FF7180ADE68}">
      <dsp:nvSpPr>
        <dsp:cNvPr id="0" name=""/>
        <dsp:cNvSpPr/>
      </dsp:nvSpPr>
      <dsp:spPr>
        <a:xfrm>
          <a:off x="0" y="3220425"/>
          <a:ext cx="10515600" cy="1130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1" kern="1200" dirty="0">
              <a:solidFill>
                <a:schemeClr val="tx1"/>
              </a:solidFill>
              <a:latin typeface="+mn-lt"/>
            </a:rPr>
            <a:t>Grado</a:t>
          </a:r>
          <a:r>
            <a:rPr lang="es-MX" sz="1500" kern="1200" dirty="0">
              <a:solidFill>
                <a:schemeClr val="tx1"/>
              </a:solidFill>
              <a:latin typeface="+mn-lt"/>
            </a:rPr>
            <a:t>: 5° todas las áreas  </a:t>
          </a:r>
          <a:endParaRPr lang="en-US" sz="1500" kern="1200" dirty="0">
            <a:solidFill>
              <a:schemeClr val="tx1"/>
            </a:solidFill>
            <a:latin typeface="+mn-lt"/>
          </a:endParaRPr>
        </a:p>
      </dsp:txBody>
      <dsp:txXfrm>
        <a:off x="0" y="3220425"/>
        <a:ext cx="10515600" cy="1130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CA0E3-7F2B-4C34-A0B7-FAE706F312DB}">
      <dsp:nvSpPr>
        <dsp:cNvPr id="0" name=""/>
        <dsp:cNvSpPr/>
      </dsp:nvSpPr>
      <dsp:spPr>
        <a:xfrm>
          <a:off x="0" y="310427"/>
          <a:ext cx="11648049" cy="23341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4018" tIns="395732" rIns="904018" bIns="135128" numCol="1" spcCol="1270" anchor="t" anchorCtr="0">
          <a:noAutofit/>
        </a:bodyPr>
        <a:lstStyle/>
        <a:p>
          <a:pPr marL="171450" lvl="1" indent="-171450" algn="l" defTabSz="844550">
            <a:lnSpc>
              <a:spcPct val="90000"/>
            </a:lnSpc>
            <a:spcBef>
              <a:spcPct val="0"/>
            </a:spcBef>
            <a:spcAft>
              <a:spcPct val="15000"/>
            </a:spcAft>
            <a:buChar char="•"/>
          </a:pPr>
          <a:r>
            <a:rPr lang="es-MX" sz="1900" b="0" i="0" kern="1200" dirty="0"/>
            <a:t>Artes: E</a:t>
          </a:r>
          <a:r>
            <a:rPr lang="es-MX" sz="1900" b="0" i="0" u="none" kern="1200" dirty="0"/>
            <a:t>l arte enfocado al deporte se recabará toda la información en un cuadro sinóptico.</a:t>
          </a:r>
          <a:endParaRPr lang="en-US" sz="1900" kern="1200" dirty="0"/>
        </a:p>
        <a:p>
          <a:pPr marL="171450" lvl="1" indent="-171450" algn="l" defTabSz="844550">
            <a:lnSpc>
              <a:spcPct val="90000"/>
            </a:lnSpc>
            <a:spcBef>
              <a:spcPct val="0"/>
            </a:spcBef>
            <a:spcAft>
              <a:spcPct val="15000"/>
            </a:spcAft>
            <a:buChar char="•"/>
          </a:pPr>
          <a:r>
            <a:rPr lang="es-MX" sz="1900" b="0" i="0" kern="1200" dirty="0"/>
            <a:t>Ciencias de la Salud: L</a:t>
          </a:r>
          <a:r>
            <a:rPr lang="es-MX" sz="1900" b="0" i="0" u="none" kern="1200" dirty="0"/>
            <a:t>os </a:t>
          </a:r>
          <a:r>
            <a:rPr lang="es-MX" sz="1900" b="0" i="0" u="none" kern="1200" dirty="0" err="1"/>
            <a:t>infogramas</a:t>
          </a:r>
          <a:r>
            <a:rPr lang="es-MX" sz="1900" b="0" i="0" u="none" kern="1200" dirty="0"/>
            <a:t> de prevención y de lesiones más comunes elaborados se revisarán para que la información sea fidedigna y de calidad.</a:t>
          </a:r>
          <a:endParaRPr lang="en-US" sz="1900" kern="1200" dirty="0"/>
        </a:p>
        <a:p>
          <a:pPr marL="171450" lvl="1" indent="-171450" algn="l" defTabSz="844550">
            <a:lnSpc>
              <a:spcPct val="90000"/>
            </a:lnSpc>
            <a:spcBef>
              <a:spcPct val="0"/>
            </a:spcBef>
            <a:spcAft>
              <a:spcPct val="15000"/>
            </a:spcAft>
            <a:buChar char="•"/>
          </a:pPr>
          <a:r>
            <a:rPr lang="es-MX" sz="1900" b="0" i="0" u="none" kern="1200" dirty="0"/>
            <a:t>Matemáticas</a:t>
          </a:r>
          <a:r>
            <a:rPr lang="es-MX" sz="1900" b="0" i="0" kern="1200" dirty="0"/>
            <a:t>: </a:t>
          </a:r>
          <a:r>
            <a:rPr lang="es-MX" sz="1900" b="0" i="0" u="none" kern="1200" dirty="0"/>
            <a:t>Se realizarán tablas, concentrados acerca de los datos de deportistas lesionados, que tengan dificultades para competir así  como esquemas de los datos de rendimientos en deportistas de alto rendimiento.</a:t>
          </a:r>
          <a:endParaRPr lang="en-US" sz="1900" kern="1200" dirty="0"/>
        </a:p>
        <a:p>
          <a:pPr marL="171450" lvl="1" indent="-171450" algn="l" defTabSz="844550">
            <a:lnSpc>
              <a:spcPct val="90000"/>
            </a:lnSpc>
            <a:spcBef>
              <a:spcPct val="0"/>
            </a:spcBef>
            <a:spcAft>
              <a:spcPct val="15000"/>
            </a:spcAft>
            <a:buChar char="•"/>
          </a:pPr>
          <a:endParaRPr lang="es-MX" sz="1900" kern="1200" dirty="0"/>
        </a:p>
      </dsp:txBody>
      <dsp:txXfrm>
        <a:off x="0" y="310427"/>
        <a:ext cx="11648049" cy="2334150"/>
      </dsp:txXfrm>
    </dsp:sp>
    <dsp:sp modelId="{052E1396-7AB4-4DDF-9B21-BC8DA9F07073}">
      <dsp:nvSpPr>
        <dsp:cNvPr id="0" name=""/>
        <dsp:cNvSpPr/>
      </dsp:nvSpPr>
      <dsp:spPr>
        <a:xfrm>
          <a:off x="582402" y="29987"/>
          <a:ext cx="8153634"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188" tIns="0" rIns="308188" bIns="0" numCol="1" spcCol="1270" anchor="ctr" anchorCtr="0">
          <a:noAutofit/>
        </a:bodyPr>
        <a:lstStyle/>
        <a:p>
          <a:pPr marL="0" lvl="0" indent="0" algn="l" defTabSz="844550">
            <a:lnSpc>
              <a:spcPct val="90000"/>
            </a:lnSpc>
            <a:spcBef>
              <a:spcPct val="0"/>
            </a:spcBef>
            <a:spcAft>
              <a:spcPct val="35000"/>
            </a:spcAft>
            <a:buNone/>
          </a:pPr>
          <a:r>
            <a:rPr lang="es-MX" sz="1900" b="1" kern="1200"/>
            <a:t>Asignaturas participantes: </a:t>
          </a:r>
          <a:endParaRPr lang="en-US" sz="1900" kern="1200"/>
        </a:p>
      </dsp:txBody>
      <dsp:txXfrm>
        <a:off x="609782" y="57367"/>
        <a:ext cx="8098874" cy="506120"/>
      </dsp:txXfrm>
    </dsp:sp>
    <dsp:sp modelId="{DC39DEBF-4F9B-47FE-8232-FF85F99C0ABB}">
      <dsp:nvSpPr>
        <dsp:cNvPr id="0" name=""/>
        <dsp:cNvSpPr/>
      </dsp:nvSpPr>
      <dsp:spPr>
        <a:xfrm>
          <a:off x="0" y="3027617"/>
          <a:ext cx="11648049" cy="20349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4018" tIns="395732" rIns="904018" bIns="135128" numCol="1" spcCol="1270" anchor="t" anchorCtr="0">
          <a:noAutofit/>
        </a:bodyPr>
        <a:lstStyle/>
        <a:p>
          <a:pPr marL="171450" lvl="1" indent="-171450" algn="l" defTabSz="844550">
            <a:lnSpc>
              <a:spcPct val="90000"/>
            </a:lnSpc>
            <a:spcBef>
              <a:spcPct val="0"/>
            </a:spcBef>
            <a:spcAft>
              <a:spcPct val="15000"/>
            </a:spcAft>
            <a:buChar char="•"/>
          </a:pPr>
          <a:r>
            <a:rPr lang="es-MX" sz="1900" kern="1200"/>
            <a:t>Ministerio de educación. Gobierno de España. (s. f.). </a:t>
          </a:r>
          <a:r>
            <a:rPr lang="es-MX" sz="1900" i="1" kern="1200"/>
            <a:t>MEDIA - Prensa &gt; 3 Redacción de la noticia</a:t>
          </a:r>
          <a:r>
            <a:rPr lang="es-MX" sz="1900" kern="1200"/>
            <a:t>. Media Prensa. http://recursos.cnice.mec.es/media/prensa/bloque3/pag2.html</a:t>
          </a:r>
          <a:endParaRPr lang="en-US" sz="1900" kern="1200"/>
        </a:p>
        <a:p>
          <a:pPr marL="171450" lvl="1" indent="-171450" algn="l" defTabSz="844550">
            <a:lnSpc>
              <a:spcPct val="90000"/>
            </a:lnSpc>
            <a:spcBef>
              <a:spcPct val="0"/>
            </a:spcBef>
            <a:spcAft>
              <a:spcPct val="15000"/>
            </a:spcAft>
            <a:buChar char="•"/>
          </a:pPr>
          <a:r>
            <a:rPr lang="es-MX" sz="1900" kern="1200"/>
            <a:t>Fundación UNAM. (2 agosto 2021). La salud mental en el deporte. </a:t>
          </a:r>
          <a:r>
            <a:rPr lang="es-MX" sz="1900" i="1" kern="1200"/>
            <a:t>UNAM al día</a:t>
          </a:r>
          <a:r>
            <a:rPr lang="es-MX" sz="1900" kern="1200"/>
            <a:t>. Recuperado de https://www.fundacionunam.org.mx/unam-al-dia/la-salud-mental-en-el-deporte/</a:t>
          </a:r>
          <a:endParaRPr lang="en-US" sz="1900" kern="1200"/>
        </a:p>
        <a:p>
          <a:pPr marL="171450" lvl="1" indent="-171450" algn="l" defTabSz="844550">
            <a:lnSpc>
              <a:spcPct val="90000"/>
            </a:lnSpc>
            <a:spcBef>
              <a:spcPct val="0"/>
            </a:spcBef>
            <a:spcAft>
              <a:spcPct val="15000"/>
            </a:spcAft>
            <a:buChar char="•"/>
          </a:pPr>
          <a:r>
            <a:rPr lang="es-MX" sz="1900" kern="1200"/>
            <a:t>James Stewart. (2010). Cálculo de una variable: Conceptos y contextos. México, D.F.: Cengage Learning Editores, S.A. de C.V.</a:t>
          </a:r>
          <a:endParaRPr lang="en-US" sz="1900" kern="1200"/>
        </a:p>
      </dsp:txBody>
      <dsp:txXfrm>
        <a:off x="0" y="3027617"/>
        <a:ext cx="11648049" cy="2034900"/>
      </dsp:txXfrm>
    </dsp:sp>
    <dsp:sp modelId="{93CE5254-8740-44C0-804C-E6792AA96C0A}">
      <dsp:nvSpPr>
        <dsp:cNvPr id="0" name=""/>
        <dsp:cNvSpPr/>
      </dsp:nvSpPr>
      <dsp:spPr>
        <a:xfrm>
          <a:off x="582402" y="2747177"/>
          <a:ext cx="8153634"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188" tIns="0" rIns="308188" bIns="0" numCol="1" spcCol="1270" anchor="ctr" anchorCtr="0">
          <a:noAutofit/>
        </a:bodyPr>
        <a:lstStyle/>
        <a:p>
          <a:pPr marL="0" lvl="0" indent="0" algn="l" defTabSz="844550">
            <a:lnSpc>
              <a:spcPct val="90000"/>
            </a:lnSpc>
            <a:spcBef>
              <a:spcPct val="0"/>
            </a:spcBef>
            <a:spcAft>
              <a:spcPct val="35000"/>
            </a:spcAft>
            <a:buNone/>
          </a:pPr>
          <a:r>
            <a:rPr lang="es-MX" sz="1900" b="1" kern="1200"/>
            <a:t>Fuentes de apoyo:</a:t>
          </a:r>
          <a:endParaRPr lang="en-US" sz="1900" kern="1200"/>
        </a:p>
      </dsp:txBody>
      <dsp:txXfrm>
        <a:off x="609782" y="2774557"/>
        <a:ext cx="8098874"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4F8A8-EDD6-42D6-8CAC-A5079066CACA}">
      <dsp:nvSpPr>
        <dsp:cNvPr id="0" name=""/>
        <dsp:cNvSpPr/>
      </dsp:nvSpPr>
      <dsp:spPr>
        <a:xfrm>
          <a:off x="0" y="584"/>
          <a:ext cx="10515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F87B23-2335-4ADC-BCA1-62B3561E0160}">
      <dsp:nvSpPr>
        <dsp:cNvPr id="0" name=""/>
        <dsp:cNvSpPr/>
      </dsp:nvSpPr>
      <dsp:spPr>
        <a:xfrm>
          <a:off x="0" y="584"/>
          <a:ext cx="10515600" cy="1130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1" kern="1200" dirty="0">
              <a:solidFill>
                <a:schemeClr val="tx1"/>
              </a:solidFill>
              <a:latin typeface="+mn-lt"/>
            </a:rPr>
            <a:t>Nombre de la actividad</a:t>
          </a:r>
          <a:r>
            <a:rPr lang="es-MX" sz="1500" kern="1200" dirty="0">
              <a:solidFill>
                <a:schemeClr val="tx1"/>
              </a:solidFill>
              <a:latin typeface="+mn-lt"/>
            </a:rPr>
            <a:t>: </a:t>
          </a:r>
          <a:r>
            <a:rPr lang="es-MX" sz="1500" b="0" i="0" u="none" kern="1200" dirty="0"/>
            <a:t>Analizar los resultados de la investigación estadística, con el objeto de describir los comportamientos históricos de cada disciplina y tema, las lesiones más frecuentes y las tasas que indican los niveles nutricionales del deportista. Exposición de los trabajos artísticos realizados. </a:t>
          </a:r>
          <a:r>
            <a:rPr lang="es-MX" sz="1500" kern="1200" dirty="0">
              <a:solidFill>
                <a:schemeClr val="tx1"/>
              </a:solidFill>
              <a:latin typeface="+mn-lt"/>
            </a:rPr>
            <a:t> </a:t>
          </a:r>
          <a:endParaRPr lang="en-US" sz="1500" kern="1200" dirty="0">
            <a:solidFill>
              <a:schemeClr val="tx1"/>
            </a:solidFill>
            <a:latin typeface="+mn-lt"/>
          </a:endParaRPr>
        </a:p>
      </dsp:txBody>
      <dsp:txXfrm>
        <a:off x="0" y="584"/>
        <a:ext cx="10515600" cy="1130328"/>
      </dsp:txXfrm>
    </dsp:sp>
    <dsp:sp modelId="{C44D70FC-3057-494F-834C-2611CB82AF6A}">
      <dsp:nvSpPr>
        <dsp:cNvPr id="0" name=""/>
        <dsp:cNvSpPr/>
      </dsp:nvSpPr>
      <dsp:spPr>
        <a:xfrm>
          <a:off x="0" y="1130912"/>
          <a:ext cx="10515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E1D31-1D25-4ADA-AA9E-7508397B9914}">
      <dsp:nvSpPr>
        <dsp:cNvPr id="0" name=""/>
        <dsp:cNvSpPr/>
      </dsp:nvSpPr>
      <dsp:spPr>
        <a:xfrm>
          <a:off x="0" y="1130912"/>
          <a:ext cx="10505330" cy="208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1" kern="1200" dirty="0">
              <a:solidFill>
                <a:schemeClr val="tx1"/>
              </a:solidFill>
              <a:latin typeface="+mn-lt"/>
            </a:rPr>
            <a:t>Objetivo</a:t>
          </a:r>
          <a:r>
            <a:rPr lang="es-MX" sz="1500" kern="1200" dirty="0">
              <a:solidFill>
                <a:schemeClr val="tx1"/>
              </a:solidFill>
              <a:latin typeface="+mn-lt"/>
            </a:rPr>
            <a:t>: </a:t>
          </a:r>
          <a:r>
            <a:rPr lang="es-MX" sz="1500" b="0" i="0" u="none" kern="1200" dirty="0">
              <a:solidFill>
                <a:schemeClr val="tx1"/>
              </a:solidFill>
              <a:latin typeface="+mn-lt"/>
            </a:rPr>
            <a:t>Elaborar una investigación y como se complementa en las materias de 5to de preparatoria. </a:t>
          </a:r>
          <a:endParaRPr lang="en-US" sz="1500" kern="1200" dirty="0">
            <a:solidFill>
              <a:schemeClr val="tx1"/>
            </a:solidFill>
            <a:latin typeface="+mn-lt"/>
          </a:endParaRPr>
        </a:p>
      </dsp:txBody>
      <dsp:txXfrm>
        <a:off x="0" y="1130912"/>
        <a:ext cx="10505330" cy="2089513"/>
      </dsp:txXfrm>
    </dsp:sp>
    <dsp:sp modelId="{FE4D7D94-C115-422E-9081-31B0C7736087}">
      <dsp:nvSpPr>
        <dsp:cNvPr id="0" name=""/>
        <dsp:cNvSpPr/>
      </dsp:nvSpPr>
      <dsp:spPr>
        <a:xfrm>
          <a:off x="0" y="3220425"/>
          <a:ext cx="10515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B78EF-4791-4BBC-92E0-9FF7180ADE68}">
      <dsp:nvSpPr>
        <dsp:cNvPr id="0" name=""/>
        <dsp:cNvSpPr/>
      </dsp:nvSpPr>
      <dsp:spPr>
        <a:xfrm>
          <a:off x="0" y="3220425"/>
          <a:ext cx="10515600" cy="1130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1" kern="1200" dirty="0">
              <a:solidFill>
                <a:schemeClr val="tx1"/>
              </a:solidFill>
              <a:latin typeface="+mn-lt"/>
            </a:rPr>
            <a:t>Grado</a:t>
          </a:r>
          <a:r>
            <a:rPr lang="es-MX" sz="1500" kern="1200" dirty="0">
              <a:solidFill>
                <a:schemeClr val="tx1"/>
              </a:solidFill>
              <a:latin typeface="+mn-lt"/>
            </a:rPr>
            <a:t>: 5° todas las áreas  </a:t>
          </a:r>
          <a:endParaRPr lang="en-US" sz="1500" kern="1200" dirty="0">
            <a:solidFill>
              <a:schemeClr val="tx1"/>
            </a:solidFill>
            <a:latin typeface="+mn-lt"/>
          </a:endParaRPr>
        </a:p>
      </dsp:txBody>
      <dsp:txXfrm>
        <a:off x="0" y="3220425"/>
        <a:ext cx="10515600" cy="1130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CA0E3-7F2B-4C34-A0B7-FAE706F312DB}">
      <dsp:nvSpPr>
        <dsp:cNvPr id="0" name=""/>
        <dsp:cNvSpPr/>
      </dsp:nvSpPr>
      <dsp:spPr>
        <a:xfrm>
          <a:off x="0" y="310427"/>
          <a:ext cx="11648049" cy="23341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4018" tIns="395732" rIns="904018" bIns="135128" numCol="1" spcCol="1270" anchor="t" anchorCtr="0">
          <a:noAutofit/>
        </a:bodyPr>
        <a:lstStyle/>
        <a:p>
          <a:pPr marL="171450" lvl="1" indent="-171450" algn="l" defTabSz="844550">
            <a:lnSpc>
              <a:spcPct val="90000"/>
            </a:lnSpc>
            <a:spcBef>
              <a:spcPct val="0"/>
            </a:spcBef>
            <a:spcAft>
              <a:spcPct val="15000"/>
            </a:spcAft>
            <a:buChar char="•"/>
          </a:pPr>
          <a:r>
            <a:rPr lang="es-MX" sz="1900" b="0" i="0" kern="1200" dirty="0"/>
            <a:t>Artes: E</a:t>
          </a:r>
          <a:r>
            <a:rPr lang="es-MX" sz="1900" b="0" i="0" u="none" kern="1200" dirty="0"/>
            <a:t>l arte enfocado al deporte se recabará toda la información en un cuadro sinóptico.</a:t>
          </a:r>
          <a:endParaRPr lang="en-US" sz="1900" kern="1200" dirty="0"/>
        </a:p>
        <a:p>
          <a:pPr marL="171450" lvl="1" indent="-171450" algn="l" defTabSz="844550">
            <a:lnSpc>
              <a:spcPct val="90000"/>
            </a:lnSpc>
            <a:spcBef>
              <a:spcPct val="0"/>
            </a:spcBef>
            <a:spcAft>
              <a:spcPct val="15000"/>
            </a:spcAft>
            <a:buChar char="•"/>
          </a:pPr>
          <a:r>
            <a:rPr lang="es-MX" sz="1900" b="0" i="0" kern="1200" dirty="0"/>
            <a:t>Ciencias de la Salud: L</a:t>
          </a:r>
          <a:r>
            <a:rPr lang="es-MX" sz="1900" b="0" i="0" u="none" kern="1200" dirty="0"/>
            <a:t>os </a:t>
          </a:r>
          <a:r>
            <a:rPr lang="es-MX" sz="1900" b="0" i="0" u="none" kern="1200" dirty="0" err="1"/>
            <a:t>infogramas</a:t>
          </a:r>
          <a:r>
            <a:rPr lang="es-MX" sz="1900" b="0" i="0" u="none" kern="1200" dirty="0"/>
            <a:t> de prevención y de lesiones más comunes elaborados se revisarán para que la información sea fidedigna y de calidad.</a:t>
          </a:r>
          <a:endParaRPr lang="en-US" sz="1900" kern="1200" dirty="0"/>
        </a:p>
        <a:p>
          <a:pPr marL="171450" lvl="1" indent="-171450" algn="l" defTabSz="844550">
            <a:lnSpc>
              <a:spcPct val="90000"/>
            </a:lnSpc>
            <a:spcBef>
              <a:spcPct val="0"/>
            </a:spcBef>
            <a:spcAft>
              <a:spcPct val="15000"/>
            </a:spcAft>
            <a:buChar char="•"/>
          </a:pPr>
          <a:r>
            <a:rPr lang="es-MX" sz="1900" b="0" i="0" u="none" kern="1200" dirty="0"/>
            <a:t>Matemáticas</a:t>
          </a:r>
          <a:r>
            <a:rPr lang="es-MX" sz="1900" b="0" i="0" kern="1200" dirty="0"/>
            <a:t>: </a:t>
          </a:r>
          <a:r>
            <a:rPr lang="es-MX" sz="1900" b="0" i="0" u="none" kern="1200" dirty="0"/>
            <a:t>Se realizarán tablas, concentrados acerca de los datos de deportistas lesionados, que tengan dificultades para competir así  como esquemas de los datos de rendimientos en deportistas de alto rendimiento.</a:t>
          </a:r>
          <a:endParaRPr lang="en-US" sz="1900" kern="1200" dirty="0"/>
        </a:p>
        <a:p>
          <a:pPr marL="171450" lvl="1" indent="-171450" algn="l" defTabSz="844550">
            <a:lnSpc>
              <a:spcPct val="90000"/>
            </a:lnSpc>
            <a:spcBef>
              <a:spcPct val="0"/>
            </a:spcBef>
            <a:spcAft>
              <a:spcPct val="15000"/>
            </a:spcAft>
            <a:buChar char="•"/>
          </a:pPr>
          <a:endParaRPr lang="es-MX" sz="1900" kern="1200" dirty="0"/>
        </a:p>
      </dsp:txBody>
      <dsp:txXfrm>
        <a:off x="0" y="310427"/>
        <a:ext cx="11648049" cy="2334150"/>
      </dsp:txXfrm>
    </dsp:sp>
    <dsp:sp modelId="{052E1396-7AB4-4DDF-9B21-BC8DA9F07073}">
      <dsp:nvSpPr>
        <dsp:cNvPr id="0" name=""/>
        <dsp:cNvSpPr/>
      </dsp:nvSpPr>
      <dsp:spPr>
        <a:xfrm>
          <a:off x="582402" y="29987"/>
          <a:ext cx="8153634"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188" tIns="0" rIns="308188" bIns="0" numCol="1" spcCol="1270" anchor="ctr" anchorCtr="0">
          <a:noAutofit/>
        </a:bodyPr>
        <a:lstStyle/>
        <a:p>
          <a:pPr marL="0" lvl="0" indent="0" algn="l" defTabSz="844550">
            <a:lnSpc>
              <a:spcPct val="90000"/>
            </a:lnSpc>
            <a:spcBef>
              <a:spcPct val="0"/>
            </a:spcBef>
            <a:spcAft>
              <a:spcPct val="35000"/>
            </a:spcAft>
            <a:buNone/>
          </a:pPr>
          <a:r>
            <a:rPr lang="es-MX" sz="1900" b="1" kern="1200"/>
            <a:t>Asignaturas participantes: </a:t>
          </a:r>
          <a:endParaRPr lang="en-US" sz="1900" kern="1200"/>
        </a:p>
      </dsp:txBody>
      <dsp:txXfrm>
        <a:off x="609782" y="57367"/>
        <a:ext cx="8098874" cy="506120"/>
      </dsp:txXfrm>
    </dsp:sp>
    <dsp:sp modelId="{DC39DEBF-4F9B-47FE-8232-FF85F99C0ABB}">
      <dsp:nvSpPr>
        <dsp:cNvPr id="0" name=""/>
        <dsp:cNvSpPr/>
      </dsp:nvSpPr>
      <dsp:spPr>
        <a:xfrm>
          <a:off x="0" y="3027617"/>
          <a:ext cx="11648049" cy="20349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4018" tIns="395732" rIns="904018" bIns="135128" numCol="1" spcCol="1270" anchor="t" anchorCtr="0">
          <a:noAutofit/>
        </a:bodyPr>
        <a:lstStyle/>
        <a:p>
          <a:pPr marL="171450" lvl="1" indent="-171450" algn="l" defTabSz="844550">
            <a:lnSpc>
              <a:spcPct val="90000"/>
            </a:lnSpc>
            <a:spcBef>
              <a:spcPct val="0"/>
            </a:spcBef>
            <a:spcAft>
              <a:spcPct val="15000"/>
            </a:spcAft>
            <a:buChar char="•"/>
          </a:pPr>
          <a:r>
            <a:rPr lang="es-MX" sz="1900" kern="1200"/>
            <a:t>Ministerio de educación. Gobierno de España. (s. f.). </a:t>
          </a:r>
          <a:r>
            <a:rPr lang="es-MX" sz="1900" i="1" kern="1200"/>
            <a:t>MEDIA - Prensa &gt; 3 Redacción de la noticia</a:t>
          </a:r>
          <a:r>
            <a:rPr lang="es-MX" sz="1900" kern="1200"/>
            <a:t>. Media Prensa. http://recursos.cnice.mec.es/media/prensa/bloque3/pag2.html</a:t>
          </a:r>
          <a:endParaRPr lang="en-US" sz="1900" kern="1200"/>
        </a:p>
        <a:p>
          <a:pPr marL="171450" lvl="1" indent="-171450" algn="l" defTabSz="844550">
            <a:lnSpc>
              <a:spcPct val="90000"/>
            </a:lnSpc>
            <a:spcBef>
              <a:spcPct val="0"/>
            </a:spcBef>
            <a:spcAft>
              <a:spcPct val="15000"/>
            </a:spcAft>
            <a:buChar char="•"/>
          </a:pPr>
          <a:r>
            <a:rPr lang="es-MX" sz="1900" kern="1200"/>
            <a:t>Fundación UNAM. (2 agosto 2021). La salud mental en el deporte. </a:t>
          </a:r>
          <a:r>
            <a:rPr lang="es-MX" sz="1900" i="1" kern="1200"/>
            <a:t>UNAM al día</a:t>
          </a:r>
          <a:r>
            <a:rPr lang="es-MX" sz="1900" kern="1200"/>
            <a:t>. Recuperado de https://www.fundacionunam.org.mx/unam-al-dia/la-salud-mental-en-el-deporte/</a:t>
          </a:r>
          <a:endParaRPr lang="en-US" sz="1900" kern="1200"/>
        </a:p>
        <a:p>
          <a:pPr marL="171450" lvl="1" indent="-171450" algn="l" defTabSz="844550">
            <a:lnSpc>
              <a:spcPct val="90000"/>
            </a:lnSpc>
            <a:spcBef>
              <a:spcPct val="0"/>
            </a:spcBef>
            <a:spcAft>
              <a:spcPct val="15000"/>
            </a:spcAft>
            <a:buChar char="•"/>
          </a:pPr>
          <a:r>
            <a:rPr lang="es-MX" sz="1900" kern="1200"/>
            <a:t>James Stewart. (2010). Cálculo de una variable: Conceptos y contextos. México, D.F.: Cengage Learning Editores, S.A. de C.V.</a:t>
          </a:r>
          <a:endParaRPr lang="en-US" sz="1900" kern="1200"/>
        </a:p>
      </dsp:txBody>
      <dsp:txXfrm>
        <a:off x="0" y="3027617"/>
        <a:ext cx="11648049" cy="2034900"/>
      </dsp:txXfrm>
    </dsp:sp>
    <dsp:sp modelId="{93CE5254-8740-44C0-804C-E6792AA96C0A}">
      <dsp:nvSpPr>
        <dsp:cNvPr id="0" name=""/>
        <dsp:cNvSpPr/>
      </dsp:nvSpPr>
      <dsp:spPr>
        <a:xfrm>
          <a:off x="582402" y="2747177"/>
          <a:ext cx="8153634"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188" tIns="0" rIns="308188" bIns="0" numCol="1" spcCol="1270" anchor="ctr" anchorCtr="0">
          <a:noAutofit/>
        </a:bodyPr>
        <a:lstStyle/>
        <a:p>
          <a:pPr marL="0" lvl="0" indent="0" algn="l" defTabSz="844550">
            <a:lnSpc>
              <a:spcPct val="90000"/>
            </a:lnSpc>
            <a:spcBef>
              <a:spcPct val="0"/>
            </a:spcBef>
            <a:spcAft>
              <a:spcPct val="35000"/>
            </a:spcAft>
            <a:buNone/>
          </a:pPr>
          <a:r>
            <a:rPr lang="es-MX" sz="1900" b="1" kern="1200"/>
            <a:t>Fuentes de apoyo:</a:t>
          </a:r>
          <a:endParaRPr lang="en-US" sz="1900" kern="1200"/>
        </a:p>
      </dsp:txBody>
      <dsp:txXfrm>
        <a:off x="609782" y="2774557"/>
        <a:ext cx="8098874" cy="5061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D3626318-A9B4-4899-9725-214B14F7C6A1}" type="datetimeFigureOut">
              <a:rPr lang="es-MX" smtClean="0"/>
              <a:t>12/07/2022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E89834-4F87-45DE-A354-4995FC19E4D2}" type="slidenum">
              <a:rPr lang="es-MX" smtClean="0"/>
              <a:t>‹Nº›</a:t>
            </a:fld>
            <a:endParaRPr lang="es-MX"/>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78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626318-A9B4-4899-9725-214B14F7C6A1}" type="datetimeFigureOut">
              <a:rPr lang="es-MX" smtClean="0"/>
              <a:t>12/07/2022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E89834-4F87-45DE-A354-4995FC19E4D2}" type="slidenum">
              <a:rPr lang="es-MX" smtClean="0"/>
              <a:t>‹Nº›</a:t>
            </a:fld>
            <a:endParaRPr lang="es-MX"/>
          </a:p>
        </p:txBody>
      </p:sp>
    </p:spTree>
    <p:extLst>
      <p:ext uri="{BB962C8B-B14F-4D97-AF65-F5344CB8AC3E}">
        <p14:creationId xmlns:p14="http://schemas.microsoft.com/office/powerpoint/2010/main" val="32563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626318-A9B4-4899-9725-214B14F7C6A1}" type="datetimeFigureOut">
              <a:rPr lang="es-MX" smtClean="0"/>
              <a:t>12/07/2022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E89834-4F87-45DE-A354-4995FC19E4D2}" type="slidenum">
              <a:rPr lang="es-MX" smtClean="0"/>
              <a:t>‹Nº›</a:t>
            </a:fld>
            <a:endParaRPr lang="es-MX"/>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4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626318-A9B4-4899-9725-214B14F7C6A1}" type="datetimeFigureOut">
              <a:rPr lang="es-MX" smtClean="0"/>
              <a:t>12/07/2022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E89834-4F87-45DE-A354-4995FC19E4D2}" type="slidenum">
              <a:rPr lang="es-MX" smtClean="0"/>
              <a:t>‹Nº›</a:t>
            </a:fld>
            <a:endParaRPr lang="es-MX"/>
          </a:p>
        </p:txBody>
      </p:sp>
    </p:spTree>
    <p:extLst>
      <p:ext uri="{BB962C8B-B14F-4D97-AF65-F5344CB8AC3E}">
        <p14:creationId xmlns:p14="http://schemas.microsoft.com/office/powerpoint/2010/main" val="414913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3626318-A9B4-4899-9725-214B14F7C6A1}" type="datetimeFigureOut">
              <a:rPr lang="es-MX" smtClean="0"/>
              <a:t>12/07/2022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E89834-4F87-45DE-A354-4995FC19E4D2}" type="slidenum">
              <a:rPr lang="es-MX" smtClean="0"/>
              <a:t>‹Nº›</a:t>
            </a:fld>
            <a:endParaRPr lang="es-MX"/>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97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3626318-A9B4-4899-9725-214B14F7C6A1}" type="datetimeFigureOut">
              <a:rPr lang="es-MX" smtClean="0"/>
              <a:t>12/07/2022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E89834-4F87-45DE-A354-4995FC19E4D2}" type="slidenum">
              <a:rPr lang="es-MX" smtClean="0"/>
              <a:t>‹Nº›</a:t>
            </a:fld>
            <a:endParaRPr lang="es-MX"/>
          </a:p>
        </p:txBody>
      </p:sp>
    </p:spTree>
    <p:extLst>
      <p:ext uri="{BB962C8B-B14F-4D97-AF65-F5344CB8AC3E}">
        <p14:creationId xmlns:p14="http://schemas.microsoft.com/office/powerpoint/2010/main" val="225974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3626318-A9B4-4899-9725-214B14F7C6A1}" type="datetimeFigureOut">
              <a:rPr lang="es-MX" smtClean="0"/>
              <a:t>12/07/2022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BE89834-4F87-45DE-A354-4995FC19E4D2}" type="slidenum">
              <a:rPr lang="es-MX" smtClean="0"/>
              <a:t>‹Nº›</a:t>
            </a:fld>
            <a:endParaRPr lang="es-MX"/>
          </a:p>
        </p:txBody>
      </p:sp>
    </p:spTree>
    <p:extLst>
      <p:ext uri="{BB962C8B-B14F-4D97-AF65-F5344CB8AC3E}">
        <p14:creationId xmlns:p14="http://schemas.microsoft.com/office/powerpoint/2010/main" val="280400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3626318-A9B4-4899-9725-214B14F7C6A1}" type="datetimeFigureOut">
              <a:rPr lang="es-MX" smtClean="0"/>
              <a:t>12/07/2022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BE89834-4F87-45DE-A354-4995FC19E4D2}" type="slidenum">
              <a:rPr lang="es-MX" smtClean="0"/>
              <a:t>‹Nº›</a:t>
            </a:fld>
            <a:endParaRPr lang="es-MX"/>
          </a:p>
        </p:txBody>
      </p:sp>
    </p:spTree>
    <p:extLst>
      <p:ext uri="{BB962C8B-B14F-4D97-AF65-F5344CB8AC3E}">
        <p14:creationId xmlns:p14="http://schemas.microsoft.com/office/powerpoint/2010/main" val="418458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26318-A9B4-4899-9725-214B14F7C6A1}" type="datetimeFigureOut">
              <a:rPr lang="es-MX" smtClean="0"/>
              <a:t>12/07/2022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BE89834-4F87-45DE-A354-4995FC19E4D2}" type="slidenum">
              <a:rPr lang="es-MX" smtClean="0"/>
              <a:t>‹Nº›</a:t>
            </a:fld>
            <a:endParaRPr lang="es-MX"/>
          </a:p>
        </p:txBody>
      </p:sp>
    </p:spTree>
    <p:extLst>
      <p:ext uri="{BB962C8B-B14F-4D97-AF65-F5344CB8AC3E}">
        <p14:creationId xmlns:p14="http://schemas.microsoft.com/office/powerpoint/2010/main" val="345487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3626318-A9B4-4899-9725-214B14F7C6A1}" type="datetimeFigureOut">
              <a:rPr lang="es-MX" smtClean="0"/>
              <a:t>12/07/2022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E89834-4F87-45DE-A354-4995FC19E4D2}" type="slidenum">
              <a:rPr lang="es-MX" smtClean="0"/>
              <a:t>‹Nº›</a:t>
            </a:fld>
            <a:endParaRPr lang="es-MX"/>
          </a:p>
        </p:txBody>
      </p:sp>
    </p:spTree>
    <p:extLst>
      <p:ext uri="{BB962C8B-B14F-4D97-AF65-F5344CB8AC3E}">
        <p14:creationId xmlns:p14="http://schemas.microsoft.com/office/powerpoint/2010/main" val="59087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3626318-A9B4-4899-9725-214B14F7C6A1}" type="datetimeFigureOut">
              <a:rPr lang="es-MX" smtClean="0"/>
              <a:t>12/07/2022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E89834-4F87-45DE-A354-4995FC19E4D2}" type="slidenum">
              <a:rPr lang="es-MX" smtClean="0"/>
              <a:t>‹Nº›</a:t>
            </a:fld>
            <a:endParaRPr lang="es-MX"/>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2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3626318-A9B4-4899-9725-214B14F7C6A1}" type="datetimeFigureOut">
              <a:rPr lang="es-MX" smtClean="0"/>
              <a:t>12/07/2022</a:t>
            </a:fld>
            <a:endParaRPr lang="es-MX"/>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s-MX"/>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BE89834-4F87-45DE-A354-4995FC19E4D2}" type="slidenum">
              <a:rPr lang="es-MX" smtClean="0"/>
              <a:t>‹Nº›</a:t>
            </a:fld>
            <a:endParaRPr lang="es-MX"/>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3359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24EDA8-DF72-4C37-9EC2-D92134F72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F64638-3523-4975-845C-48099809A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A05D8B2-7A0B-5164-C4B8-646B9986AD18}"/>
              </a:ext>
            </a:extLst>
          </p:cNvPr>
          <p:cNvSpPr>
            <a:spLocks noGrp="1"/>
          </p:cNvSpPr>
          <p:nvPr>
            <p:ph type="ctrTitle"/>
          </p:nvPr>
        </p:nvSpPr>
        <p:spPr>
          <a:xfrm>
            <a:off x="457200" y="4960137"/>
            <a:ext cx="7772400" cy="1463040"/>
          </a:xfrm>
        </p:spPr>
        <p:txBody>
          <a:bodyPr>
            <a:normAutofit/>
          </a:bodyPr>
          <a:lstStyle/>
          <a:p>
            <a:r>
              <a:rPr lang="es-MX" dirty="0">
                <a:solidFill>
                  <a:srgbClr val="FFFFFF"/>
                </a:solidFill>
              </a:rPr>
              <a:t>Colegio Vermont</a:t>
            </a:r>
          </a:p>
        </p:txBody>
      </p:sp>
      <p:sp>
        <p:nvSpPr>
          <p:cNvPr id="3" name="Subtítulo 2">
            <a:extLst>
              <a:ext uri="{FF2B5EF4-FFF2-40B4-BE49-F238E27FC236}">
                <a16:creationId xmlns:a16="http://schemas.microsoft.com/office/drawing/2014/main" id="{20B5B359-9F4F-FFF1-03DA-825F11612021}"/>
              </a:ext>
            </a:extLst>
          </p:cNvPr>
          <p:cNvSpPr>
            <a:spLocks noGrp="1"/>
          </p:cNvSpPr>
          <p:nvPr>
            <p:ph type="subTitle" idx="1"/>
          </p:nvPr>
        </p:nvSpPr>
        <p:spPr>
          <a:xfrm>
            <a:off x="8610600" y="4960137"/>
            <a:ext cx="3200400" cy="1463040"/>
          </a:xfrm>
        </p:spPr>
        <p:txBody>
          <a:bodyPr>
            <a:normAutofit/>
          </a:bodyPr>
          <a:lstStyle/>
          <a:p>
            <a:r>
              <a:rPr lang="es-MX">
                <a:solidFill>
                  <a:srgbClr val="FFFFFF"/>
                </a:solidFill>
              </a:rPr>
              <a:t>“Somos Luz en la Oscuridad”</a:t>
            </a:r>
          </a:p>
          <a:p>
            <a:r>
              <a:rPr lang="es-MX">
                <a:solidFill>
                  <a:srgbClr val="FFFFFF"/>
                </a:solidFill>
              </a:rPr>
              <a:t>Clave: 1236</a:t>
            </a:r>
          </a:p>
        </p:txBody>
      </p:sp>
      <p:pic>
        <p:nvPicPr>
          <p:cNvPr id="5" name="Imagen 4" descr="Logotipo&#10;&#10;Descripción generada automáticamente">
            <a:extLst>
              <a:ext uri="{FF2B5EF4-FFF2-40B4-BE49-F238E27FC236}">
                <a16:creationId xmlns:a16="http://schemas.microsoft.com/office/drawing/2014/main" id="{C7AD5C9C-7C7E-3A11-E944-3D779A863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324" y="640080"/>
            <a:ext cx="6151547" cy="3306457"/>
          </a:xfrm>
          <a:prstGeom prst="rect">
            <a:avLst/>
          </a:prstGeom>
        </p:spPr>
      </p:pic>
      <p:cxnSp>
        <p:nvCxnSpPr>
          <p:cNvPr id="14" name="Straight Connector 13">
            <a:extLst>
              <a:ext uri="{FF2B5EF4-FFF2-40B4-BE49-F238E27FC236}">
                <a16:creationId xmlns:a16="http://schemas.microsoft.com/office/drawing/2014/main" id="{0A046F70-04DA-4509-A661-28463B63FF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68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B1C2BAD-3259-48C7-89EC-4797C02A89B5}"/>
              </a:ext>
            </a:extLst>
          </p:cNvPr>
          <p:cNvSpPr>
            <a:spLocks noGrp="1"/>
          </p:cNvSpPr>
          <p:nvPr>
            <p:ph idx="1"/>
          </p:nvPr>
        </p:nvSpPr>
        <p:spPr>
          <a:xfrm>
            <a:off x="4790364" y="95534"/>
            <a:ext cx="6987654" cy="6523630"/>
          </a:xfrm>
        </p:spPr>
        <p:txBody>
          <a:bodyPr anchor="ctr">
            <a:noAutofit/>
          </a:bodyPr>
          <a:lstStyle/>
          <a:p>
            <a:pPr marL="0" indent="0">
              <a:buNone/>
            </a:pPr>
            <a:endParaRPr lang="es-MX" sz="1300" b="1" dirty="0"/>
          </a:p>
          <a:p>
            <a:pPr>
              <a:buFont typeface="Wingdings" panose="05000000000000000000" pitchFamily="2" charset="2"/>
              <a:buChar char="v"/>
            </a:pPr>
            <a:r>
              <a:rPr lang="es-MX" sz="1300" b="1" dirty="0"/>
              <a:t>Descripción de la apertura de la actividad: </a:t>
            </a:r>
          </a:p>
          <a:p>
            <a:pPr marL="457200" fontAlgn="base">
              <a:spcBef>
                <a:spcPts val="0"/>
              </a:spcBef>
              <a:spcAft>
                <a:spcPts val="0"/>
              </a:spcAft>
              <a:buFont typeface="+mj-lt"/>
              <a:buAutoNum type="arabicPeriod"/>
            </a:pPr>
            <a:r>
              <a:rPr lang="es-MX" sz="1300" b="0" i="0" u="none" strike="noStrike" dirty="0">
                <a:effectLst/>
              </a:rPr>
              <a:t>Investigación y sobre el tema con subtemas y objetivos de cada materia </a:t>
            </a:r>
          </a:p>
          <a:p>
            <a:pPr marL="457200" fontAlgn="base">
              <a:spcBef>
                <a:spcPts val="0"/>
              </a:spcBef>
              <a:spcAft>
                <a:spcPts val="0"/>
              </a:spcAft>
              <a:buFont typeface="+mj-lt"/>
              <a:buAutoNum type="arabicPeriod"/>
            </a:pPr>
            <a:r>
              <a:rPr lang="es-MX" sz="1300" dirty="0"/>
              <a:t>D</a:t>
            </a:r>
            <a:r>
              <a:rPr lang="es-MX" sz="1300" b="0" i="0" u="none" strike="noStrike" dirty="0">
                <a:effectLst/>
              </a:rPr>
              <a:t>ebates de diferentes formas de pensamiento y saberes </a:t>
            </a:r>
          </a:p>
          <a:p>
            <a:pPr marL="457200" fontAlgn="base">
              <a:spcBef>
                <a:spcPts val="0"/>
              </a:spcBef>
              <a:spcAft>
                <a:spcPts val="0"/>
              </a:spcAft>
              <a:buFont typeface="+mj-lt"/>
              <a:buAutoNum type="arabicPeriod"/>
            </a:pPr>
            <a:r>
              <a:rPr lang="es-MX" sz="1300" dirty="0"/>
              <a:t>E</a:t>
            </a:r>
            <a:r>
              <a:rPr lang="es-MX" sz="1300" b="0" i="0" u="none" strike="noStrike" dirty="0">
                <a:effectLst/>
              </a:rPr>
              <a:t>n arte hacer investigación relación del deporte con el arte, elaborar mapa conceptual  </a:t>
            </a:r>
          </a:p>
          <a:p>
            <a:pPr marL="457200" fontAlgn="base">
              <a:spcBef>
                <a:spcPts val="0"/>
              </a:spcBef>
              <a:spcAft>
                <a:spcPts val="0"/>
              </a:spcAft>
              <a:buFont typeface="+mj-lt"/>
              <a:buAutoNum type="arabicPeriod"/>
            </a:pPr>
            <a:r>
              <a:rPr lang="es-MX" sz="1300" dirty="0"/>
              <a:t>E</a:t>
            </a:r>
            <a:r>
              <a:rPr lang="es-MX" sz="1300" b="0" i="0" u="none" strike="noStrike" dirty="0">
                <a:effectLst/>
              </a:rPr>
              <a:t>n matemáticas investigaciones y </a:t>
            </a:r>
          </a:p>
          <a:p>
            <a:pPr marL="457200" fontAlgn="base">
              <a:spcBef>
                <a:spcPts val="0"/>
              </a:spcBef>
              <a:spcAft>
                <a:spcPts val="0"/>
              </a:spcAft>
              <a:buFont typeface="+mj-lt"/>
              <a:buAutoNum type="arabicPeriod"/>
            </a:pPr>
            <a:r>
              <a:rPr lang="es-MX" sz="1300" dirty="0"/>
              <a:t>E</a:t>
            </a:r>
            <a:r>
              <a:rPr lang="es-MX" sz="1300" b="0" i="0" u="none" strike="noStrike" dirty="0">
                <a:effectLst/>
              </a:rPr>
              <a:t>laborarán tabla de frecuencias, Histogramas y polígonos de frecuencias</a:t>
            </a:r>
            <a:endParaRPr lang="es-MX" sz="1300" b="0" dirty="0">
              <a:effectLst/>
            </a:endParaRPr>
          </a:p>
          <a:p>
            <a:pPr marL="457200" fontAlgn="base">
              <a:spcBef>
                <a:spcPts val="0"/>
              </a:spcBef>
              <a:spcAft>
                <a:spcPts val="0"/>
              </a:spcAft>
              <a:buFont typeface="+mj-lt"/>
              <a:buAutoNum type="arabicPeriod" startAt="6"/>
            </a:pPr>
            <a:r>
              <a:rPr lang="es-MX" sz="1300" dirty="0"/>
              <a:t>En</a:t>
            </a:r>
            <a:r>
              <a:rPr lang="es-MX" sz="1300" b="0" i="0" u="none" strike="noStrike" dirty="0">
                <a:effectLst/>
              </a:rPr>
              <a:t> Salud Investigación y elaboración,   Historiales clínicos adecuado al régimen de la norma oficial. </a:t>
            </a:r>
          </a:p>
          <a:p>
            <a:pPr marL="457200" fontAlgn="base">
              <a:spcBef>
                <a:spcPts val="0"/>
              </a:spcBef>
              <a:spcAft>
                <a:spcPts val="0"/>
              </a:spcAft>
              <a:buFont typeface="+mj-lt"/>
              <a:buAutoNum type="arabicPeriod" startAt="6"/>
            </a:pPr>
            <a:r>
              <a:rPr lang="es-MX" sz="1300" b="0" i="0" u="none" strike="noStrike" dirty="0">
                <a:effectLst/>
              </a:rPr>
              <a:t>Ya terminadas las investigaciones y materiales , juntarlos y hacer evidencias de aprendizaje, elaborar una presentación en alguna plataforma digital con todas las investigaciones y los saberes.</a:t>
            </a:r>
          </a:p>
          <a:p>
            <a:pPr>
              <a:buFont typeface="Wingdings" panose="05000000000000000000" pitchFamily="2" charset="2"/>
              <a:buChar char="v"/>
            </a:pPr>
            <a:r>
              <a:rPr lang="es-MX" sz="1300" b="1" dirty="0"/>
              <a:t>Descripción del desarrollo de la actividad: </a:t>
            </a:r>
          </a:p>
          <a:p>
            <a:pPr lvl="1" fontAlgn="base">
              <a:spcBef>
                <a:spcPts val="0"/>
              </a:spcBef>
              <a:spcAft>
                <a:spcPts val="0"/>
              </a:spcAft>
              <a:buFont typeface="Arial" panose="020B0604020202020204" pitchFamily="34" charset="0"/>
              <a:buChar char="•"/>
            </a:pPr>
            <a:r>
              <a:rPr lang="es-MX" sz="1300" b="0" i="0" u="none" strike="noStrike" dirty="0">
                <a:effectLst/>
              </a:rPr>
              <a:t>Preguntas detonadoras </a:t>
            </a:r>
          </a:p>
          <a:p>
            <a:pPr lvl="1" fontAlgn="base">
              <a:spcBef>
                <a:spcPts val="0"/>
              </a:spcBef>
              <a:spcAft>
                <a:spcPts val="0"/>
              </a:spcAft>
              <a:buFont typeface="Arial" panose="020B0604020202020204" pitchFamily="34" charset="0"/>
              <a:buChar char="•"/>
            </a:pPr>
            <a:r>
              <a:rPr lang="es-MX" sz="1300" dirty="0"/>
              <a:t>D</a:t>
            </a:r>
            <a:r>
              <a:rPr lang="es-MX" sz="1300" b="0" i="0" u="none" strike="noStrike" dirty="0">
                <a:effectLst/>
              </a:rPr>
              <a:t>ebates </a:t>
            </a:r>
          </a:p>
          <a:p>
            <a:pPr lvl="1" fontAlgn="base">
              <a:spcBef>
                <a:spcPts val="0"/>
              </a:spcBef>
              <a:spcAft>
                <a:spcPts val="0"/>
              </a:spcAft>
              <a:buFont typeface="Arial" panose="020B0604020202020204" pitchFamily="34" charset="0"/>
              <a:buChar char="•"/>
            </a:pPr>
            <a:r>
              <a:rPr lang="es-MX" sz="1300" dirty="0"/>
              <a:t>C</a:t>
            </a:r>
            <a:r>
              <a:rPr lang="es-MX" sz="1300" b="0" i="0" u="none" strike="noStrike" dirty="0">
                <a:effectLst/>
              </a:rPr>
              <a:t>ada materia hace investigaciones con sus preguntas detonadoras y temas</a:t>
            </a:r>
          </a:p>
          <a:p>
            <a:pPr lvl="1" fontAlgn="base">
              <a:spcBef>
                <a:spcPts val="0"/>
              </a:spcBef>
              <a:spcAft>
                <a:spcPts val="0"/>
              </a:spcAft>
              <a:buFont typeface="Arial" panose="020B0604020202020204" pitchFamily="34" charset="0"/>
              <a:buChar char="•"/>
            </a:pPr>
            <a:r>
              <a:rPr lang="es-MX" sz="1300" dirty="0"/>
              <a:t>T</a:t>
            </a:r>
            <a:r>
              <a:rPr lang="es-MX" sz="1300" b="0" i="0" u="none" strike="noStrike" dirty="0">
                <a:effectLst/>
              </a:rPr>
              <a:t>rabajos relacionados a cada materia según sus saberes y dinámicas relacionados a la materia  (mapas conceptuales, tablas de frecuencia, historiales clínicos, etc.).</a:t>
            </a:r>
          </a:p>
          <a:p>
            <a:pPr>
              <a:buFont typeface="Wingdings" panose="05000000000000000000" pitchFamily="2" charset="2"/>
              <a:buChar char="v"/>
            </a:pPr>
            <a:r>
              <a:rPr lang="es-MX" sz="1300" b="1" dirty="0"/>
              <a:t>Descripción del cierre de la actividad:</a:t>
            </a:r>
          </a:p>
          <a:p>
            <a:pPr lvl="1"/>
            <a:r>
              <a:rPr lang="es-MX" sz="1300" b="0" i="0" u="none" strike="noStrike" dirty="0">
                <a:effectLst/>
              </a:rPr>
              <a:t>Juntar e involucrar cada una de las materias , con un trabajo integrando los saberes con una presentación en alguna plataforma digital  con toda la información del tema y su relación, que les ayude a consultar para trabajo posterior.</a:t>
            </a:r>
          </a:p>
          <a:p>
            <a:pPr>
              <a:buFont typeface="Wingdings" panose="05000000000000000000" pitchFamily="2" charset="2"/>
              <a:buChar char="v"/>
            </a:pPr>
            <a:r>
              <a:rPr lang="es-MX" sz="1300" b="1" dirty="0"/>
              <a:t>Descripción de lo que se hará con los resultados de la actividad:</a:t>
            </a:r>
          </a:p>
          <a:p>
            <a:pPr lvl="1" fontAlgn="base">
              <a:spcBef>
                <a:spcPts val="0"/>
              </a:spcBef>
              <a:spcAft>
                <a:spcPts val="0"/>
              </a:spcAft>
              <a:buFont typeface="Arial" panose="020B0604020202020204" pitchFamily="34" charset="0"/>
              <a:buChar char="•"/>
            </a:pPr>
            <a:r>
              <a:rPr lang="es-MX" sz="1300" b="0" i="0" u="none" strike="noStrike" dirty="0">
                <a:effectLst/>
              </a:rPr>
              <a:t>Con los resultados elaboramos por materia un producto </a:t>
            </a:r>
          </a:p>
          <a:p>
            <a:pPr lvl="1" fontAlgn="base">
              <a:spcBef>
                <a:spcPts val="0"/>
              </a:spcBef>
              <a:spcAft>
                <a:spcPts val="0"/>
              </a:spcAft>
              <a:buFont typeface="Arial" panose="020B0604020202020204" pitchFamily="34" charset="0"/>
              <a:buChar char="•"/>
            </a:pPr>
            <a:r>
              <a:rPr lang="es-MX" sz="1300" dirty="0"/>
              <a:t>A</a:t>
            </a:r>
            <a:r>
              <a:rPr lang="es-MX" sz="1300" b="0" i="0" u="none" strike="noStrike" dirty="0">
                <a:effectLst/>
              </a:rPr>
              <a:t>rte: Realizar una maqueta </a:t>
            </a:r>
          </a:p>
          <a:p>
            <a:pPr lvl="1" fontAlgn="base">
              <a:spcBef>
                <a:spcPts val="0"/>
              </a:spcBef>
              <a:spcAft>
                <a:spcPts val="0"/>
              </a:spcAft>
              <a:buFont typeface="Arial" panose="020B0604020202020204" pitchFamily="34" charset="0"/>
              <a:buChar char="•"/>
            </a:pPr>
            <a:r>
              <a:rPr lang="es-MX" sz="1300" b="0" i="0" u="none" strike="noStrike" dirty="0">
                <a:effectLst/>
              </a:rPr>
              <a:t>Ciencias de la salud: Uniformes con ergonomía y nuevas tecnologías</a:t>
            </a:r>
          </a:p>
          <a:p>
            <a:pPr lvl="1" fontAlgn="base">
              <a:spcBef>
                <a:spcPts val="0"/>
              </a:spcBef>
              <a:spcAft>
                <a:spcPts val="0"/>
              </a:spcAft>
              <a:buFont typeface="Arial" panose="020B0604020202020204" pitchFamily="34" charset="0"/>
              <a:buChar char="•"/>
            </a:pPr>
            <a:r>
              <a:rPr lang="es-MX" sz="1300" b="0" i="0" u="none" strike="noStrike" dirty="0">
                <a:effectLst/>
              </a:rPr>
              <a:t>Matemáticas: Elaboración de modelos matemáticos</a:t>
            </a:r>
          </a:p>
        </p:txBody>
      </p:sp>
    </p:spTree>
    <p:extLst>
      <p:ext uri="{BB962C8B-B14F-4D97-AF65-F5344CB8AC3E}">
        <p14:creationId xmlns:p14="http://schemas.microsoft.com/office/powerpoint/2010/main" val="332539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80BE9B-2849-495A-AB0E-E80D71B32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9E81DA6-1DE1-086F-14E8-F67CDEE5D0B3}"/>
              </a:ext>
            </a:extLst>
          </p:cNvPr>
          <p:cNvSpPr>
            <a:spLocks noGrp="1"/>
          </p:cNvSpPr>
          <p:nvPr>
            <p:ph idx="1"/>
          </p:nvPr>
        </p:nvSpPr>
        <p:spPr>
          <a:xfrm>
            <a:off x="4699818" y="640080"/>
            <a:ext cx="7172138" cy="3745107"/>
          </a:xfrm>
        </p:spPr>
        <p:txBody>
          <a:bodyPr>
            <a:normAutofit/>
          </a:bodyPr>
          <a:lstStyle/>
          <a:p>
            <a:pPr marL="0" indent="0">
              <a:buNone/>
            </a:pPr>
            <a:r>
              <a:rPr lang="es-MX" sz="1800" b="1" dirty="0"/>
              <a:t>Análisis. Contrastación de lo esperado y lo sucedido:</a:t>
            </a:r>
          </a:p>
          <a:p>
            <a:pPr lvl="1" fontAlgn="base">
              <a:spcBef>
                <a:spcPts val="0"/>
              </a:spcBef>
              <a:spcAft>
                <a:spcPts val="0"/>
              </a:spcAft>
              <a:buFont typeface="Arial" panose="020B0604020202020204" pitchFamily="34" charset="0"/>
              <a:buChar char="•"/>
            </a:pPr>
            <a:r>
              <a:rPr lang="es-MX" b="0" i="0" u="none" strike="noStrike" dirty="0">
                <a:effectLst/>
              </a:rPr>
              <a:t>1. Aprendizajes y progreso continuo sobre el tema, descubrimiento e identificación de necesidades para utilizarla en la vida diaria </a:t>
            </a:r>
          </a:p>
          <a:p>
            <a:pPr lvl="1" fontAlgn="base">
              <a:spcBef>
                <a:spcPts val="0"/>
              </a:spcBef>
              <a:spcAft>
                <a:spcPts val="0"/>
              </a:spcAft>
              <a:buFont typeface="Arial" panose="020B0604020202020204" pitchFamily="34" charset="0"/>
              <a:buChar char="•"/>
            </a:pPr>
            <a:r>
              <a:rPr lang="es-MX" b="0" i="0" u="none" strike="noStrike" dirty="0">
                <a:effectLst/>
              </a:rPr>
              <a:t>2. Investigaciones con contenidos estructurados y buena interacción y transversalidad, entre todas las materias  </a:t>
            </a:r>
          </a:p>
          <a:p>
            <a:pPr lvl="1" fontAlgn="base">
              <a:spcBef>
                <a:spcPts val="0"/>
              </a:spcBef>
              <a:spcAft>
                <a:spcPts val="0"/>
              </a:spcAft>
              <a:buFont typeface="Arial" panose="020B0604020202020204" pitchFamily="34" charset="0"/>
              <a:buChar char="•"/>
            </a:pPr>
            <a:r>
              <a:rPr lang="es-MX" b="0" i="0" u="none" strike="noStrike" dirty="0">
                <a:effectLst/>
              </a:rPr>
              <a:t>3. </a:t>
            </a:r>
            <a:r>
              <a:rPr lang="es-MX" dirty="0"/>
              <a:t>T</a:t>
            </a:r>
            <a:r>
              <a:rPr lang="es-MX" b="0" i="0" u="none" strike="noStrike" dirty="0">
                <a:effectLst/>
              </a:rPr>
              <a:t>iempos de entrega. </a:t>
            </a:r>
          </a:p>
          <a:p>
            <a:pPr lvl="1">
              <a:spcBef>
                <a:spcPts val="0"/>
              </a:spcBef>
            </a:pPr>
            <a:endParaRPr lang="es-MX" dirty="0"/>
          </a:p>
          <a:p>
            <a:pPr lvl="1">
              <a:spcBef>
                <a:spcPts val="0"/>
              </a:spcBef>
            </a:pPr>
            <a:endParaRPr lang="es-MX" b="0" dirty="0">
              <a:effectLst/>
            </a:endParaRPr>
          </a:p>
          <a:p>
            <a:pPr marL="0" indent="0" rtl="0" fontAlgn="base">
              <a:spcBef>
                <a:spcPts val="0"/>
              </a:spcBef>
              <a:spcAft>
                <a:spcPts val="0"/>
              </a:spcAft>
              <a:buNone/>
            </a:pPr>
            <a:r>
              <a:rPr lang="es-MX" sz="1800" b="1" dirty="0"/>
              <a:t>Toma de decisiones: </a:t>
            </a:r>
          </a:p>
          <a:p>
            <a:pPr lvl="1" fontAlgn="base">
              <a:spcBef>
                <a:spcPts val="0"/>
              </a:spcBef>
              <a:spcAft>
                <a:spcPts val="0"/>
              </a:spcAft>
              <a:buFont typeface="Arial" panose="020B0604020202020204" pitchFamily="34" charset="0"/>
              <a:buChar char="•"/>
            </a:pPr>
            <a:r>
              <a:rPr lang="es-MX" dirty="0"/>
              <a:t>L</a:t>
            </a:r>
            <a:r>
              <a:rPr lang="es-MX" b="0" i="0" u="none" strike="noStrike" dirty="0">
                <a:effectLst/>
              </a:rPr>
              <a:t>o esperado se cumplió con el objetivo y estructura </a:t>
            </a:r>
          </a:p>
          <a:p>
            <a:pPr lvl="1" fontAlgn="base">
              <a:spcBef>
                <a:spcPts val="0"/>
              </a:spcBef>
              <a:spcAft>
                <a:spcPts val="0"/>
              </a:spcAft>
              <a:buFont typeface="Arial" panose="020B0604020202020204" pitchFamily="34" charset="0"/>
              <a:buChar char="•"/>
            </a:pPr>
            <a:r>
              <a:rPr lang="es-MX" b="0" i="0" u="none" strike="noStrike" dirty="0">
                <a:effectLst/>
              </a:rPr>
              <a:t>esperamos terminarlo antes</a:t>
            </a:r>
          </a:p>
          <a:p>
            <a:endParaRPr lang="es-MX" sz="1800" b="1" dirty="0"/>
          </a:p>
        </p:txBody>
      </p:sp>
      <p:pic>
        <p:nvPicPr>
          <p:cNvPr id="7" name="Graphic 6" descr="Diploma Roll">
            <a:extLst>
              <a:ext uri="{FF2B5EF4-FFF2-40B4-BE49-F238E27FC236}">
                <a16:creationId xmlns:a16="http://schemas.microsoft.com/office/drawing/2014/main" id="{233D2699-011C-7385-AFE8-97A436C160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6904" y="4553084"/>
            <a:ext cx="1685977" cy="1685977"/>
          </a:xfrm>
          <a:prstGeom prst="rect">
            <a:avLst/>
          </a:prstGeom>
        </p:spPr>
      </p:pic>
    </p:spTree>
    <p:extLst>
      <p:ext uri="{BB962C8B-B14F-4D97-AF65-F5344CB8AC3E}">
        <p14:creationId xmlns:p14="http://schemas.microsoft.com/office/powerpoint/2010/main" val="125232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496FA-89CA-4785-64B5-F598A3F17CA0}"/>
              </a:ext>
            </a:extLst>
          </p:cNvPr>
          <p:cNvSpPr>
            <a:spLocks noGrp="1"/>
          </p:cNvSpPr>
          <p:nvPr>
            <p:ph type="title"/>
          </p:nvPr>
        </p:nvSpPr>
        <p:spPr/>
        <p:txBody>
          <a:bodyPr>
            <a:normAutofit/>
          </a:bodyPr>
          <a:lstStyle/>
          <a:p>
            <a:pPr algn="ctr"/>
            <a:r>
              <a:rPr lang="es-MX" sz="3600" dirty="0">
                <a:solidFill>
                  <a:schemeClr val="tx2"/>
                </a:solidFill>
              </a:rPr>
              <a:t>Actividad interdisciplinaria de la fase de desarrollo para del proyecto </a:t>
            </a:r>
          </a:p>
        </p:txBody>
      </p:sp>
      <p:graphicFrame>
        <p:nvGraphicFramePr>
          <p:cNvPr id="5" name="Marcador de contenido 2">
            <a:extLst>
              <a:ext uri="{FF2B5EF4-FFF2-40B4-BE49-F238E27FC236}">
                <a16:creationId xmlns:a16="http://schemas.microsoft.com/office/drawing/2014/main" id="{6520E25A-89D4-72FD-9EC5-6548AB88D7C8}"/>
              </a:ext>
            </a:extLst>
          </p:cNvPr>
          <p:cNvGraphicFramePr>
            <a:graphicFrameLocks noGrp="1"/>
          </p:cNvGraphicFramePr>
          <p:nvPr>
            <p:ph idx="1"/>
            <p:extLst>
              <p:ext uri="{D42A27DB-BD31-4B8C-83A1-F6EECF244321}">
                <p14:modId xmlns:p14="http://schemas.microsoft.com/office/powerpoint/2010/main" val="40745646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77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1D04BF3A-D52B-B79C-E001-69B22600DBA3}"/>
              </a:ext>
            </a:extLst>
          </p:cNvPr>
          <p:cNvGraphicFramePr>
            <a:graphicFrameLocks noGrp="1"/>
          </p:cNvGraphicFramePr>
          <p:nvPr>
            <p:ph idx="1"/>
            <p:extLst>
              <p:ext uri="{D42A27DB-BD31-4B8C-83A1-F6EECF244321}">
                <p14:modId xmlns:p14="http://schemas.microsoft.com/office/powerpoint/2010/main" val="42606888"/>
              </p:ext>
            </p:extLst>
          </p:nvPr>
        </p:nvGraphicFramePr>
        <p:xfrm>
          <a:off x="271822" y="773723"/>
          <a:ext cx="11648049" cy="5092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14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495DB94-8E70-18A2-38A2-112466D467D3}"/>
              </a:ext>
            </a:extLst>
          </p:cNvPr>
          <p:cNvSpPr>
            <a:spLocks noGrp="1"/>
          </p:cNvSpPr>
          <p:nvPr>
            <p:ph type="title"/>
          </p:nvPr>
        </p:nvSpPr>
        <p:spPr>
          <a:xfrm>
            <a:off x="964788" y="804333"/>
            <a:ext cx="3391900" cy="5249334"/>
          </a:xfrm>
        </p:spPr>
        <p:txBody>
          <a:bodyPr>
            <a:normAutofit/>
          </a:bodyPr>
          <a:lstStyle/>
          <a:p>
            <a:pPr algn="r"/>
            <a:r>
              <a:rPr lang="es-MX"/>
              <a:t>Justificación de la actividad </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DFC171A-76CC-399E-0598-16238B91ACC6}"/>
              </a:ext>
            </a:extLst>
          </p:cNvPr>
          <p:cNvSpPr>
            <a:spLocks noGrp="1"/>
          </p:cNvSpPr>
          <p:nvPr>
            <p:ph idx="1"/>
          </p:nvPr>
        </p:nvSpPr>
        <p:spPr>
          <a:xfrm>
            <a:off x="4999330" y="804333"/>
            <a:ext cx="6257721" cy="5249334"/>
          </a:xfrm>
        </p:spPr>
        <p:txBody>
          <a:bodyPr anchor="ctr">
            <a:normAutofit/>
          </a:bodyPr>
          <a:lstStyle/>
          <a:p>
            <a:pPr marL="0" indent="0">
              <a:buNone/>
            </a:pPr>
            <a:r>
              <a:rPr lang="es-MX"/>
              <a:t>E</a:t>
            </a:r>
            <a:r>
              <a:rPr lang="es-MX" b="0" i="0" u="none" strike="noStrike">
                <a:effectLst/>
              </a:rPr>
              <a:t>stas infografías cuadros sinópticos y tablas de concentrados de información se reunirán para poder entender y reunir todos los datos recabados. </a:t>
            </a:r>
            <a:br>
              <a:rPr lang="es-MX"/>
            </a:br>
            <a:endParaRPr lang="es-MX"/>
          </a:p>
        </p:txBody>
      </p:sp>
    </p:spTree>
    <p:extLst>
      <p:ext uri="{BB962C8B-B14F-4D97-AF65-F5344CB8AC3E}">
        <p14:creationId xmlns:p14="http://schemas.microsoft.com/office/powerpoint/2010/main" val="367013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B1C2BAD-3259-48C7-89EC-4797C02A89B5}"/>
              </a:ext>
            </a:extLst>
          </p:cNvPr>
          <p:cNvSpPr>
            <a:spLocks noGrp="1"/>
          </p:cNvSpPr>
          <p:nvPr>
            <p:ph idx="1"/>
          </p:nvPr>
        </p:nvSpPr>
        <p:spPr>
          <a:xfrm>
            <a:off x="4783015" y="98474"/>
            <a:ext cx="6893169" cy="6759526"/>
          </a:xfrm>
        </p:spPr>
        <p:txBody>
          <a:bodyPr anchor="ctr">
            <a:noAutofit/>
          </a:bodyPr>
          <a:lstStyle/>
          <a:p>
            <a:pPr marL="0" indent="0">
              <a:buNone/>
            </a:pPr>
            <a:endParaRPr lang="es-MX" sz="1300" b="1" dirty="0">
              <a:solidFill>
                <a:schemeClr val="tx2"/>
              </a:solidFill>
            </a:endParaRPr>
          </a:p>
          <a:p>
            <a:pPr>
              <a:buFont typeface="Wingdings" panose="05000000000000000000" pitchFamily="2" charset="2"/>
              <a:buChar char="v"/>
            </a:pPr>
            <a:r>
              <a:rPr lang="es-MX" sz="1300" b="1" dirty="0"/>
              <a:t>Descripción de la apertura de la actividad: </a:t>
            </a:r>
          </a:p>
          <a:p>
            <a:pPr marL="651510" indent="-285750" fontAlgn="base">
              <a:spcBef>
                <a:spcPts val="0"/>
              </a:spcBef>
              <a:spcAft>
                <a:spcPts val="0"/>
              </a:spcAft>
              <a:buFont typeface="Arial" panose="020B0604020202020204" pitchFamily="34" charset="0"/>
              <a:buChar char="•"/>
            </a:pPr>
            <a:r>
              <a:rPr lang="es-MX" sz="1300" b="0" i="0" u="none" strike="noStrike" dirty="0">
                <a:effectLst/>
              </a:rPr>
              <a:t>Investigación y sobre el tema con subtemas y objetivos de cada materia </a:t>
            </a:r>
          </a:p>
          <a:p>
            <a:pPr marL="651510" indent="-285750" fontAlgn="base">
              <a:spcBef>
                <a:spcPts val="0"/>
              </a:spcBef>
              <a:spcAft>
                <a:spcPts val="0"/>
              </a:spcAft>
              <a:buFont typeface="Arial" panose="020B0604020202020204" pitchFamily="34" charset="0"/>
              <a:buChar char="•"/>
            </a:pPr>
            <a:r>
              <a:rPr lang="es-MX" sz="1300" dirty="0"/>
              <a:t>D</a:t>
            </a:r>
            <a:r>
              <a:rPr lang="es-MX" sz="1300" b="0" i="0" u="none" strike="noStrike" dirty="0">
                <a:effectLst/>
              </a:rPr>
              <a:t>ebates de diferentes formas de pensamiento y saberes   </a:t>
            </a:r>
          </a:p>
          <a:p>
            <a:pPr marL="651510" indent="-285750" fontAlgn="base">
              <a:spcBef>
                <a:spcPts val="0"/>
              </a:spcBef>
              <a:spcAft>
                <a:spcPts val="0"/>
              </a:spcAft>
              <a:buFont typeface="Arial" panose="020B0604020202020204" pitchFamily="34" charset="0"/>
              <a:buChar char="•"/>
            </a:pPr>
            <a:r>
              <a:rPr lang="es-MX" sz="1300" dirty="0"/>
              <a:t>E</a:t>
            </a:r>
            <a:r>
              <a:rPr lang="es-MX" sz="1300" b="0" i="0" u="none" strike="noStrike" dirty="0">
                <a:effectLst/>
              </a:rPr>
              <a:t>n matemáticas investigaciones y </a:t>
            </a:r>
          </a:p>
          <a:p>
            <a:pPr marL="651510" indent="-285750" fontAlgn="base">
              <a:spcBef>
                <a:spcPts val="0"/>
              </a:spcBef>
              <a:spcAft>
                <a:spcPts val="0"/>
              </a:spcAft>
              <a:buFont typeface="Arial" panose="020B0604020202020204" pitchFamily="34" charset="0"/>
              <a:buChar char="•"/>
            </a:pPr>
            <a:r>
              <a:rPr lang="es-MX" sz="1300" dirty="0"/>
              <a:t>E</a:t>
            </a:r>
            <a:r>
              <a:rPr lang="es-MX" sz="1300" b="0" i="0" u="none" strike="noStrike" dirty="0">
                <a:effectLst/>
              </a:rPr>
              <a:t>laborarán tabla de frecuencias, Histogramas y polígonos de frecuencias</a:t>
            </a:r>
            <a:endParaRPr lang="es-MX" sz="1300" b="0" dirty="0">
              <a:effectLst/>
            </a:endParaRPr>
          </a:p>
          <a:p>
            <a:pPr marL="651510" indent="-285750" fontAlgn="base">
              <a:spcBef>
                <a:spcPts val="0"/>
              </a:spcBef>
              <a:spcAft>
                <a:spcPts val="0"/>
              </a:spcAft>
              <a:buFont typeface="Arial" panose="020B0604020202020204" pitchFamily="34" charset="0"/>
              <a:buChar char="•"/>
            </a:pPr>
            <a:r>
              <a:rPr lang="es-MX" sz="1300" dirty="0"/>
              <a:t>En</a:t>
            </a:r>
            <a:r>
              <a:rPr lang="es-MX" sz="1300" b="0" i="0" u="none" strike="noStrike" dirty="0">
                <a:effectLst/>
              </a:rPr>
              <a:t> Salud Investigación y elaboración,   Historiales clínicos adecuado al régimen de la norma oficial. </a:t>
            </a:r>
          </a:p>
          <a:p>
            <a:pPr marL="651510" indent="-285750" fontAlgn="base">
              <a:spcBef>
                <a:spcPts val="0"/>
              </a:spcBef>
              <a:spcAft>
                <a:spcPts val="0"/>
              </a:spcAft>
              <a:buFont typeface="Arial" panose="020B0604020202020204" pitchFamily="34" charset="0"/>
              <a:buChar char="•"/>
            </a:pPr>
            <a:r>
              <a:rPr lang="es-MX" sz="1300" b="0" i="0" u="none" strike="noStrike" dirty="0">
                <a:effectLst/>
              </a:rPr>
              <a:t>Ya terminadas las investigaciones y materiales , juntarlos y hacer evidencias de aprendizaje, elaborar una presentación en alguna plataforma digital con todas las investigaciones y los saberes.</a:t>
            </a:r>
          </a:p>
          <a:p>
            <a:pPr>
              <a:buFont typeface="Wingdings" panose="05000000000000000000" pitchFamily="2" charset="2"/>
              <a:buChar char="v"/>
            </a:pPr>
            <a:r>
              <a:rPr lang="es-MX" sz="1300" b="1" dirty="0"/>
              <a:t>Descripción del desarrollo de la actividad: </a:t>
            </a:r>
          </a:p>
          <a:p>
            <a:pPr lvl="1">
              <a:buFont typeface="Arial" panose="020B0604020202020204" pitchFamily="34" charset="0"/>
              <a:buChar char="•"/>
            </a:pPr>
            <a:r>
              <a:rPr lang="es-MX" sz="1300" dirty="0"/>
              <a:t>S</a:t>
            </a:r>
            <a:r>
              <a:rPr lang="es-MX" sz="1300" b="0" i="0" u="none" strike="noStrike" dirty="0">
                <a:effectLst/>
              </a:rPr>
              <a:t>e requerirán de materiales tales como información y aparatos electrónicos que tengan buen acceso a internet para investigaciones y se usarán herramientas tales que sirvan para usar graficas avanzadas y aplicaciones para crear infografías, </a:t>
            </a:r>
            <a:r>
              <a:rPr lang="es-MX" sz="1300" b="0" i="0" u="none" strike="noStrike" dirty="0" err="1">
                <a:effectLst/>
              </a:rPr>
              <a:t>canva</a:t>
            </a:r>
            <a:r>
              <a:rPr lang="es-MX" sz="1300" b="0" i="0" u="none" strike="noStrike" dirty="0">
                <a:effectLst/>
              </a:rPr>
              <a:t>.</a:t>
            </a:r>
          </a:p>
          <a:p>
            <a:pPr>
              <a:buFont typeface="Wingdings" panose="05000000000000000000" pitchFamily="2" charset="2"/>
              <a:buChar char="v"/>
            </a:pPr>
            <a:r>
              <a:rPr lang="es-MX" sz="1300" b="1" dirty="0"/>
              <a:t>Descripción del cierre de la actividad:</a:t>
            </a:r>
          </a:p>
          <a:p>
            <a:pPr lvl="1">
              <a:buFont typeface="Arial" panose="020B0604020202020204" pitchFamily="34" charset="0"/>
              <a:buChar char="•"/>
            </a:pPr>
            <a:r>
              <a:rPr lang="es-MX" sz="1300" dirty="0"/>
              <a:t>U</a:t>
            </a:r>
            <a:r>
              <a:rPr lang="es-MX" sz="1300" b="0" i="0" u="none" strike="noStrike" dirty="0">
                <a:effectLst/>
              </a:rPr>
              <a:t>na vez elaborados todos los proyectos se procederá a revisar toda la información a fin de verificar todos los resultados obtenidos.</a:t>
            </a:r>
          </a:p>
          <a:p>
            <a:pPr>
              <a:buFont typeface="Arial" panose="020B0604020202020204" pitchFamily="34" charset="0"/>
              <a:buChar char="•"/>
            </a:pPr>
            <a:r>
              <a:rPr lang="es-MX" sz="1300" b="1" dirty="0"/>
              <a:t>Descripción de lo que se hará con los resultados de la actividad:</a:t>
            </a:r>
          </a:p>
          <a:p>
            <a:pPr lvl="1">
              <a:buFont typeface="Arial" panose="020B0604020202020204" pitchFamily="34" charset="0"/>
              <a:buChar char="•"/>
            </a:pPr>
            <a:r>
              <a:rPr lang="es-MX" sz="1300" b="0" i="0" u="none" strike="noStrike" dirty="0">
                <a:effectLst/>
              </a:rPr>
              <a:t>Los resultados obtenidos se evaluarán y se harán trípticos e infografías que se repartirán por el colegio y que los alumnos de otros grados. Tengan acceso a esta información.  </a:t>
            </a:r>
            <a:endParaRPr lang="es-MX" sz="1300" b="1" dirty="0"/>
          </a:p>
        </p:txBody>
      </p:sp>
    </p:spTree>
    <p:extLst>
      <p:ext uri="{BB962C8B-B14F-4D97-AF65-F5344CB8AC3E}">
        <p14:creationId xmlns:p14="http://schemas.microsoft.com/office/powerpoint/2010/main" val="246463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9E81DA6-1DE1-086F-14E8-F67CDEE5D0B3}"/>
              </a:ext>
            </a:extLst>
          </p:cNvPr>
          <p:cNvSpPr>
            <a:spLocks noGrp="1"/>
          </p:cNvSpPr>
          <p:nvPr>
            <p:ph idx="1"/>
          </p:nvPr>
        </p:nvSpPr>
        <p:spPr>
          <a:xfrm>
            <a:off x="5109882" y="804333"/>
            <a:ext cx="6147169" cy="5249334"/>
          </a:xfrm>
        </p:spPr>
        <p:txBody>
          <a:bodyPr anchor="ctr">
            <a:normAutofit/>
          </a:bodyPr>
          <a:lstStyle/>
          <a:p>
            <a:pPr marL="0" indent="0">
              <a:buNone/>
            </a:pPr>
            <a:r>
              <a:rPr lang="es-MX" sz="1800" b="1" dirty="0"/>
              <a:t>Análisis. Contrastación de lo esperado y lo sucedido:</a:t>
            </a:r>
          </a:p>
          <a:p>
            <a:pPr lvl="1" fontAlgn="base">
              <a:spcBef>
                <a:spcPts val="0"/>
              </a:spcBef>
              <a:spcAft>
                <a:spcPts val="0"/>
              </a:spcAft>
              <a:buFont typeface="Arial" panose="020B0604020202020204" pitchFamily="34" charset="0"/>
              <a:buChar char="•"/>
            </a:pPr>
            <a:r>
              <a:rPr lang="es-MX" b="0" i="0" u="none" strike="noStrike" dirty="0">
                <a:effectLst/>
              </a:rPr>
              <a:t>1. Aprendizajes y progreso continuo sobre el tema, descubrimiento e identificación de necesidades para utilizarla en la vida diaria </a:t>
            </a:r>
          </a:p>
          <a:p>
            <a:pPr lvl="1" fontAlgn="base">
              <a:spcBef>
                <a:spcPts val="0"/>
              </a:spcBef>
              <a:spcAft>
                <a:spcPts val="0"/>
              </a:spcAft>
              <a:buFont typeface="Arial" panose="020B0604020202020204" pitchFamily="34" charset="0"/>
              <a:buChar char="•"/>
            </a:pPr>
            <a:r>
              <a:rPr lang="es-MX" b="0" i="0" u="none" strike="noStrike" dirty="0">
                <a:effectLst/>
              </a:rPr>
              <a:t>2. Investigaciones con contenidos estructurados y buena interacción y transversalidad, entre todas las materias  </a:t>
            </a:r>
          </a:p>
          <a:p>
            <a:pPr lvl="1" fontAlgn="base">
              <a:spcBef>
                <a:spcPts val="0"/>
              </a:spcBef>
              <a:spcAft>
                <a:spcPts val="0"/>
              </a:spcAft>
              <a:buFont typeface="Arial" panose="020B0604020202020204" pitchFamily="34" charset="0"/>
              <a:buChar char="•"/>
            </a:pPr>
            <a:r>
              <a:rPr lang="es-MX" b="0" i="0" u="none" strike="noStrike" dirty="0">
                <a:effectLst/>
              </a:rPr>
              <a:t>3. </a:t>
            </a:r>
            <a:r>
              <a:rPr lang="es-MX" dirty="0"/>
              <a:t>T</a:t>
            </a:r>
            <a:r>
              <a:rPr lang="es-MX" b="0" i="0" u="none" strike="noStrike" dirty="0">
                <a:effectLst/>
              </a:rPr>
              <a:t>iempos de entrega. </a:t>
            </a:r>
          </a:p>
          <a:p>
            <a:pPr lvl="1">
              <a:spcBef>
                <a:spcPts val="0"/>
              </a:spcBef>
            </a:pPr>
            <a:endParaRPr lang="es-MX" dirty="0"/>
          </a:p>
          <a:p>
            <a:pPr lvl="1">
              <a:spcBef>
                <a:spcPts val="0"/>
              </a:spcBef>
            </a:pPr>
            <a:endParaRPr lang="es-MX" b="0" dirty="0">
              <a:effectLst/>
            </a:endParaRPr>
          </a:p>
          <a:p>
            <a:pPr marL="0" indent="0" rtl="0" fontAlgn="base">
              <a:spcBef>
                <a:spcPts val="0"/>
              </a:spcBef>
              <a:spcAft>
                <a:spcPts val="0"/>
              </a:spcAft>
              <a:buNone/>
            </a:pPr>
            <a:r>
              <a:rPr lang="es-MX" sz="1800" b="1" dirty="0"/>
              <a:t>Toma de decisiones: </a:t>
            </a:r>
          </a:p>
          <a:p>
            <a:pPr lvl="1">
              <a:buFont typeface="Arial" panose="020B0604020202020204" pitchFamily="34" charset="0"/>
              <a:buChar char="•"/>
            </a:pPr>
            <a:r>
              <a:rPr lang="es-MX" dirty="0">
                <a:solidFill>
                  <a:srgbClr val="000000"/>
                </a:solidFill>
              </a:rPr>
              <a:t>L</a:t>
            </a:r>
            <a:r>
              <a:rPr lang="es-MX" b="0" i="0" u="none" strike="noStrike" dirty="0">
                <a:solidFill>
                  <a:srgbClr val="000000"/>
                </a:solidFill>
                <a:effectLst/>
              </a:rPr>
              <a:t>as decisiones tomadas se llevaran acabo en común acuerdo para enriquecer el proyecto.</a:t>
            </a:r>
            <a:endParaRPr lang="es-MX" b="1" dirty="0"/>
          </a:p>
        </p:txBody>
      </p:sp>
    </p:spTree>
    <p:extLst>
      <p:ext uri="{BB962C8B-B14F-4D97-AF65-F5344CB8AC3E}">
        <p14:creationId xmlns:p14="http://schemas.microsoft.com/office/powerpoint/2010/main" val="1589599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9F62F-CAF0-32F8-6E9C-580518DBE83C}"/>
              </a:ext>
            </a:extLst>
          </p:cNvPr>
          <p:cNvSpPr>
            <a:spLocks noGrp="1"/>
          </p:cNvSpPr>
          <p:nvPr>
            <p:ph type="ctrTitle"/>
          </p:nvPr>
        </p:nvSpPr>
        <p:spPr/>
        <p:txBody>
          <a:bodyPr/>
          <a:lstStyle/>
          <a:p>
            <a:r>
              <a:rPr lang="es-MX" dirty="0"/>
              <a:t>Actividad por asignatura de la fase de desarrollo del proyecto </a:t>
            </a:r>
          </a:p>
        </p:txBody>
      </p:sp>
      <p:sp>
        <p:nvSpPr>
          <p:cNvPr id="3" name="Subtítulo 2">
            <a:extLst>
              <a:ext uri="{FF2B5EF4-FFF2-40B4-BE49-F238E27FC236}">
                <a16:creationId xmlns:a16="http://schemas.microsoft.com/office/drawing/2014/main" id="{30B4BD89-640F-D39E-DE2D-57C902637DEE}"/>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783192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675FB0-EF00-FB01-CC0C-FADF8C2ADA47}"/>
              </a:ext>
            </a:extLst>
          </p:cNvPr>
          <p:cNvSpPr>
            <a:spLocks noGrp="1"/>
          </p:cNvSpPr>
          <p:nvPr>
            <p:ph type="title"/>
          </p:nvPr>
        </p:nvSpPr>
        <p:spPr/>
        <p:txBody>
          <a:bodyPr/>
          <a:lstStyle/>
          <a:p>
            <a:r>
              <a:rPr lang="es-MX" dirty="0"/>
              <a:t>Ciencias de la Salud</a:t>
            </a:r>
          </a:p>
        </p:txBody>
      </p:sp>
      <p:sp>
        <p:nvSpPr>
          <p:cNvPr id="3" name="Marcador de texto 2">
            <a:extLst>
              <a:ext uri="{FF2B5EF4-FFF2-40B4-BE49-F238E27FC236}">
                <a16:creationId xmlns:a16="http://schemas.microsoft.com/office/drawing/2014/main" id="{BA2D8B44-75EA-BECA-D698-7F3942D16AC6}"/>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3808714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4B9DF8F-C76E-561C-170F-6CB75616A23B}"/>
              </a:ext>
            </a:extLst>
          </p:cNvPr>
          <p:cNvPicPr>
            <a:picLocks noChangeAspect="1"/>
          </p:cNvPicPr>
          <p:nvPr/>
        </p:nvPicPr>
        <p:blipFill rotWithShape="1">
          <a:blip r:embed="rId2"/>
          <a:srcRect l="23913" t="27622" r="31413" b="7805"/>
          <a:stretch/>
        </p:blipFill>
        <p:spPr>
          <a:xfrm>
            <a:off x="198782" y="410817"/>
            <a:ext cx="5446644" cy="4426227"/>
          </a:xfrm>
          <a:prstGeom prst="rect">
            <a:avLst/>
          </a:prstGeom>
        </p:spPr>
      </p:pic>
      <p:pic>
        <p:nvPicPr>
          <p:cNvPr id="7" name="Imagen 6">
            <a:extLst>
              <a:ext uri="{FF2B5EF4-FFF2-40B4-BE49-F238E27FC236}">
                <a16:creationId xmlns:a16="http://schemas.microsoft.com/office/drawing/2014/main" id="{D133F728-CB56-AE2E-C048-E2E3A231DC33}"/>
              </a:ext>
            </a:extLst>
          </p:cNvPr>
          <p:cNvPicPr>
            <a:picLocks noChangeAspect="1"/>
          </p:cNvPicPr>
          <p:nvPr/>
        </p:nvPicPr>
        <p:blipFill rotWithShape="1">
          <a:blip r:embed="rId3"/>
          <a:srcRect l="23804" t="56042" r="31522" b="13992"/>
          <a:stretch/>
        </p:blipFill>
        <p:spPr>
          <a:xfrm>
            <a:off x="198782" y="4837044"/>
            <a:ext cx="5446645" cy="2054087"/>
          </a:xfrm>
          <a:prstGeom prst="rect">
            <a:avLst/>
          </a:prstGeom>
        </p:spPr>
      </p:pic>
      <p:pic>
        <p:nvPicPr>
          <p:cNvPr id="9" name="Imagen 8">
            <a:extLst>
              <a:ext uri="{FF2B5EF4-FFF2-40B4-BE49-F238E27FC236}">
                <a16:creationId xmlns:a16="http://schemas.microsoft.com/office/drawing/2014/main" id="{A9549C59-9255-AF11-10B4-88E4B269C499}"/>
              </a:ext>
            </a:extLst>
          </p:cNvPr>
          <p:cNvPicPr>
            <a:picLocks noChangeAspect="1"/>
          </p:cNvPicPr>
          <p:nvPr/>
        </p:nvPicPr>
        <p:blipFill rotWithShape="1">
          <a:blip r:embed="rId4"/>
          <a:srcRect l="24130" t="27429" r="31196" b="7999"/>
          <a:stretch/>
        </p:blipFill>
        <p:spPr>
          <a:xfrm>
            <a:off x="6096000" y="410817"/>
            <a:ext cx="5446646" cy="4426228"/>
          </a:xfrm>
          <a:prstGeom prst="rect">
            <a:avLst/>
          </a:prstGeom>
        </p:spPr>
      </p:pic>
      <p:pic>
        <p:nvPicPr>
          <p:cNvPr id="11" name="Imagen 10">
            <a:extLst>
              <a:ext uri="{FF2B5EF4-FFF2-40B4-BE49-F238E27FC236}">
                <a16:creationId xmlns:a16="http://schemas.microsoft.com/office/drawing/2014/main" id="{78D1529B-F633-EA4F-B55D-551E0A2B67D1}"/>
              </a:ext>
            </a:extLst>
          </p:cNvPr>
          <p:cNvPicPr>
            <a:picLocks noChangeAspect="1"/>
          </p:cNvPicPr>
          <p:nvPr/>
        </p:nvPicPr>
        <p:blipFill rotWithShape="1">
          <a:blip r:embed="rId5"/>
          <a:srcRect l="24021" t="47148" r="31305" b="37385"/>
          <a:stretch/>
        </p:blipFill>
        <p:spPr>
          <a:xfrm>
            <a:off x="6069495" y="4837044"/>
            <a:ext cx="5446646" cy="1060174"/>
          </a:xfrm>
          <a:prstGeom prst="rect">
            <a:avLst/>
          </a:prstGeom>
        </p:spPr>
      </p:pic>
    </p:spTree>
    <p:extLst>
      <p:ext uri="{BB962C8B-B14F-4D97-AF65-F5344CB8AC3E}">
        <p14:creationId xmlns:p14="http://schemas.microsoft.com/office/powerpoint/2010/main" val="179284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55F40173-F096-49CC-A730-A2DF1F04E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806CEF0B-5733-482C-9868-4C57AF79D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83CA57-0B80-8A93-72F9-40EA7DA251BC}"/>
              </a:ext>
            </a:extLst>
          </p:cNvPr>
          <p:cNvSpPr>
            <a:spLocks noGrp="1"/>
          </p:cNvSpPr>
          <p:nvPr>
            <p:ph type="ctrTitle"/>
          </p:nvPr>
        </p:nvSpPr>
        <p:spPr>
          <a:xfrm>
            <a:off x="634276" y="640080"/>
            <a:ext cx="4208656" cy="3034857"/>
          </a:xfrm>
        </p:spPr>
        <p:txBody>
          <a:bodyPr anchor="b">
            <a:normAutofit/>
          </a:bodyPr>
          <a:lstStyle/>
          <a:p>
            <a:r>
              <a:rPr lang="es-MX" sz="4400">
                <a:solidFill>
                  <a:srgbClr val="FFFFFF"/>
                </a:solidFill>
              </a:rPr>
              <a:t>EL DEPORTE EN EL SIGLO XXI</a:t>
            </a:r>
          </a:p>
        </p:txBody>
      </p:sp>
      <p:sp>
        <p:nvSpPr>
          <p:cNvPr id="3" name="Subtítulo 2">
            <a:extLst>
              <a:ext uri="{FF2B5EF4-FFF2-40B4-BE49-F238E27FC236}">
                <a16:creationId xmlns:a16="http://schemas.microsoft.com/office/drawing/2014/main" id="{CD35926A-DDAD-9B58-298F-E2F7683A7916}"/>
              </a:ext>
            </a:extLst>
          </p:cNvPr>
          <p:cNvSpPr>
            <a:spLocks noGrp="1"/>
          </p:cNvSpPr>
          <p:nvPr>
            <p:ph type="subTitle" idx="1"/>
          </p:nvPr>
        </p:nvSpPr>
        <p:spPr>
          <a:xfrm>
            <a:off x="638921" y="3849539"/>
            <a:ext cx="4204012" cy="2359417"/>
          </a:xfrm>
        </p:spPr>
        <p:txBody>
          <a:bodyPr anchor="t">
            <a:normAutofit/>
          </a:bodyPr>
          <a:lstStyle/>
          <a:p>
            <a:pPr algn="r"/>
            <a:r>
              <a:rPr lang="es-MX" sz="1600" dirty="0">
                <a:solidFill>
                  <a:srgbClr val="FFFFFF"/>
                </a:solidFill>
              </a:rPr>
              <a:t>5° Preparatorio</a:t>
            </a:r>
          </a:p>
          <a:p>
            <a:pPr algn="r"/>
            <a:r>
              <a:rPr lang="es-MX" sz="1600" dirty="0">
                <a:solidFill>
                  <a:srgbClr val="FFFFFF"/>
                </a:solidFill>
              </a:rPr>
              <a:t>Etapa 2</a:t>
            </a:r>
          </a:p>
          <a:p>
            <a:pPr algn="r"/>
            <a:r>
              <a:rPr lang="es-MX" sz="1600" dirty="0">
                <a:solidFill>
                  <a:srgbClr val="FFFFFF"/>
                </a:solidFill>
              </a:rPr>
              <a:t>Ciclo escolar 2021 - 2022</a:t>
            </a:r>
          </a:p>
        </p:txBody>
      </p:sp>
      <p:cxnSp>
        <p:nvCxnSpPr>
          <p:cNvPr id="17" name="Straight Connector 12">
            <a:extLst>
              <a:ext uri="{FF2B5EF4-FFF2-40B4-BE49-F238E27FC236}">
                <a16:creationId xmlns:a16="http://schemas.microsoft.com/office/drawing/2014/main" id="{FC5D3B4D-9BAC-482B-A34B-01BB35CB53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Conexiones DGIRE – Una mirada desde la interdisciplinariedad">
            <a:extLst>
              <a:ext uri="{FF2B5EF4-FFF2-40B4-BE49-F238E27FC236}">
                <a16:creationId xmlns:a16="http://schemas.microsoft.com/office/drawing/2014/main" id="{F8DBF3CC-53FF-BBBA-F769-46339CE285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2944959"/>
            <a:ext cx="5459470" cy="96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7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332B5-7583-2DDA-2885-9B984D2E48F5}"/>
              </a:ext>
            </a:extLst>
          </p:cNvPr>
          <p:cNvSpPr>
            <a:spLocks noGrp="1"/>
          </p:cNvSpPr>
          <p:nvPr>
            <p:ph type="title"/>
          </p:nvPr>
        </p:nvSpPr>
        <p:spPr/>
        <p:txBody>
          <a:bodyPr/>
          <a:lstStyle/>
          <a:p>
            <a:r>
              <a:rPr lang="es-MX" dirty="0"/>
              <a:t>Artes</a:t>
            </a:r>
            <a:br>
              <a:rPr lang="es-MX" dirty="0"/>
            </a:br>
            <a:endParaRPr lang="es-MX" dirty="0"/>
          </a:p>
        </p:txBody>
      </p:sp>
      <p:sp>
        <p:nvSpPr>
          <p:cNvPr id="3" name="Marcador de texto 2">
            <a:extLst>
              <a:ext uri="{FF2B5EF4-FFF2-40B4-BE49-F238E27FC236}">
                <a16:creationId xmlns:a16="http://schemas.microsoft.com/office/drawing/2014/main" id="{5672FB0B-148E-2CE5-036D-BBCDBF93F4CF}"/>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301692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AAF070C-C9FA-A50C-6324-76C1B99EBFA8}"/>
              </a:ext>
            </a:extLst>
          </p:cNvPr>
          <p:cNvPicPr>
            <a:picLocks noChangeAspect="1"/>
          </p:cNvPicPr>
          <p:nvPr/>
        </p:nvPicPr>
        <p:blipFill rotWithShape="1">
          <a:blip r:embed="rId2"/>
          <a:srcRect l="24130" t="25495" r="31196" b="44538"/>
          <a:stretch/>
        </p:blipFill>
        <p:spPr>
          <a:xfrm>
            <a:off x="251791" y="265043"/>
            <a:ext cx="5446643" cy="2054087"/>
          </a:xfrm>
          <a:prstGeom prst="rect">
            <a:avLst/>
          </a:prstGeom>
        </p:spPr>
      </p:pic>
      <p:pic>
        <p:nvPicPr>
          <p:cNvPr id="5" name="Imagen 4">
            <a:extLst>
              <a:ext uri="{FF2B5EF4-FFF2-40B4-BE49-F238E27FC236}">
                <a16:creationId xmlns:a16="http://schemas.microsoft.com/office/drawing/2014/main" id="{29E2242D-9DC4-6581-BA15-AA2BE434A30A}"/>
              </a:ext>
            </a:extLst>
          </p:cNvPr>
          <p:cNvPicPr>
            <a:picLocks noChangeAspect="1"/>
          </p:cNvPicPr>
          <p:nvPr/>
        </p:nvPicPr>
        <p:blipFill rotWithShape="1">
          <a:blip r:embed="rId3"/>
          <a:srcRect l="23931" t="30128" r="31406" b="6088"/>
          <a:stretch/>
        </p:blipFill>
        <p:spPr>
          <a:xfrm>
            <a:off x="251790" y="2319130"/>
            <a:ext cx="5446644" cy="4373218"/>
          </a:xfrm>
          <a:prstGeom prst="rect">
            <a:avLst/>
          </a:prstGeom>
        </p:spPr>
      </p:pic>
      <p:pic>
        <p:nvPicPr>
          <p:cNvPr id="7" name="Imagen 6">
            <a:extLst>
              <a:ext uri="{FF2B5EF4-FFF2-40B4-BE49-F238E27FC236}">
                <a16:creationId xmlns:a16="http://schemas.microsoft.com/office/drawing/2014/main" id="{28A4521A-0DCE-F225-396D-C90D488F5134}"/>
              </a:ext>
            </a:extLst>
          </p:cNvPr>
          <p:cNvPicPr>
            <a:picLocks noChangeAspect="1"/>
          </p:cNvPicPr>
          <p:nvPr/>
        </p:nvPicPr>
        <p:blipFill rotWithShape="1">
          <a:blip r:embed="rId4"/>
          <a:srcRect l="24021" t="32262" r="31305" b="22692"/>
          <a:stretch/>
        </p:blipFill>
        <p:spPr>
          <a:xfrm>
            <a:off x="6003235" y="1292086"/>
            <a:ext cx="5340626" cy="3027654"/>
          </a:xfrm>
          <a:prstGeom prst="rect">
            <a:avLst/>
          </a:prstGeom>
        </p:spPr>
      </p:pic>
    </p:spTree>
    <p:extLst>
      <p:ext uri="{BB962C8B-B14F-4D97-AF65-F5344CB8AC3E}">
        <p14:creationId xmlns:p14="http://schemas.microsoft.com/office/powerpoint/2010/main" val="1357662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98A484F-FADC-C80D-3A4F-2879CB5A6412}"/>
              </a:ext>
            </a:extLst>
          </p:cNvPr>
          <p:cNvPicPr>
            <a:picLocks noChangeAspect="1"/>
          </p:cNvPicPr>
          <p:nvPr/>
        </p:nvPicPr>
        <p:blipFill rotWithShape="1">
          <a:blip r:embed="rId2"/>
          <a:srcRect l="24130" t="33809" r="31196" b="9544"/>
          <a:stretch/>
        </p:blipFill>
        <p:spPr>
          <a:xfrm>
            <a:off x="304799" y="357808"/>
            <a:ext cx="5446644" cy="3882888"/>
          </a:xfrm>
          <a:prstGeom prst="rect">
            <a:avLst/>
          </a:prstGeom>
        </p:spPr>
      </p:pic>
      <p:pic>
        <p:nvPicPr>
          <p:cNvPr id="4" name="Imagen 3">
            <a:extLst>
              <a:ext uri="{FF2B5EF4-FFF2-40B4-BE49-F238E27FC236}">
                <a16:creationId xmlns:a16="http://schemas.microsoft.com/office/drawing/2014/main" id="{4A4422BB-0C28-9370-A3B0-82A03ED573D1}"/>
              </a:ext>
            </a:extLst>
          </p:cNvPr>
          <p:cNvPicPr>
            <a:picLocks noChangeAspect="1"/>
          </p:cNvPicPr>
          <p:nvPr/>
        </p:nvPicPr>
        <p:blipFill rotWithShape="1">
          <a:blip r:embed="rId3"/>
          <a:srcRect l="23696" t="45022" r="31630" b="19406"/>
          <a:stretch/>
        </p:blipFill>
        <p:spPr>
          <a:xfrm>
            <a:off x="304799" y="4240696"/>
            <a:ext cx="5446644" cy="2438400"/>
          </a:xfrm>
          <a:prstGeom prst="rect">
            <a:avLst/>
          </a:prstGeom>
        </p:spPr>
      </p:pic>
    </p:spTree>
    <p:extLst>
      <p:ext uri="{BB962C8B-B14F-4D97-AF65-F5344CB8AC3E}">
        <p14:creationId xmlns:p14="http://schemas.microsoft.com/office/powerpoint/2010/main" val="3205604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7E29C-0DE9-5573-6CCD-AE20197571D5}"/>
              </a:ext>
            </a:extLst>
          </p:cNvPr>
          <p:cNvSpPr>
            <a:spLocks noGrp="1"/>
          </p:cNvSpPr>
          <p:nvPr>
            <p:ph type="title"/>
          </p:nvPr>
        </p:nvSpPr>
        <p:spPr/>
        <p:txBody>
          <a:bodyPr/>
          <a:lstStyle/>
          <a:p>
            <a:r>
              <a:rPr lang="es-MX" dirty="0" err="1"/>
              <a:t>MATEMáTICAS</a:t>
            </a:r>
            <a:r>
              <a:rPr lang="es-MX" dirty="0"/>
              <a:t> </a:t>
            </a:r>
          </a:p>
        </p:txBody>
      </p:sp>
      <p:sp>
        <p:nvSpPr>
          <p:cNvPr id="3" name="Marcador de texto 2">
            <a:extLst>
              <a:ext uri="{FF2B5EF4-FFF2-40B4-BE49-F238E27FC236}">
                <a16:creationId xmlns:a16="http://schemas.microsoft.com/office/drawing/2014/main" id="{175C3854-6CAF-4AB2-1CFC-87A85F3BB3D9}"/>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3587453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68459F7-4E2F-4603-80FE-318CF10D4544}"/>
              </a:ext>
            </a:extLst>
          </p:cNvPr>
          <p:cNvPicPr>
            <a:picLocks noChangeAspect="1"/>
          </p:cNvPicPr>
          <p:nvPr/>
        </p:nvPicPr>
        <p:blipFill rotWithShape="1">
          <a:blip r:embed="rId2"/>
          <a:srcRect l="24022" t="28396" r="28913" b="7225"/>
          <a:stretch/>
        </p:blipFill>
        <p:spPr>
          <a:xfrm>
            <a:off x="212034" y="198783"/>
            <a:ext cx="5738192" cy="4412973"/>
          </a:xfrm>
          <a:prstGeom prst="rect">
            <a:avLst/>
          </a:prstGeom>
        </p:spPr>
      </p:pic>
      <p:pic>
        <p:nvPicPr>
          <p:cNvPr id="5" name="Imagen 4">
            <a:extLst>
              <a:ext uri="{FF2B5EF4-FFF2-40B4-BE49-F238E27FC236}">
                <a16:creationId xmlns:a16="http://schemas.microsoft.com/office/drawing/2014/main" id="{19D54297-774B-189D-14EB-4BC45F223C82}"/>
              </a:ext>
            </a:extLst>
          </p:cNvPr>
          <p:cNvPicPr>
            <a:picLocks noChangeAspect="1"/>
          </p:cNvPicPr>
          <p:nvPr/>
        </p:nvPicPr>
        <p:blipFill rotWithShape="1">
          <a:blip r:embed="rId3"/>
          <a:srcRect l="23913" t="32842" r="29022" b="17086"/>
          <a:stretch/>
        </p:blipFill>
        <p:spPr>
          <a:xfrm>
            <a:off x="6096000" y="198783"/>
            <a:ext cx="5738192" cy="3432313"/>
          </a:xfrm>
          <a:prstGeom prst="rect">
            <a:avLst/>
          </a:prstGeom>
        </p:spPr>
      </p:pic>
      <p:pic>
        <p:nvPicPr>
          <p:cNvPr id="7" name="Imagen 6">
            <a:extLst>
              <a:ext uri="{FF2B5EF4-FFF2-40B4-BE49-F238E27FC236}">
                <a16:creationId xmlns:a16="http://schemas.microsoft.com/office/drawing/2014/main" id="{C326BD25-514E-A9CA-2E8D-7927CE3E1E66}"/>
              </a:ext>
            </a:extLst>
          </p:cNvPr>
          <p:cNvPicPr>
            <a:picLocks noChangeAspect="1"/>
          </p:cNvPicPr>
          <p:nvPr/>
        </p:nvPicPr>
        <p:blipFill rotWithShape="1">
          <a:blip r:embed="rId4"/>
          <a:srcRect l="24130" t="39415" r="28804" b="37578"/>
          <a:stretch/>
        </p:blipFill>
        <p:spPr>
          <a:xfrm>
            <a:off x="6096000" y="3631096"/>
            <a:ext cx="5738192" cy="1577009"/>
          </a:xfrm>
          <a:prstGeom prst="rect">
            <a:avLst/>
          </a:prstGeom>
        </p:spPr>
      </p:pic>
    </p:spTree>
    <p:extLst>
      <p:ext uri="{BB962C8B-B14F-4D97-AF65-F5344CB8AC3E}">
        <p14:creationId xmlns:p14="http://schemas.microsoft.com/office/powerpoint/2010/main" val="180942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CDC396-0B48-B06F-CC8A-F68EC4965EF5}"/>
              </a:ext>
            </a:extLst>
          </p:cNvPr>
          <p:cNvPicPr>
            <a:picLocks noChangeAspect="1"/>
          </p:cNvPicPr>
          <p:nvPr/>
        </p:nvPicPr>
        <p:blipFill rotWithShape="1">
          <a:blip r:embed="rId2"/>
          <a:srcRect l="24022" t="39222" r="29022" b="11285"/>
          <a:stretch/>
        </p:blipFill>
        <p:spPr>
          <a:xfrm>
            <a:off x="172278" y="172278"/>
            <a:ext cx="5724940" cy="3392557"/>
          </a:xfrm>
          <a:prstGeom prst="rect">
            <a:avLst/>
          </a:prstGeom>
        </p:spPr>
      </p:pic>
      <p:pic>
        <p:nvPicPr>
          <p:cNvPr id="5" name="Imagen 4">
            <a:extLst>
              <a:ext uri="{FF2B5EF4-FFF2-40B4-BE49-F238E27FC236}">
                <a16:creationId xmlns:a16="http://schemas.microsoft.com/office/drawing/2014/main" id="{901340F6-F176-FB93-452A-BB08F25457D6}"/>
              </a:ext>
            </a:extLst>
          </p:cNvPr>
          <p:cNvPicPr>
            <a:picLocks noChangeAspect="1"/>
          </p:cNvPicPr>
          <p:nvPr/>
        </p:nvPicPr>
        <p:blipFill rotWithShape="1">
          <a:blip r:embed="rId3"/>
          <a:srcRect l="24186" t="47626" r="28959" b="13985"/>
          <a:stretch/>
        </p:blipFill>
        <p:spPr>
          <a:xfrm>
            <a:off x="172278" y="3564835"/>
            <a:ext cx="5724940" cy="2637183"/>
          </a:xfrm>
          <a:prstGeom prst="rect">
            <a:avLst/>
          </a:prstGeom>
        </p:spPr>
      </p:pic>
      <p:pic>
        <p:nvPicPr>
          <p:cNvPr id="7" name="Imagen 6">
            <a:extLst>
              <a:ext uri="{FF2B5EF4-FFF2-40B4-BE49-F238E27FC236}">
                <a16:creationId xmlns:a16="http://schemas.microsoft.com/office/drawing/2014/main" id="{23A47541-40A5-3B8D-B779-07AE0A2DAE84}"/>
              </a:ext>
            </a:extLst>
          </p:cNvPr>
          <p:cNvPicPr>
            <a:picLocks noChangeAspect="1"/>
          </p:cNvPicPr>
          <p:nvPr/>
        </p:nvPicPr>
        <p:blipFill rotWithShape="1">
          <a:blip r:embed="rId4"/>
          <a:srcRect l="24131" t="31490" r="28913" b="21338"/>
          <a:stretch/>
        </p:blipFill>
        <p:spPr>
          <a:xfrm>
            <a:off x="5897218" y="331304"/>
            <a:ext cx="5724941" cy="3233531"/>
          </a:xfrm>
          <a:prstGeom prst="rect">
            <a:avLst/>
          </a:prstGeom>
        </p:spPr>
      </p:pic>
    </p:spTree>
    <p:extLst>
      <p:ext uri="{BB962C8B-B14F-4D97-AF65-F5344CB8AC3E}">
        <p14:creationId xmlns:p14="http://schemas.microsoft.com/office/powerpoint/2010/main" val="219253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496FA-89CA-4785-64B5-F598A3F17CA0}"/>
              </a:ext>
            </a:extLst>
          </p:cNvPr>
          <p:cNvSpPr>
            <a:spLocks noGrp="1"/>
          </p:cNvSpPr>
          <p:nvPr>
            <p:ph type="title"/>
          </p:nvPr>
        </p:nvSpPr>
        <p:spPr/>
        <p:txBody>
          <a:bodyPr>
            <a:normAutofit/>
          </a:bodyPr>
          <a:lstStyle/>
          <a:p>
            <a:pPr algn="ctr"/>
            <a:r>
              <a:rPr lang="es-MX" sz="3600" dirty="0">
                <a:solidFill>
                  <a:schemeClr val="tx2"/>
                </a:solidFill>
              </a:rPr>
              <a:t>Actividad interdisciplinaria de cierre del proyecto </a:t>
            </a:r>
          </a:p>
        </p:txBody>
      </p:sp>
      <p:graphicFrame>
        <p:nvGraphicFramePr>
          <p:cNvPr id="5" name="Marcador de contenido 2">
            <a:extLst>
              <a:ext uri="{FF2B5EF4-FFF2-40B4-BE49-F238E27FC236}">
                <a16:creationId xmlns:a16="http://schemas.microsoft.com/office/drawing/2014/main" id="{6520E25A-89D4-72FD-9EC5-6548AB88D7C8}"/>
              </a:ext>
            </a:extLst>
          </p:cNvPr>
          <p:cNvGraphicFramePr>
            <a:graphicFrameLocks noGrp="1"/>
          </p:cNvGraphicFramePr>
          <p:nvPr>
            <p:ph idx="1"/>
            <p:extLst>
              <p:ext uri="{D42A27DB-BD31-4B8C-83A1-F6EECF244321}">
                <p14:modId xmlns:p14="http://schemas.microsoft.com/office/powerpoint/2010/main" val="42647769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638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1D04BF3A-D52B-B79C-E001-69B22600DBA3}"/>
              </a:ext>
            </a:extLst>
          </p:cNvPr>
          <p:cNvGraphicFramePr>
            <a:graphicFrameLocks noGrp="1"/>
          </p:cNvGraphicFramePr>
          <p:nvPr>
            <p:ph idx="1"/>
          </p:nvPr>
        </p:nvGraphicFramePr>
        <p:xfrm>
          <a:off x="271822" y="773723"/>
          <a:ext cx="11648049" cy="5092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8452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5DB94-8E70-18A2-38A2-112466D467D3}"/>
              </a:ext>
            </a:extLst>
          </p:cNvPr>
          <p:cNvSpPr>
            <a:spLocks noGrp="1"/>
          </p:cNvSpPr>
          <p:nvPr>
            <p:ph type="title"/>
          </p:nvPr>
        </p:nvSpPr>
        <p:spPr>
          <a:xfrm>
            <a:off x="964788" y="804333"/>
            <a:ext cx="3391900" cy="5249334"/>
          </a:xfrm>
        </p:spPr>
        <p:txBody>
          <a:bodyPr>
            <a:normAutofit/>
          </a:bodyPr>
          <a:lstStyle/>
          <a:p>
            <a:pPr algn="r"/>
            <a:r>
              <a:rPr lang="es-MX"/>
              <a:t>Justificación de la actividad </a:t>
            </a:r>
          </a:p>
        </p:txBody>
      </p:sp>
      <p:sp>
        <p:nvSpPr>
          <p:cNvPr id="3" name="Marcador de contenido 2">
            <a:extLst>
              <a:ext uri="{FF2B5EF4-FFF2-40B4-BE49-F238E27FC236}">
                <a16:creationId xmlns:a16="http://schemas.microsoft.com/office/drawing/2014/main" id="{2DFC171A-76CC-399E-0598-16238B91ACC6}"/>
              </a:ext>
            </a:extLst>
          </p:cNvPr>
          <p:cNvSpPr>
            <a:spLocks noGrp="1"/>
          </p:cNvSpPr>
          <p:nvPr>
            <p:ph idx="1"/>
          </p:nvPr>
        </p:nvSpPr>
        <p:spPr>
          <a:xfrm>
            <a:off x="4999330" y="804333"/>
            <a:ext cx="6257721" cy="5249334"/>
          </a:xfrm>
        </p:spPr>
        <p:txBody>
          <a:bodyPr anchor="ctr">
            <a:normAutofit/>
          </a:bodyPr>
          <a:lstStyle/>
          <a:p>
            <a:pPr marL="0" indent="0" algn="ctr">
              <a:buNone/>
            </a:pPr>
            <a:br>
              <a:rPr lang="es-MX" sz="1800" dirty="0"/>
            </a:br>
            <a:r>
              <a:rPr lang="es-MX" sz="1800" b="0" i="0" u="none" strike="noStrike" dirty="0">
                <a:solidFill>
                  <a:srgbClr val="000000"/>
                </a:solidFill>
                <a:effectLst/>
              </a:rPr>
              <a:t>El descuido que se tiene a nivel global en aspectos de la salud, por motivos de la no cultura del deporte y de la mala alimentación, aunado a los males provocados por virus y bacterias, desafortunadamente resulta en los altos índices de mortalidad mundial.  La no práctica de algún deporte, los aspectos laborales y las crisis económicas, así como la injusticia social, han provocado que la población sea más sedentaria, aunado a una alimentación desequilibrada. El presente proyecto pretende, entre otros objetivos, mostrar la importancia de practicar algún deporte, como una buena práctica que coadyuve a promover la salud y la buena nutrición entre la población.</a:t>
            </a:r>
            <a:endParaRPr lang="es-MX" sz="1800" dirty="0"/>
          </a:p>
        </p:txBody>
      </p:sp>
    </p:spTree>
    <p:extLst>
      <p:ext uri="{BB962C8B-B14F-4D97-AF65-F5344CB8AC3E}">
        <p14:creationId xmlns:p14="http://schemas.microsoft.com/office/powerpoint/2010/main" val="1321161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B1C2BAD-3259-48C7-89EC-4797C02A89B5}"/>
              </a:ext>
            </a:extLst>
          </p:cNvPr>
          <p:cNvSpPr>
            <a:spLocks noGrp="1"/>
          </p:cNvSpPr>
          <p:nvPr>
            <p:ph idx="1"/>
          </p:nvPr>
        </p:nvSpPr>
        <p:spPr>
          <a:xfrm>
            <a:off x="649357" y="98474"/>
            <a:ext cx="11026828" cy="6759526"/>
          </a:xfrm>
        </p:spPr>
        <p:txBody>
          <a:bodyPr anchor="ctr">
            <a:noAutofit/>
          </a:bodyPr>
          <a:lstStyle/>
          <a:p>
            <a:pPr marL="0" indent="0" algn="just">
              <a:buNone/>
            </a:pPr>
            <a:endParaRPr lang="es-MX" sz="1500" b="1" dirty="0">
              <a:solidFill>
                <a:schemeClr val="tx2"/>
              </a:solidFill>
            </a:endParaRPr>
          </a:p>
          <a:p>
            <a:pPr algn="just">
              <a:buFont typeface="Wingdings" panose="05000000000000000000" pitchFamily="2" charset="2"/>
              <a:buChar char="v"/>
            </a:pPr>
            <a:r>
              <a:rPr lang="es-MX" sz="1500" b="1" dirty="0"/>
              <a:t>Descripción de la apertura de la actividad: </a:t>
            </a:r>
          </a:p>
          <a:p>
            <a:pPr lvl="1" algn="just">
              <a:buFont typeface="Arial" panose="020B0604020202020204" pitchFamily="34" charset="0"/>
              <a:buChar char="•"/>
            </a:pPr>
            <a:r>
              <a:rPr lang="es-MX" sz="1500" b="0" i="0" u="none" strike="noStrike" dirty="0">
                <a:solidFill>
                  <a:srgbClr val="000000"/>
                </a:solidFill>
                <a:effectLst/>
              </a:rPr>
              <a:t>Investigar estadísticas de registros deportivos en marcas, récords en las disciplinas de Gimnasia Artística, Gimnasia rítmica, patinaje sobre hielo, equitación, nado sincronizado. Investigación estadística del proceso nutricional de atletas y personas que desarrollan un deporte. Para lo cual será necesario que el alumno tenga disponible un equipo de cómputo.</a:t>
            </a:r>
            <a:endParaRPr lang="es-MX" sz="1500" b="1" dirty="0"/>
          </a:p>
          <a:p>
            <a:pPr algn="just">
              <a:buFont typeface="Wingdings" panose="05000000000000000000" pitchFamily="2" charset="2"/>
              <a:buChar char="v"/>
            </a:pPr>
            <a:r>
              <a:rPr lang="es-MX" sz="1500" b="1" dirty="0"/>
              <a:t>Descripción del desarrollo de la actividad: </a:t>
            </a:r>
          </a:p>
          <a:p>
            <a:pPr lvl="1" algn="just">
              <a:buFont typeface="Arial" panose="020B0604020202020204" pitchFamily="34" charset="0"/>
              <a:buChar char="•"/>
            </a:pPr>
            <a:r>
              <a:rPr lang="es-MX" sz="1500" b="0" i="0" u="none" strike="noStrike" dirty="0">
                <a:solidFill>
                  <a:srgbClr val="000000"/>
                </a:solidFill>
                <a:effectLst/>
              </a:rPr>
              <a:t>Elaborar una tabla de frecuencias para analizar los datos calculando las medidas de tendencia central y de dispersión, con el objeto de analizar los resultados y concluir cuáles son  las tendencias en los resultados de las marcas y registros en las disciplinas deportivas, </a:t>
            </a:r>
            <a:r>
              <a:rPr lang="es-MX" sz="1500" b="0" i="0" u="none" strike="noStrike" dirty="0" err="1">
                <a:solidFill>
                  <a:srgbClr val="000000"/>
                </a:solidFill>
                <a:effectLst/>
              </a:rPr>
              <a:t>ésto</a:t>
            </a:r>
            <a:r>
              <a:rPr lang="es-MX" sz="1500" b="0" i="0" u="none" strike="noStrike" dirty="0">
                <a:solidFill>
                  <a:srgbClr val="000000"/>
                </a:solidFill>
                <a:effectLst/>
              </a:rPr>
              <a:t> dicho en el ámbito profesional, así como las tendencias deportiva en la población en general. </a:t>
            </a:r>
          </a:p>
          <a:p>
            <a:pPr algn="just">
              <a:buFont typeface="Wingdings" panose="05000000000000000000" pitchFamily="2" charset="2"/>
              <a:buChar char="v"/>
            </a:pPr>
            <a:r>
              <a:rPr lang="es-MX" sz="1500" b="1" dirty="0"/>
              <a:t>Descripción del cierre de la actividad:</a:t>
            </a:r>
          </a:p>
          <a:p>
            <a:pPr lvl="1" algn="just">
              <a:buFont typeface="Arial" panose="020B0604020202020204" pitchFamily="34" charset="0"/>
              <a:buChar char="•"/>
            </a:pPr>
            <a:r>
              <a:rPr lang="es-MX" sz="1500" b="0" i="0" u="none" strike="noStrike" dirty="0">
                <a:solidFill>
                  <a:srgbClr val="000000"/>
                </a:solidFill>
                <a:effectLst/>
              </a:rPr>
              <a:t>Con base en los histogramas y polígonos de frecuencias y con el objeto de describir los comportamientos históricos de cada disciplina y tema, realizar las conclusiones pertinentes.</a:t>
            </a:r>
            <a:endParaRPr lang="es-MX" sz="1500" b="1" dirty="0"/>
          </a:p>
          <a:p>
            <a:pPr algn="just">
              <a:buFont typeface="Wingdings" panose="05000000000000000000" pitchFamily="2" charset="2"/>
              <a:buChar char="v"/>
            </a:pPr>
            <a:r>
              <a:rPr lang="es-MX" sz="1500" b="1" dirty="0"/>
              <a:t>Descripción de lo que se hará con los resultados de la actividad:</a:t>
            </a:r>
          </a:p>
          <a:p>
            <a:pPr lvl="1" algn="just">
              <a:buFont typeface="Arial" panose="020B0604020202020204" pitchFamily="34" charset="0"/>
              <a:buChar char="•"/>
            </a:pPr>
            <a:r>
              <a:rPr lang="es-MX" sz="1500" b="0" i="0" u="none" strike="noStrike" dirty="0">
                <a:solidFill>
                  <a:srgbClr val="000000"/>
                </a:solidFill>
                <a:effectLst/>
              </a:rPr>
              <a:t>Publicar en redes sociales los resultados, las conclusiones y las tendencias proyectadas, con el afán de promover entre la población los beneficios que se obtienen de llevar una vida saludable con la práctica de algún deporte, en conjunto con una buena alimentación.</a:t>
            </a:r>
            <a:endParaRPr lang="es-MX" sz="1500" b="1" dirty="0"/>
          </a:p>
        </p:txBody>
      </p:sp>
    </p:spTree>
    <p:extLst>
      <p:ext uri="{BB962C8B-B14F-4D97-AF65-F5344CB8AC3E}">
        <p14:creationId xmlns:p14="http://schemas.microsoft.com/office/powerpoint/2010/main" val="109422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6E8B90-BA7F-ABC8-E63A-C4931CC6F388}"/>
              </a:ext>
            </a:extLst>
          </p:cNvPr>
          <p:cNvSpPr>
            <a:spLocks noGrp="1"/>
          </p:cNvSpPr>
          <p:nvPr>
            <p:ph type="title"/>
          </p:nvPr>
        </p:nvSpPr>
        <p:spPr>
          <a:xfrm>
            <a:off x="964788" y="804333"/>
            <a:ext cx="3391900" cy="5249334"/>
          </a:xfrm>
        </p:spPr>
        <p:txBody>
          <a:bodyPr>
            <a:normAutofit/>
          </a:bodyPr>
          <a:lstStyle/>
          <a:p>
            <a:pPr algn="r"/>
            <a:r>
              <a:rPr lang="es-MX" sz="3500" dirty="0"/>
              <a:t>Profesores interdisciplinarios</a:t>
            </a:r>
          </a:p>
        </p:txBody>
      </p:sp>
      <p:cxnSp>
        <p:nvCxnSpPr>
          <p:cNvPr id="13"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35E03BD-EEC7-F59E-C1E7-7F7BEAF8663E}"/>
              </a:ext>
            </a:extLst>
          </p:cNvPr>
          <p:cNvSpPr>
            <a:spLocks noGrp="1"/>
          </p:cNvSpPr>
          <p:nvPr>
            <p:ph idx="1"/>
          </p:nvPr>
        </p:nvSpPr>
        <p:spPr>
          <a:xfrm>
            <a:off x="4999330" y="804333"/>
            <a:ext cx="6257721" cy="5249334"/>
          </a:xfrm>
        </p:spPr>
        <p:txBody>
          <a:bodyPr anchor="ctr">
            <a:normAutofit/>
          </a:bodyPr>
          <a:lstStyle/>
          <a:p>
            <a:pPr>
              <a:buFont typeface="Wingdings" panose="05000000000000000000" pitchFamily="2" charset="2"/>
              <a:buChar char="v"/>
            </a:pPr>
            <a:r>
              <a:rPr lang="es-MX" b="1" dirty="0"/>
              <a:t> </a:t>
            </a:r>
            <a:r>
              <a:rPr lang="es-MX" b="1" dirty="0" err="1"/>
              <a:t>Mirelle</a:t>
            </a:r>
            <a:r>
              <a:rPr lang="es-MX" b="1" dirty="0"/>
              <a:t> Miranda</a:t>
            </a:r>
          </a:p>
          <a:p>
            <a:pPr lvl="1"/>
            <a:r>
              <a:rPr lang="es-MX" dirty="0"/>
              <a:t>Asignatura: Artes</a:t>
            </a:r>
          </a:p>
          <a:p>
            <a:pPr>
              <a:buFont typeface="Wingdings" panose="05000000000000000000" pitchFamily="2" charset="2"/>
              <a:buChar char="v"/>
            </a:pPr>
            <a:r>
              <a:rPr lang="es-MX" b="1" dirty="0"/>
              <a:t> Guillermo Ayala</a:t>
            </a:r>
          </a:p>
          <a:p>
            <a:pPr lvl="1"/>
            <a:r>
              <a:rPr lang="es-MX" dirty="0"/>
              <a:t>Asignatura: Ciencias de la Salud </a:t>
            </a:r>
          </a:p>
          <a:p>
            <a:pPr>
              <a:buFont typeface="Wingdings" panose="05000000000000000000" pitchFamily="2" charset="2"/>
              <a:buChar char="v"/>
            </a:pPr>
            <a:r>
              <a:rPr lang="es-MX" b="1" dirty="0"/>
              <a:t> Roberto Sierra </a:t>
            </a:r>
          </a:p>
          <a:p>
            <a:pPr lvl="1"/>
            <a:r>
              <a:rPr lang="es-MX" dirty="0"/>
              <a:t>Asignatura: Matemáticas</a:t>
            </a:r>
          </a:p>
          <a:p>
            <a:endParaRPr lang="es-MX" dirty="0"/>
          </a:p>
        </p:txBody>
      </p:sp>
    </p:spTree>
    <p:extLst>
      <p:ext uri="{BB962C8B-B14F-4D97-AF65-F5344CB8AC3E}">
        <p14:creationId xmlns:p14="http://schemas.microsoft.com/office/powerpoint/2010/main" val="539296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9E81DA6-1DE1-086F-14E8-F67CDEE5D0B3}"/>
              </a:ext>
            </a:extLst>
          </p:cNvPr>
          <p:cNvSpPr>
            <a:spLocks noGrp="1"/>
          </p:cNvSpPr>
          <p:nvPr>
            <p:ph idx="1"/>
          </p:nvPr>
        </p:nvSpPr>
        <p:spPr>
          <a:xfrm>
            <a:off x="1033670" y="804333"/>
            <a:ext cx="10223381" cy="5249334"/>
          </a:xfrm>
        </p:spPr>
        <p:txBody>
          <a:bodyPr anchor="ctr">
            <a:normAutofit/>
          </a:bodyPr>
          <a:lstStyle/>
          <a:p>
            <a:pPr marL="0" indent="0">
              <a:buNone/>
            </a:pPr>
            <a:r>
              <a:rPr lang="es-MX" sz="1800" b="1" dirty="0"/>
              <a:t>Análisis. Contrastación de lo esperado y lo sucedido:</a:t>
            </a:r>
          </a:p>
          <a:p>
            <a:pPr algn="just" rtl="0" fontAlgn="base">
              <a:spcBef>
                <a:spcPts val="0"/>
              </a:spcBef>
              <a:spcAft>
                <a:spcPts val="0"/>
              </a:spcAft>
              <a:buFont typeface="+mj-lt"/>
              <a:buAutoNum type="arabicPeriod"/>
            </a:pPr>
            <a:r>
              <a:rPr lang="es-MX" sz="1800" b="0" i="0" u="none" strike="noStrike" dirty="0">
                <a:solidFill>
                  <a:srgbClr val="000000"/>
                </a:solidFill>
                <a:effectLst/>
              </a:rPr>
              <a:t>Se logró publicar los resultados del proyecto y de la investigación estadística entre la población estudiantil, de acuerdo a lo planeado.</a:t>
            </a:r>
          </a:p>
          <a:p>
            <a:pPr algn="just" rtl="0" fontAlgn="base">
              <a:spcBef>
                <a:spcPts val="0"/>
              </a:spcBef>
              <a:spcAft>
                <a:spcPts val="0"/>
              </a:spcAft>
              <a:buFont typeface="+mj-lt"/>
              <a:buAutoNum type="arabicPeriod"/>
            </a:pPr>
            <a:r>
              <a:rPr lang="es-MX" sz="1800" b="0" i="0" u="none" strike="noStrike" dirty="0">
                <a:solidFill>
                  <a:srgbClr val="000000"/>
                </a:solidFill>
                <a:effectLst/>
              </a:rPr>
              <a:t>Ampliar la publicación hacia la población en general y no sólo a nivel estudiantil.</a:t>
            </a:r>
          </a:p>
          <a:p>
            <a:pPr lvl="1">
              <a:spcBef>
                <a:spcPts val="0"/>
              </a:spcBef>
            </a:pPr>
            <a:endParaRPr lang="es-MX" dirty="0"/>
          </a:p>
          <a:p>
            <a:pPr lvl="1">
              <a:spcBef>
                <a:spcPts val="0"/>
              </a:spcBef>
            </a:pPr>
            <a:endParaRPr lang="es-MX" b="0" dirty="0">
              <a:effectLst/>
            </a:endParaRPr>
          </a:p>
          <a:p>
            <a:pPr algn="just" rtl="0">
              <a:spcBef>
                <a:spcPts val="0"/>
              </a:spcBef>
              <a:spcAft>
                <a:spcPts val="0"/>
              </a:spcAft>
            </a:pPr>
            <a:r>
              <a:rPr lang="es-MX" sz="1800" b="1" dirty="0"/>
              <a:t>Toma de decisiones: </a:t>
            </a:r>
          </a:p>
          <a:p>
            <a:pPr algn="just">
              <a:spcBef>
                <a:spcPts val="0"/>
              </a:spcBef>
              <a:spcAft>
                <a:spcPts val="0"/>
              </a:spcAft>
              <a:buFont typeface="Arial" panose="020B0604020202020204" pitchFamily="34" charset="0"/>
              <a:buChar char="•"/>
            </a:pPr>
            <a:r>
              <a:rPr lang="es-MX" sz="1800" b="0" i="0" u="none" strike="noStrike" dirty="0">
                <a:solidFill>
                  <a:srgbClr val="000000"/>
                </a:solidFill>
                <a:effectLst/>
              </a:rPr>
              <a:t>Actualizar los estudios estadísticos de forma anual, con el objeto de que sea una publicación periódica que sirva para influir de manera positiva entre la población para llevar una vida saludable en el deporte y en la buena alimentación.</a:t>
            </a:r>
            <a:endParaRPr lang="es-MX" sz="1800" b="0" dirty="0">
              <a:effectLst/>
            </a:endParaRPr>
          </a:p>
          <a:p>
            <a:pPr marL="0" indent="0">
              <a:buNone/>
            </a:pPr>
            <a:endParaRPr lang="es-MX" sz="1800" b="1" dirty="0"/>
          </a:p>
        </p:txBody>
      </p:sp>
    </p:spTree>
    <p:extLst>
      <p:ext uri="{BB962C8B-B14F-4D97-AF65-F5344CB8AC3E}">
        <p14:creationId xmlns:p14="http://schemas.microsoft.com/office/powerpoint/2010/main" val="3756791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0C2D40C3-DD5A-D03F-EBC5-302A49C5B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163" y="263300"/>
            <a:ext cx="5889673" cy="3165700"/>
          </a:xfrm>
          <a:prstGeom prst="rect">
            <a:avLst/>
          </a:prstGeom>
        </p:spPr>
      </p:pic>
      <p:sp>
        <p:nvSpPr>
          <p:cNvPr id="4" name="CuadroTexto 3">
            <a:extLst>
              <a:ext uri="{FF2B5EF4-FFF2-40B4-BE49-F238E27FC236}">
                <a16:creationId xmlns:a16="http://schemas.microsoft.com/office/drawing/2014/main" id="{48C870D9-D36F-E1D5-396C-2B45B3116951}"/>
              </a:ext>
            </a:extLst>
          </p:cNvPr>
          <p:cNvSpPr txBox="1"/>
          <p:nvPr/>
        </p:nvSpPr>
        <p:spPr>
          <a:xfrm>
            <a:off x="3629465" y="3671668"/>
            <a:ext cx="5078437" cy="2616101"/>
          </a:xfrm>
          <a:prstGeom prst="rect">
            <a:avLst/>
          </a:prstGeom>
          <a:noFill/>
        </p:spPr>
        <p:txBody>
          <a:bodyPr wrap="square" rtlCol="0">
            <a:spAutoFit/>
          </a:bodyPr>
          <a:lstStyle/>
          <a:p>
            <a:pPr algn="ctr"/>
            <a:r>
              <a:rPr lang="es-MX" dirty="0">
                <a:latin typeface="Abadi Extra Light" panose="020B0204020104020204" pitchFamily="34" charset="0"/>
              </a:rPr>
              <a:t>Ciclo Escolar 2021 – 2022</a:t>
            </a:r>
          </a:p>
          <a:p>
            <a:pPr algn="ctr"/>
            <a:endParaRPr lang="es-MX" dirty="0">
              <a:latin typeface="Abadi Extra Light" panose="020B0204020104020204" pitchFamily="34" charset="0"/>
            </a:endParaRPr>
          </a:p>
          <a:p>
            <a:pPr algn="ctr"/>
            <a:r>
              <a:rPr lang="es-MX" sz="2000" b="1" dirty="0">
                <a:latin typeface="Abadi Extra Light" panose="020B0204020104020204" pitchFamily="34" charset="0"/>
              </a:rPr>
              <a:t>Colegio Vermont</a:t>
            </a:r>
          </a:p>
          <a:p>
            <a:pPr algn="ctr"/>
            <a:endParaRPr lang="es-MX" dirty="0">
              <a:latin typeface="Abadi Extra Light" panose="020B0204020104020204" pitchFamily="34" charset="0"/>
            </a:endParaRPr>
          </a:p>
          <a:p>
            <a:pPr algn="ctr"/>
            <a:r>
              <a:rPr lang="es-MX" dirty="0">
                <a:latin typeface="Abadi Extra Light" panose="020B0204020104020204" pitchFamily="34" charset="0"/>
              </a:rPr>
              <a:t>Plantel San Jerónimo</a:t>
            </a:r>
          </a:p>
          <a:p>
            <a:pPr algn="ctr"/>
            <a:r>
              <a:rPr lang="es-ES" b="0" i="0" dirty="0">
                <a:solidFill>
                  <a:srgbClr val="222222"/>
                </a:solidFill>
                <a:effectLst/>
                <a:latin typeface="Abadi Extra Light" panose="020B0204020104020204" pitchFamily="34" charset="0"/>
              </a:rPr>
              <a:t>Av. San Francisco 109, Barrio San Francisco, </a:t>
            </a:r>
          </a:p>
          <a:p>
            <a:pPr algn="ctr"/>
            <a:r>
              <a:rPr lang="es-ES" b="0" i="0" dirty="0">
                <a:solidFill>
                  <a:srgbClr val="222222"/>
                </a:solidFill>
                <a:effectLst/>
                <a:latin typeface="Abadi Extra Light" panose="020B0204020104020204" pitchFamily="34" charset="0"/>
              </a:rPr>
              <a:t>La Magdalena Contreras, </a:t>
            </a:r>
          </a:p>
          <a:p>
            <a:pPr algn="ctr"/>
            <a:r>
              <a:rPr lang="es-ES" b="0" i="0" dirty="0">
                <a:solidFill>
                  <a:srgbClr val="222222"/>
                </a:solidFill>
                <a:effectLst/>
                <a:latin typeface="Abadi Extra Light" panose="020B0204020104020204" pitchFamily="34" charset="0"/>
              </a:rPr>
              <a:t>10500 Ciudad de México, CDMX</a:t>
            </a:r>
          </a:p>
          <a:p>
            <a:pPr algn="ctr"/>
            <a:r>
              <a:rPr lang="es-ES" dirty="0">
                <a:solidFill>
                  <a:srgbClr val="222222"/>
                </a:solidFill>
                <a:latin typeface="Abadi Extra Light" panose="020B0204020104020204" pitchFamily="34" charset="0"/>
              </a:rPr>
              <a:t>Tel. 55 56522812</a:t>
            </a:r>
            <a:endParaRPr lang="es-MX" dirty="0">
              <a:latin typeface="Abadi Extra Light" panose="020B0204020104020204" pitchFamily="34" charset="0"/>
            </a:endParaRPr>
          </a:p>
        </p:txBody>
      </p:sp>
    </p:spTree>
    <p:extLst>
      <p:ext uri="{BB962C8B-B14F-4D97-AF65-F5344CB8AC3E}">
        <p14:creationId xmlns:p14="http://schemas.microsoft.com/office/powerpoint/2010/main" val="388178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CCD4A-A624-F512-ADDD-D8B007A8887C}"/>
              </a:ext>
            </a:extLst>
          </p:cNvPr>
          <p:cNvSpPr>
            <a:spLocks noGrp="1"/>
          </p:cNvSpPr>
          <p:nvPr>
            <p:ph type="title"/>
          </p:nvPr>
        </p:nvSpPr>
        <p:spPr>
          <a:xfrm>
            <a:off x="1024128" y="585216"/>
            <a:ext cx="8018272" cy="1499616"/>
          </a:xfrm>
        </p:spPr>
        <p:txBody>
          <a:bodyPr>
            <a:normAutofit/>
          </a:bodyPr>
          <a:lstStyle/>
          <a:p>
            <a:r>
              <a:rPr lang="es-MX"/>
              <a:t>Introducción</a:t>
            </a:r>
          </a:p>
        </p:txBody>
      </p:sp>
      <p:sp>
        <p:nvSpPr>
          <p:cNvPr id="3" name="Marcador de contenido 2">
            <a:extLst>
              <a:ext uri="{FF2B5EF4-FFF2-40B4-BE49-F238E27FC236}">
                <a16:creationId xmlns:a16="http://schemas.microsoft.com/office/drawing/2014/main" id="{D6E73B2D-6E83-7EAC-52E6-DF1A88DB9C62}"/>
              </a:ext>
            </a:extLst>
          </p:cNvPr>
          <p:cNvSpPr>
            <a:spLocks noGrp="1"/>
          </p:cNvSpPr>
          <p:nvPr>
            <p:ph idx="1"/>
          </p:nvPr>
        </p:nvSpPr>
        <p:spPr>
          <a:xfrm>
            <a:off x="1024128" y="2249424"/>
            <a:ext cx="8018271" cy="4023360"/>
          </a:xfrm>
        </p:spPr>
        <p:txBody>
          <a:bodyPr>
            <a:noAutofit/>
          </a:bodyPr>
          <a:lstStyle/>
          <a:p>
            <a:pPr marR="114300" algn="just" rtl="0">
              <a:spcBef>
                <a:spcPts val="370"/>
              </a:spcBef>
              <a:spcAft>
                <a:spcPts val="0"/>
              </a:spcAft>
            </a:pPr>
            <a:r>
              <a:rPr lang="es-MX" sz="1700" b="0" i="0" u="none" strike="noStrike" dirty="0">
                <a:effectLst/>
              </a:rPr>
              <a:t>El alto nivel competitivo que hoy en día exigen las justas deportivas  locales,  nacionales e internacionales, ha colocado a la ciencia en un lugar preponderante para la preparación del atleta. Aspectos tan importantes como la nutrición, la anatomía, la condición físico-atlética, la ergonomía, la estadística, los modelos matemáticos (tasas de crecimiento), son considerados en los planes de trabajo del deportista.</a:t>
            </a:r>
            <a:endParaRPr lang="es-MX" sz="1700" b="0" dirty="0">
              <a:effectLst/>
            </a:endParaRPr>
          </a:p>
          <a:p>
            <a:pPr marR="114300" algn="just" rtl="0">
              <a:spcBef>
                <a:spcPts val="370"/>
              </a:spcBef>
              <a:spcAft>
                <a:spcPts val="0"/>
              </a:spcAft>
            </a:pPr>
            <a:r>
              <a:rPr lang="es-MX" sz="1700" b="0" i="0" u="none" strike="noStrike" dirty="0">
                <a:effectLst/>
              </a:rPr>
              <a:t>El deporte es también una expresión artística en el que se recrean las formas, los sonidos, los colores. El atleta es entonces un ente en el que se fusionan eficiencia física y estética, a través de imagen, movimiento y plasticidad.  No es coincidencia que entre las diversas disciplinas deportivas haya, por ejemplo, patinaje artístico, gimnasia artística, gimnasia rítmica, o en disciplinas como el atletismo, donde pueden verse movimientos estéticos del atleta.</a:t>
            </a:r>
            <a:endParaRPr lang="es-MX" sz="1700" b="0" dirty="0">
              <a:effectLst/>
            </a:endParaRPr>
          </a:p>
          <a:p>
            <a:pPr marR="114300" algn="just" rtl="0">
              <a:spcBef>
                <a:spcPts val="370"/>
              </a:spcBef>
              <a:spcAft>
                <a:spcPts val="0"/>
              </a:spcAft>
            </a:pPr>
            <a:r>
              <a:rPr lang="es-MX" sz="1700" b="0" i="0" u="none" strike="noStrike" dirty="0">
                <a:effectLst/>
              </a:rPr>
              <a:t>En consideración de lo anterior, el presente plan pretende integrar las Ciencias de la Salud, las Matemáticas y el Arte en una visión holística del ser humano como deportista, atleta, esteta, en el que el cuerpo y mente protagonizan toda actividad humana, desde luego en el tema central de este proyecto: El Deporte en el Siglo XXI.</a:t>
            </a:r>
            <a:endParaRPr lang="es-MX" sz="1700" b="0" dirty="0">
              <a:effectLst/>
            </a:endParaRPr>
          </a:p>
          <a:p>
            <a:br>
              <a:rPr lang="es-MX" sz="1700" dirty="0"/>
            </a:br>
            <a:br>
              <a:rPr lang="es-MX" sz="1700" dirty="0"/>
            </a:br>
            <a:endParaRPr lang="es-MX" sz="1700"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71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5D9C90-9BC4-475D-882D-E5CE72824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431E344-917B-4CF1-25EC-B1666E6FD1A5}"/>
              </a:ext>
            </a:extLst>
          </p:cNvPr>
          <p:cNvSpPr>
            <a:spLocks noGrp="1"/>
          </p:cNvSpPr>
          <p:nvPr>
            <p:ph type="title"/>
          </p:nvPr>
        </p:nvSpPr>
        <p:spPr>
          <a:xfrm>
            <a:off x="8129872" y="643467"/>
            <a:ext cx="3473009" cy="5571066"/>
          </a:xfrm>
        </p:spPr>
        <p:txBody>
          <a:bodyPr>
            <a:normAutofit/>
          </a:bodyPr>
          <a:lstStyle/>
          <a:p>
            <a:r>
              <a:rPr lang="es-MX" dirty="0"/>
              <a:t>Objetivo General</a:t>
            </a:r>
          </a:p>
        </p:txBody>
      </p:sp>
      <p:cxnSp>
        <p:nvCxnSpPr>
          <p:cNvPr id="12" name="Straight Connector 11">
            <a:extLst>
              <a:ext uri="{FF2B5EF4-FFF2-40B4-BE49-F238E27FC236}">
                <a16:creationId xmlns:a16="http://schemas.microsoft.com/office/drawing/2014/main" id="{5B9A992A-8032-4495-B8E1-DA5D87704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1">
            <a:extLst>
              <a:ext uri="{FF2B5EF4-FFF2-40B4-BE49-F238E27FC236}">
                <a16:creationId xmlns:a16="http://schemas.microsoft.com/office/drawing/2014/main" id="{7798111D-A53C-8768-7328-9E332E9BAE8F}"/>
              </a:ext>
            </a:extLst>
          </p:cNvPr>
          <p:cNvSpPr>
            <a:spLocks noChangeArrowheads="1"/>
          </p:cNvSpPr>
          <p:nvPr/>
        </p:nvSpPr>
        <p:spPr bwMode="auto">
          <a:xfrm>
            <a:off x="0" y="-483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sz="3000"/>
          </a:p>
        </p:txBody>
      </p:sp>
      <p:graphicFrame>
        <p:nvGraphicFramePr>
          <p:cNvPr id="4" name="Marcador de contenido 3">
            <a:extLst>
              <a:ext uri="{FF2B5EF4-FFF2-40B4-BE49-F238E27FC236}">
                <a16:creationId xmlns:a16="http://schemas.microsoft.com/office/drawing/2014/main" id="{3B2334E9-EBC9-6771-1E50-2CAB6DF0AB1F}"/>
              </a:ext>
            </a:extLst>
          </p:cNvPr>
          <p:cNvGraphicFramePr>
            <a:graphicFrameLocks noGrp="1"/>
          </p:cNvGraphicFramePr>
          <p:nvPr>
            <p:ph idx="1"/>
            <p:extLst>
              <p:ext uri="{D42A27DB-BD31-4B8C-83A1-F6EECF244321}">
                <p14:modId xmlns:p14="http://schemas.microsoft.com/office/powerpoint/2010/main" val="1094267596"/>
              </p:ext>
            </p:extLst>
          </p:nvPr>
        </p:nvGraphicFramePr>
        <p:xfrm>
          <a:off x="942975" y="1081107"/>
          <a:ext cx="6596063" cy="5101510"/>
        </p:xfrm>
        <a:graphic>
          <a:graphicData uri="http://schemas.openxmlformats.org/drawingml/2006/table">
            <a:tbl>
              <a:tblPr/>
              <a:tblGrid>
                <a:gridCol w="6596063">
                  <a:extLst>
                    <a:ext uri="{9D8B030D-6E8A-4147-A177-3AD203B41FA5}">
                      <a16:colId xmlns:a16="http://schemas.microsoft.com/office/drawing/2014/main" val="4169546459"/>
                    </a:ext>
                  </a:extLst>
                </a:gridCol>
              </a:tblGrid>
              <a:tr h="4646575">
                <a:tc>
                  <a:txBody>
                    <a:bodyPr/>
                    <a:lstStyle/>
                    <a:p>
                      <a:pPr marR="114300" algn="just" rtl="0" fontAlgn="t">
                        <a:spcBef>
                          <a:spcPts val="370"/>
                        </a:spcBef>
                        <a:spcAft>
                          <a:spcPts val="0"/>
                        </a:spcAft>
                      </a:pPr>
                      <a:r>
                        <a:rPr lang="es-MX" sz="2500" b="0" i="0" u="none" strike="noStrike" kern="1200" dirty="0">
                          <a:solidFill>
                            <a:schemeClr val="tx1"/>
                          </a:solidFill>
                          <a:effectLst/>
                          <a:latin typeface="+mn-lt"/>
                          <a:ea typeface="+mn-ea"/>
                          <a:cs typeface="+mn-cs"/>
                        </a:rPr>
                        <a:t>Elaborar un estudio enfocado al Deporte en el Siglo XXI, realizado desde  las diferentes disciplinas (Ciencias de la Salud, Artes, Matemáticas), cuyo efecto en el estudiante le permita contar con una amplia visión de su entorno social, lo anterior, a través de la asociación de las diferentes temáticas de dichas disciplinas, con la finalidad de aportar elementos que posibiliten su formación integral, de tal forma que le sea posible establecer la importancia que tiene la ciencia y el arte en de preparación de un atleta, así como en la salud física y mental de la población en general.</a:t>
                      </a:r>
                      <a:endParaRPr lang="es-MX" sz="2500" dirty="0">
                        <a:solidFill>
                          <a:schemeClr val="tx2"/>
                        </a:solidFill>
                        <a:effectLst/>
                        <a:latin typeface="+mn-lt"/>
                      </a:endParaRPr>
                    </a:p>
                  </a:txBody>
                  <a:tcPr marL="74255" marR="74255" marT="74255" marB="742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4057380"/>
                  </a:ext>
                </a:extLst>
              </a:tr>
            </a:tbl>
          </a:graphicData>
        </a:graphic>
      </p:graphicFrame>
    </p:spTree>
    <p:extLst>
      <p:ext uri="{BB962C8B-B14F-4D97-AF65-F5344CB8AC3E}">
        <p14:creationId xmlns:p14="http://schemas.microsoft.com/office/powerpoint/2010/main" val="394224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78BB4-956B-9B5E-FC33-BB65AE4B3FE3}"/>
              </a:ext>
            </a:extLst>
          </p:cNvPr>
          <p:cNvSpPr>
            <a:spLocks noGrp="1"/>
          </p:cNvSpPr>
          <p:nvPr>
            <p:ph type="title"/>
          </p:nvPr>
        </p:nvSpPr>
        <p:spPr>
          <a:xfrm>
            <a:off x="1024128" y="585216"/>
            <a:ext cx="8018272" cy="1499616"/>
          </a:xfrm>
        </p:spPr>
        <p:txBody>
          <a:bodyPr>
            <a:normAutofit/>
          </a:bodyPr>
          <a:lstStyle/>
          <a:p>
            <a:r>
              <a:rPr lang="es-MX"/>
              <a:t>Objetivo por materia </a:t>
            </a:r>
          </a:p>
        </p:txBody>
      </p:sp>
      <p:sp>
        <p:nvSpPr>
          <p:cNvPr id="3" name="Marcador de contenido 2">
            <a:extLst>
              <a:ext uri="{FF2B5EF4-FFF2-40B4-BE49-F238E27FC236}">
                <a16:creationId xmlns:a16="http://schemas.microsoft.com/office/drawing/2014/main" id="{AE46DFB0-3364-4AA6-035D-AC914A1DAA23}"/>
              </a:ext>
            </a:extLst>
          </p:cNvPr>
          <p:cNvSpPr>
            <a:spLocks noGrp="1"/>
          </p:cNvSpPr>
          <p:nvPr>
            <p:ph idx="1"/>
          </p:nvPr>
        </p:nvSpPr>
        <p:spPr>
          <a:xfrm>
            <a:off x="1024128" y="1765495"/>
            <a:ext cx="8018271" cy="4023360"/>
          </a:xfrm>
        </p:spPr>
        <p:txBody>
          <a:bodyPr>
            <a:noAutofit/>
          </a:bodyPr>
          <a:lstStyle/>
          <a:p>
            <a:pPr algn="just" rtl="0">
              <a:spcBef>
                <a:spcPts val="0"/>
              </a:spcBef>
              <a:spcAft>
                <a:spcPts val="0"/>
              </a:spcAft>
            </a:pPr>
            <a:r>
              <a:rPr lang="es-MX" sz="1600" b="1" dirty="0"/>
              <a:t>Artes: </a:t>
            </a:r>
            <a:r>
              <a:rPr lang="es-MX" sz="1600" b="0" i="0" u="none" strike="noStrike" dirty="0">
                <a:effectLst/>
              </a:rPr>
              <a:t>Fortalecer a los alumnos el pensamiento crítico para que puedan elegir información útil y actual sobre el deporte y sus beneficios en el siglo XXI y así se puedan auxiliar en su proyecto de vida, y sepan cómo integrarlo en diferentes áreas tanto académicas como en su vida diaria. Con esta información podrán lograr desarrollar sus pensamientos, talentos, y creatividad por medio del  arte. </a:t>
            </a:r>
            <a:br>
              <a:rPr lang="es-MX" sz="1600" dirty="0"/>
            </a:br>
            <a:endParaRPr lang="es-MX" sz="1600" dirty="0"/>
          </a:p>
          <a:p>
            <a:pPr algn="just" rtl="0">
              <a:spcBef>
                <a:spcPts val="0"/>
              </a:spcBef>
              <a:spcAft>
                <a:spcPts val="0"/>
              </a:spcAft>
            </a:pPr>
            <a:r>
              <a:rPr lang="es-MX" sz="1600" b="1" dirty="0"/>
              <a:t>Ciencias de la salud: </a:t>
            </a:r>
            <a:r>
              <a:rPr lang="es-MX" sz="1600" b="0" i="0" u="none" strike="noStrike" dirty="0">
                <a:effectLst/>
              </a:rPr>
              <a:t>Elaborar algunos planes de prevención que puedan disminuir los riesgos de atletas, tanto en enfermedades como afecciones generales, en un evento deportivo.</a:t>
            </a:r>
            <a:endParaRPr lang="es-MX" sz="1600" b="0" dirty="0">
              <a:effectLst/>
            </a:endParaRPr>
          </a:p>
          <a:p>
            <a:pPr algn="just" rtl="0">
              <a:spcBef>
                <a:spcPts val="0"/>
              </a:spcBef>
              <a:spcAft>
                <a:spcPts val="0"/>
              </a:spcAft>
            </a:pPr>
            <a:br>
              <a:rPr lang="es-MX" sz="1600" b="0" dirty="0">
                <a:effectLst/>
              </a:rPr>
            </a:br>
            <a:r>
              <a:rPr lang="es-MX" sz="1600" b="0" i="0" u="none" strike="noStrike" dirty="0">
                <a:effectLst/>
              </a:rPr>
              <a:t>Poder observar el rendimiento y preparación física a detalle que lleva un deportista de alto rendimiento en el área de la salud.</a:t>
            </a:r>
          </a:p>
          <a:p>
            <a:pPr algn="just" rtl="0">
              <a:spcBef>
                <a:spcPts val="0"/>
              </a:spcBef>
              <a:spcAft>
                <a:spcPts val="0"/>
              </a:spcAft>
            </a:pPr>
            <a:endParaRPr lang="es-MX" sz="1600" b="0" dirty="0">
              <a:effectLst/>
            </a:endParaRPr>
          </a:p>
          <a:p>
            <a:pPr algn="just" rtl="0">
              <a:spcBef>
                <a:spcPts val="0"/>
              </a:spcBef>
              <a:spcAft>
                <a:spcPts val="0"/>
              </a:spcAft>
            </a:pPr>
            <a:r>
              <a:rPr lang="es-MX" sz="1600" b="1" dirty="0"/>
              <a:t>Matemáticas: </a:t>
            </a:r>
            <a:r>
              <a:rPr lang="es-MX" sz="1600" b="0" i="0" u="none" strike="noStrike" dirty="0">
                <a:effectLst/>
              </a:rPr>
              <a:t>Elaborar modelos matemáticos que permitan, tanto registrar datos históricos, como proyectar posibles resultados esperados de un evento deportivo.  </a:t>
            </a:r>
            <a:endParaRPr lang="es-MX" sz="1600" b="0" dirty="0">
              <a:effectLst/>
            </a:endParaRPr>
          </a:p>
          <a:p>
            <a:pPr algn="just" rtl="0">
              <a:spcBef>
                <a:spcPts val="0"/>
              </a:spcBef>
              <a:spcAft>
                <a:spcPts val="0"/>
              </a:spcAft>
            </a:pPr>
            <a:br>
              <a:rPr lang="es-MX" sz="1600" b="0" dirty="0">
                <a:effectLst/>
              </a:rPr>
            </a:br>
            <a:r>
              <a:rPr lang="es-MX" sz="1600" b="0" i="0" u="none" strike="noStrike" dirty="0">
                <a:effectLst/>
              </a:rPr>
              <a:t>Mostrar la importancia de la ciencia y la tecnología, en la preparación físico-atlética de un deportista. </a:t>
            </a:r>
            <a:endParaRPr lang="es-MX" sz="1600" b="0" dirty="0">
              <a:effectLst/>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54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496FA-89CA-4785-64B5-F598A3F17CA0}"/>
              </a:ext>
            </a:extLst>
          </p:cNvPr>
          <p:cNvSpPr>
            <a:spLocks noGrp="1"/>
          </p:cNvSpPr>
          <p:nvPr>
            <p:ph type="title"/>
          </p:nvPr>
        </p:nvSpPr>
        <p:spPr/>
        <p:txBody>
          <a:bodyPr>
            <a:normAutofit/>
          </a:bodyPr>
          <a:lstStyle/>
          <a:p>
            <a:pPr algn="ctr"/>
            <a:r>
              <a:rPr lang="es-MX" sz="3600" dirty="0">
                <a:solidFill>
                  <a:schemeClr val="tx2"/>
                </a:solidFill>
              </a:rPr>
              <a:t>Actividad interdisciplinaria para dar inicio al proyecto </a:t>
            </a:r>
          </a:p>
        </p:txBody>
      </p:sp>
      <p:graphicFrame>
        <p:nvGraphicFramePr>
          <p:cNvPr id="5" name="Marcador de contenido 2">
            <a:extLst>
              <a:ext uri="{FF2B5EF4-FFF2-40B4-BE49-F238E27FC236}">
                <a16:creationId xmlns:a16="http://schemas.microsoft.com/office/drawing/2014/main" id="{6520E25A-89D4-72FD-9EC5-6548AB88D7C8}"/>
              </a:ext>
            </a:extLst>
          </p:cNvPr>
          <p:cNvGraphicFramePr>
            <a:graphicFrameLocks noGrp="1"/>
          </p:cNvGraphicFramePr>
          <p:nvPr>
            <p:ph idx="1"/>
            <p:extLst>
              <p:ext uri="{D42A27DB-BD31-4B8C-83A1-F6EECF244321}">
                <p14:modId xmlns:p14="http://schemas.microsoft.com/office/powerpoint/2010/main" val="739821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27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1D04BF3A-D52B-B79C-E001-69B22600DBA3}"/>
              </a:ext>
            </a:extLst>
          </p:cNvPr>
          <p:cNvGraphicFramePr>
            <a:graphicFrameLocks noGrp="1"/>
          </p:cNvGraphicFramePr>
          <p:nvPr>
            <p:ph idx="1"/>
            <p:extLst>
              <p:ext uri="{D42A27DB-BD31-4B8C-83A1-F6EECF244321}">
                <p14:modId xmlns:p14="http://schemas.microsoft.com/office/powerpoint/2010/main" val="3980046965"/>
              </p:ext>
            </p:extLst>
          </p:nvPr>
        </p:nvGraphicFramePr>
        <p:xfrm>
          <a:off x="271822" y="773723"/>
          <a:ext cx="11648049" cy="5092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25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CE8CA9-D6D2-4C46-8070-9566F894E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495DB94-8E70-18A2-38A2-112466D467D3}"/>
              </a:ext>
            </a:extLst>
          </p:cNvPr>
          <p:cNvSpPr>
            <a:spLocks noGrp="1"/>
          </p:cNvSpPr>
          <p:nvPr>
            <p:ph type="title"/>
          </p:nvPr>
        </p:nvSpPr>
        <p:spPr>
          <a:xfrm>
            <a:off x="1024129" y="585216"/>
            <a:ext cx="3779085" cy="1499616"/>
          </a:xfrm>
        </p:spPr>
        <p:txBody>
          <a:bodyPr>
            <a:normAutofit/>
          </a:bodyPr>
          <a:lstStyle/>
          <a:p>
            <a:r>
              <a:rPr lang="es-MX" sz="4400">
                <a:solidFill>
                  <a:schemeClr val="tx1"/>
                </a:solidFill>
              </a:rPr>
              <a:t>Justificación de la actividad </a:t>
            </a:r>
          </a:p>
        </p:txBody>
      </p:sp>
      <p:cxnSp>
        <p:nvCxnSpPr>
          <p:cNvPr id="12" name="Straight Connector 11">
            <a:extLst>
              <a:ext uri="{FF2B5EF4-FFF2-40B4-BE49-F238E27FC236}">
                <a16:creationId xmlns:a16="http://schemas.microsoft.com/office/drawing/2014/main" id="{72B31CF5-BEC2-457D-A52F-6A5CCB066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DFC171A-76CC-399E-0598-16238B91ACC6}"/>
              </a:ext>
            </a:extLst>
          </p:cNvPr>
          <p:cNvSpPr>
            <a:spLocks noGrp="1"/>
          </p:cNvSpPr>
          <p:nvPr>
            <p:ph idx="1"/>
          </p:nvPr>
        </p:nvSpPr>
        <p:spPr>
          <a:xfrm>
            <a:off x="1024129" y="2286000"/>
            <a:ext cx="3791711" cy="3931920"/>
          </a:xfrm>
        </p:spPr>
        <p:txBody>
          <a:bodyPr>
            <a:normAutofit/>
          </a:bodyPr>
          <a:lstStyle/>
          <a:p>
            <a:pPr algn="just" rtl="0">
              <a:spcBef>
                <a:spcPts val="0"/>
              </a:spcBef>
              <a:spcAft>
                <a:spcPts val="0"/>
              </a:spcAft>
            </a:pPr>
            <a:r>
              <a:rPr lang="es-MX" b="0" i="0" u="none" strike="noStrike" dirty="0">
                <a:solidFill>
                  <a:schemeClr val="tx2"/>
                </a:solidFill>
                <a:effectLst/>
              </a:rPr>
              <a:t>¿Existe relación alguna entre las Ciencias de la Salud, las artes y las matemáticas en la preparación de un deportista?, ¿Cómo se relacionan?</a:t>
            </a:r>
            <a:endParaRPr lang="es-MX" b="0" dirty="0">
              <a:solidFill>
                <a:schemeClr val="tx2"/>
              </a:solidFill>
              <a:effectLst/>
            </a:endParaRPr>
          </a:p>
          <a:p>
            <a:pPr algn="just" rtl="0">
              <a:spcBef>
                <a:spcPts val="0"/>
              </a:spcBef>
              <a:spcAft>
                <a:spcPts val="0"/>
              </a:spcAft>
            </a:pPr>
            <a:r>
              <a:rPr lang="es-MX" b="0" i="0" u="none" strike="noStrike" dirty="0">
                <a:solidFill>
                  <a:schemeClr val="tx2"/>
                </a:solidFill>
                <a:effectLst/>
              </a:rPr>
              <a:t>Con las preguntas detonadoras investigar sobre el tema y sus subtemas y cómo se relacionan con cada materia. </a:t>
            </a:r>
            <a:endParaRPr lang="es-MX" b="0" dirty="0">
              <a:solidFill>
                <a:schemeClr val="tx2"/>
              </a:solidFill>
              <a:effectLst/>
            </a:endParaRPr>
          </a:p>
          <a:p>
            <a:br>
              <a:rPr lang="es-MX" dirty="0">
                <a:solidFill>
                  <a:srgbClr val="FFFFFF"/>
                </a:solidFill>
              </a:rPr>
            </a:br>
            <a:endParaRPr lang="es-MX" dirty="0">
              <a:solidFill>
                <a:srgbClr val="FFFFFF"/>
              </a:solidFill>
            </a:endParaRPr>
          </a:p>
        </p:txBody>
      </p:sp>
      <p:pic>
        <p:nvPicPr>
          <p:cNvPr id="7" name="Graphic 6" descr="Brindis">
            <a:extLst>
              <a:ext uri="{FF2B5EF4-FFF2-40B4-BE49-F238E27FC236}">
                <a16:creationId xmlns:a16="http://schemas.microsoft.com/office/drawing/2014/main" id="{A3023A76-B52D-CB10-03C7-CB41D160C6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26998516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1067</TotalTime>
  <Words>2572</Words>
  <Application>Microsoft Office PowerPoint</Application>
  <PresentationFormat>Panorámica</PresentationFormat>
  <Paragraphs>156</Paragraphs>
  <Slides>31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Abadi Extra Light</vt:lpstr>
      <vt:lpstr>Arial</vt:lpstr>
      <vt:lpstr>Tw Cen MT</vt:lpstr>
      <vt:lpstr>Tw Cen MT Condensed</vt:lpstr>
      <vt:lpstr>Wingdings</vt:lpstr>
      <vt:lpstr>Wingdings 3</vt:lpstr>
      <vt:lpstr>Integral</vt:lpstr>
      <vt:lpstr>Colegio Vermont</vt:lpstr>
      <vt:lpstr>EL DEPORTE EN EL SIGLO XXI</vt:lpstr>
      <vt:lpstr>Profesores interdisciplinarios</vt:lpstr>
      <vt:lpstr>Introducción</vt:lpstr>
      <vt:lpstr>Objetivo General</vt:lpstr>
      <vt:lpstr>Objetivo por materia </vt:lpstr>
      <vt:lpstr>Actividad interdisciplinaria para dar inicio al proyecto </vt:lpstr>
      <vt:lpstr>Presentación de PowerPoint</vt:lpstr>
      <vt:lpstr>Justificación de la actividad </vt:lpstr>
      <vt:lpstr>Presentación de PowerPoint</vt:lpstr>
      <vt:lpstr>Presentación de PowerPoint</vt:lpstr>
      <vt:lpstr>Actividad interdisciplinaria de la fase de desarrollo para del proyecto </vt:lpstr>
      <vt:lpstr>Presentación de PowerPoint</vt:lpstr>
      <vt:lpstr>Justificación de la actividad </vt:lpstr>
      <vt:lpstr>Presentación de PowerPoint</vt:lpstr>
      <vt:lpstr>Presentación de PowerPoint</vt:lpstr>
      <vt:lpstr>Actividad por asignatura de la fase de desarrollo del proyecto </vt:lpstr>
      <vt:lpstr>Ciencias de la Salud</vt:lpstr>
      <vt:lpstr>Presentación de PowerPoint</vt:lpstr>
      <vt:lpstr>Artes </vt:lpstr>
      <vt:lpstr>Presentación de PowerPoint</vt:lpstr>
      <vt:lpstr>Presentación de PowerPoint</vt:lpstr>
      <vt:lpstr>MATEMáTICAS </vt:lpstr>
      <vt:lpstr>Presentación de PowerPoint</vt:lpstr>
      <vt:lpstr>Presentación de PowerPoint</vt:lpstr>
      <vt:lpstr>Actividad interdisciplinaria de cierre del proyecto </vt:lpstr>
      <vt:lpstr>Presentación de PowerPoint</vt:lpstr>
      <vt:lpstr>Justificación de la actividad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Vermont</dc:title>
  <dc:creator>ERICK JULIAN OSIRIS MARTINEZ CRUZ</dc:creator>
  <cp:lastModifiedBy>ERICK JULIAN OSIRIS MARTINEZ CRUZ</cp:lastModifiedBy>
  <cp:revision>8</cp:revision>
  <dcterms:created xsi:type="dcterms:W3CDTF">2022-07-06T16:29:13Z</dcterms:created>
  <dcterms:modified xsi:type="dcterms:W3CDTF">2022-07-12T15:50:36Z</dcterms:modified>
</cp:coreProperties>
</file>