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1" r:id="rId2"/>
    <p:sldId id="258" r:id="rId3"/>
    <p:sldId id="272" r:id="rId4"/>
    <p:sldId id="273" r:id="rId5"/>
    <p:sldId id="274" r:id="rId6"/>
    <p:sldId id="275" r:id="rId7"/>
    <p:sldId id="276" r:id="rId8"/>
    <p:sldId id="277" r:id="rId9"/>
    <p:sldId id="278" r:id="rId10"/>
    <p:sldId id="279" r:id="rId11"/>
    <p:sldId id="280" r:id="rId12"/>
    <p:sldId id="281" r:id="rId13"/>
    <p:sldId id="282" r:id="rId14"/>
    <p:sldId id="283"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72FAC2C-08A7-4175-A438-B78CBFB760ED}" type="datetimeFigureOut">
              <a:rPr lang="es-MX" smtClean="0"/>
              <a:t>13/07/2022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0D046E4-BA83-4FCD-8F1D-5AB4A4CED499}"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92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2FAC2C-08A7-4175-A438-B78CBFB760ED}" type="datetimeFigureOut">
              <a:rPr lang="es-MX" smtClean="0"/>
              <a:t>13/07/2022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0D046E4-BA83-4FCD-8F1D-5AB4A4CED499}" type="slidenum">
              <a:rPr lang="es-MX" smtClean="0"/>
              <a:t>‹Nº›</a:t>
            </a:fld>
            <a:endParaRPr lang="es-MX"/>
          </a:p>
        </p:txBody>
      </p:sp>
    </p:spTree>
    <p:extLst>
      <p:ext uri="{BB962C8B-B14F-4D97-AF65-F5344CB8AC3E}">
        <p14:creationId xmlns:p14="http://schemas.microsoft.com/office/powerpoint/2010/main" val="213975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2FAC2C-08A7-4175-A438-B78CBFB760ED}" type="datetimeFigureOut">
              <a:rPr lang="es-MX" smtClean="0"/>
              <a:t>13/07/2022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0D046E4-BA83-4FCD-8F1D-5AB4A4CED499}" type="slidenum">
              <a:rPr lang="es-MX" smtClean="0"/>
              <a:t>‹Nº›</a:t>
            </a:fld>
            <a:endParaRPr lang="es-MX"/>
          </a:p>
        </p:txBody>
      </p:sp>
    </p:spTree>
    <p:extLst>
      <p:ext uri="{BB962C8B-B14F-4D97-AF65-F5344CB8AC3E}">
        <p14:creationId xmlns:p14="http://schemas.microsoft.com/office/powerpoint/2010/main" val="397263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2FAC2C-08A7-4175-A438-B78CBFB760ED}" type="datetimeFigureOut">
              <a:rPr lang="es-MX" smtClean="0"/>
              <a:t>13/07/2022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0D046E4-BA83-4FCD-8F1D-5AB4A4CED499}" type="slidenum">
              <a:rPr lang="es-MX" smtClean="0"/>
              <a:t>‹Nº›</a:t>
            </a:fld>
            <a:endParaRPr lang="es-MX"/>
          </a:p>
        </p:txBody>
      </p:sp>
    </p:spTree>
    <p:extLst>
      <p:ext uri="{BB962C8B-B14F-4D97-AF65-F5344CB8AC3E}">
        <p14:creationId xmlns:p14="http://schemas.microsoft.com/office/powerpoint/2010/main" val="390838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72FAC2C-08A7-4175-A438-B78CBFB760ED}" type="datetimeFigureOut">
              <a:rPr lang="es-MX" smtClean="0"/>
              <a:t>13/07/2022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0D046E4-BA83-4FCD-8F1D-5AB4A4CED499}"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60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72FAC2C-08A7-4175-A438-B78CBFB760ED}" type="datetimeFigureOut">
              <a:rPr lang="es-MX" smtClean="0"/>
              <a:t>13/07/2022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0D046E4-BA83-4FCD-8F1D-5AB4A4CED499}" type="slidenum">
              <a:rPr lang="es-MX" smtClean="0"/>
              <a:t>‹Nº›</a:t>
            </a:fld>
            <a:endParaRPr lang="es-MX"/>
          </a:p>
        </p:txBody>
      </p:sp>
    </p:spTree>
    <p:extLst>
      <p:ext uri="{BB962C8B-B14F-4D97-AF65-F5344CB8AC3E}">
        <p14:creationId xmlns:p14="http://schemas.microsoft.com/office/powerpoint/2010/main" val="182206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72FAC2C-08A7-4175-A438-B78CBFB760ED}" type="datetimeFigureOut">
              <a:rPr lang="es-MX" smtClean="0"/>
              <a:t>13/07/2022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0D046E4-BA83-4FCD-8F1D-5AB4A4CED499}" type="slidenum">
              <a:rPr lang="es-MX" smtClean="0"/>
              <a:t>‹Nº›</a:t>
            </a:fld>
            <a:endParaRPr lang="es-MX"/>
          </a:p>
        </p:txBody>
      </p:sp>
    </p:spTree>
    <p:extLst>
      <p:ext uri="{BB962C8B-B14F-4D97-AF65-F5344CB8AC3E}">
        <p14:creationId xmlns:p14="http://schemas.microsoft.com/office/powerpoint/2010/main" val="284505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72FAC2C-08A7-4175-A438-B78CBFB760ED}" type="datetimeFigureOut">
              <a:rPr lang="es-MX" smtClean="0"/>
              <a:t>13/07/2022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0D046E4-BA83-4FCD-8F1D-5AB4A4CED499}" type="slidenum">
              <a:rPr lang="es-MX" smtClean="0"/>
              <a:t>‹Nº›</a:t>
            </a:fld>
            <a:endParaRPr lang="es-MX"/>
          </a:p>
        </p:txBody>
      </p:sp>
    </p:spTree>
    <p:extLst>
      <p:ext uri="{BB962C8B-B14F-4D97-AF65-F5344CB8AC3E}">
        <p14:creationId xmlns:p14="http://schemas.microsoft.com/office/powerpoint/2010/main" val="413805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2FAC2C-08A7-4175-A438-B78CBFB760ED}" type="datetimeFigureOut">
              <a:rPr lang="es-MX" smtClean="0"/>
              <a:t>13/07/2022</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90D046E4-BA83-4FCD-8F1D-5AB4A4CED499}" type="slidenum">
              <a:rPr lang="es-MX" smtClean="0"/>
              <a:t>‹Nº›</a:t>
            </a:fld>
            <a:endParaRPr lang="es-MX"/>
          </a:p>
        </p:txBody>
      </p:sp>
    </p:spTree>
    <p:extLst>
      <p:ext uri="{BB962C8B-B14F-4D97-AF65-F5344CB8AC3E}">
        <p14:creationId xmlns:p14="http://schemas.microsoft.com/office/powerpoint/2010/main" val="309276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2FAC2C-08A7-4175-A438-B78CBFB760ED}" type="datetimeFigureOut">
              <a:rPr lang="es-MX" smtClean="0"/>
              <a:t>13/07/2022</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D046E4-BA83-4FCD-8F1D-5AB4A4CED499}" type="slidenum">
              <a:rPr lang="es-MX" smtClean="0"/>
              <a:t>‹Nº›</a:t>
            </a:fld>
            <a:endParaRPr lang="es-MX"/>
          </a:p>
        </p:txBody>
      </p:sp>
    </p:spTree>
    <p:extLst>
      <p:ext uri="{BB962C8B-B14F-4D97-AF65-F5344CB8AC3E}">
        <p14:creationId xmlns:p14="http://schemas.microsoft.com/office/powerpoint/2010/main" val="3392862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2FAC2C-08A7-4175-A438-B78CBFB760ED}" type="datetimeFigureOut">
              <a:rPr lang="es-MX" smtClean="0"/>
              <a:t>13/07/2022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0D046E4-BA83-4FCD-8F1D-5AB4A4CED499}" type="slidenum">
              <a:rPr lang="es-MX" smtClean="0"/>
              <a:t>‹Nº›</a:t>
            </a:fld>
            <a:endParaRPr lang="es-MX"/>
          </a:p>
        </p:txBody>
      </p:sp>
    </p:spTree>
    <p:extLst>
      <p:ext uri="{BB962C8B-B14F-4D97-AF65-F5344CB8AC3E}">
        <p14:creationId xmlns:p14="http://schemas.microsoft.com/office/powerpoint/2010/main" val="265782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2FAC2C-08A7-4175-A438-B78CBFB760ED}" type="datetimeFigureOut">
              <a:rPr lang="es-MX" smtClean="0"/>
              <a:t>13/07/2022</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D046E4-BA83-4FCD-8F1D-5AB4A4CED499}"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8429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tggHlcFXyEdc2-8rhbpBxxFowxgdsjkQ/view?usp=sharing" TargetMode="External"/><Relationship Id="rId2" Type="http://schemas.openxmlformats.org/officeDocument/2006/relationships/hyperlink" Target="https://drive.google.com/file/d/10HlCKTFDSvITgDJt6ywTZh9MueRblrDJ/view?usp=shar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43535-1417-7E42-1B6D-01F361DA97CE}"/>
              </a:ext>
            </a:extLst>
          </p:cNvPr>
          <p:cNvSpPr>
            <a:spLocks noGrp="1"/>
          </p:cNvSpPr>
          <p:nvPr>
            <p:ph type="ctrTitle"/>
          </p:nvPr>
        </p:nvSpPr>
        <p:spPr/>
        <p:txBody>
          <a:bodyPr/>
          <a:lstStyle/>
          <a:p>
            <a:r>
              <a:rPr lang="es-MX" dirty="0"/>
              <a:t>Colegio Vermont</a:t>
            </a:r>
          </a:p>
        </p:txBody>
      </p:sp>
      <p:sp>
        <p:nvSpPr>
          <p:cNvPr id="3" name="Subtítulo 2">
            <a:extLst>
              <a:ext uri="{FF2B5EF4-FFF2-40B4-BE49-F238E27FC236}">
                <a16:creationId xmlns:a16="http://schemas.microsoft.com/office/drawing/2014/main" id="{97B32AFC-B530-65D0-F8C9-F6A464432908}"/>
              </a:ext>
            </a:extLst>
          </p:cNvPr>
          <p:cNvSpPr>
            <a:spLocks noGrp="1"/>
          </p:cNvSpPr>
          <p:nvPr>
            <p:ph type="subTitle" idx="1"/>
          </p:nvPr>
        </p:nvSpPr>
        <p:spPr/>
        <p:txBody>
          <a:bodyPr/>
          <a:lstStyle/>
          <a:p>
            <a:r>
              <a:rPr lang="es-MX" dirty="0"/>
              <a:t>“Somos luz en la oscuridad”</a:t>
            </a:r>
          </a:p>
          <a:p>
            <a:r>
              <a:rPr lang="es-MX" dirty="0"/>
              <a:t>Calve:1236</a:t>
            </a:r>
          </a:p>
        </p:txBody>
      </p:sp>
      <p:pic>
        <p:nvPicPr>
          <p:cNvPr id="4" name="Imagen 3" descr="Logotipo&#10;&#10;Descripción generada automáticamente">
            <a:extLst>
              <a:ext uri="{FF2B5EF4-FFF2-40B4-BE49-F238E27FC236}">
                <a16:creationId xmlns:a16="http://schemas.microsoft.com/office/drawing/2014/main" id="{38E4D2A7-E3B1-2235-B052-66D4F23F2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090" y="185729"/>
            <a:ext cx="4383819" cy="2356303"/>
          </a:xfrm>
          <a:prstGeom prst="rect">
            <a:avLst/>
          </a:prstGeom>
        </p:spPr>
      </p:pic>
    </p:spTree>
    <p:extLst>
      <p:ext uri="{BB962C8B-B14F-4D97-AF65-F5344CB8AC3E}">
        <p14:creationId xmlns:p14="http://schemas.microsoft.com/office/powerpoint/2010/main" val="73510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F6210BD-5949-65B0-74D4-5408DB03880D}"/>
              </a:ext>
            </a:extLst>
          </p:cNvPr>
          <p:cNvPicPr>
            <a:picLocks noChangeAspect="1"/>
          </p:cNvPicPr>
          <p:nvPr/>
        </p:nvPicPr>
        <p:blipFill rotWithShape="1">
          <a:blip r:embed="rId2"/>
          <a:srcRect l="15326" t="31876" r="23696" b="25978"/>
          <a:stretch/>
        </p:blipFill>
        <p:spPr>
          <a:xfrm>
            <a:off x="2378765" y="198784"/>
            <a:ext cx="7434469" cy="2888974"/>
          </a:xfrm>
          <a:prstGeom prst="rect">
            <a:avLst/>
          </a:prstGeom>
        </p:spPr>
      </p:pic>
      <p:pic>
        <p:nvPicPr>
          <p:cNvPr id="5" name="Imagen 4">
            <a:extLst>
              <a:ext uri="{FF2B5EF4-FFF2-40B4-BE49-F238E27FC236}">
                <a16:creationId xmlns:a16="http://schemas.microsoft.com/office/drawing/2014/main" id="{F90F529E-F919-7807-42B8-1413A4C7676F}"/>
              </a:ext>
            </a:extLst>
          </p:cNvPr>
          <p:cNvPicPr>
            <a:picLocks noChangeAspect="1"/>
          </p:cNvPicPr>
          <p:nvPr/>
        </p:nvPicPr>
        <p:blipFill rotWithShape="1">
          <a:blip r:embed="rId3"/>
          <a:srcRect l="15435" t="40382" r="23587" b="15152"/>
          <a:stretch/>
        </p:blipFill>
        <p:spPr>
          <a:xfrm>
            <a:off x="2378765" y="3087758"/>
            <a:ext cx="7434470" cy="3048000"/>
          </a:xfrm>
          <a:prstGeom prst="rect">
            <a:avLst/>
          </a:prstGeom>
        </p:spPr>
      </p:pic>
    </p:spTree>
    <p:extLst>
      <p:ext uri="{BB962C8B-B14F-4D97-AF65-F5344CB8AC3E}">
        <p14:creationId xmlns:p14="http://schemas.microsoft.com/office/powerpoint/2010/main" val="108908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15D9A6-2DA7-C8BB-7FF5-2CCC38E63E77}"/>
              </a:ext>
            </a:extLst>
          </p:cNvPr>
          <p:cNvPicPr>
            <a:picLocks noChangeAspect="1"/>
          </p:cNvPicPr>
          <p:nvPr/>
        </p:nvPicPr>
        <p:blipFill rotWithShape="1">
          <a:blip r:embed="rId2"/>
          <a:srcRect l="15435" t="52175" r="23587" b="21725"/>
          <a:stretch/>
        </p:blipFill>
        <p:spPr>
          <a:xfrm>
            <a:off x="2378765" y="265043"/>
            <a:ext cx="7434469" cy="1789043"/>
          </a:xfrm>
          <a:prstGeom prst="rect">
            <a:avLst/>
          </a:prstGeom>
        </p:spPr>
      </p:pic>
      <p:pic>
        <p:nvPicPr>
          <p:cNvPr id="5" name="Imagen 4">
            <a:extLst>
              <a:ext uri="{FF2B5EF4-FFF2-40B4-BE49-F238E27FC236}">
                <a16:creationId xmlns:a16="http://schemas.microsoft.com/office/drawing/2014/main" id="{34813B89-B050-7F17-5DCA-48FFD917048C}"/>
              </a:ext>
            </a:extLst>
          </p:cNvPr>
          <p:cNvPicPr>
            <a:picLocks noChangeAspect="1"/>
          </p:cNvPicPr>
          <p:nvPr/>
        </p:nvPicPr>
        <p:blipFill rotWithShape="1">
          <a:blip r:embed="rId3"/>
          <a:srcRect l="15326" t="33615" r="23696" b="13219"/>
          <a:stretch/>
        </p:blipFill>
        <p:spPr>
          <a:xfrm>
            <a:off x="2378765" y="2054086"/>
            <a:ext cx="7434469" cy="3644348"/>
          </a:xfrm>
          <a:prstGeom prst="rect">
            <a:avLst/>
          </a:prstGeom>
        </p:spPr>
      </p:pic>
    </p:spTree>
    <p:extLst>
      <p:ext uri="{BB962C8B-B14F-4D97-AF65-F5344CB8AC3E}">
        <p14:creationId xmlns:p14="http://schemas.microsoft.com/office/powerpoint/2010/main" val="384763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2C3AFFF-5639-2B5B-6F80-467271B5A1D9}"/>
              </a:ext>
            </a:extLst>
          </p:cNvPr>
          <p:cNvPicPr>
            <a:picLocks noChangeAspect="1"/>
          </p:cNvPicPr>
          <p:nvPr/>
        </p:nvPicPr>
        <p:blipFill rotWithShape="1">
          <a:blip r:embed="rId2"/>
          <a:srcRect l="15326" t="28589" r="23587" b="16505"/>
          <a:stretch/>
        </p:blipFill>
        <p:spPr>
          <a:xfrm>
            <a:off x="2372139" y="715618"/>
            <a:ext cx="7447721" cy="3763617"/>
          </a:xfrm>
          <a:prstGeom prst="rect">
            <a:avLst/>
          </a:prstGeom>
        </p:spPr>
      </p:pic>
    </p:spTree>
    <p:extLst>
      <p:ext uri="{BB962C8B-B14F-4D97-AF65-F5344CB8AC3E}">
        <p14:creationId xmlns:p14="http://schemas.microsoft.com/office/powerpoint/2010/main" val="102143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CB20639-3298-3147-CE0E-2B542149876D}"/>
              </a:ext>
            </a:extLst>
          </p:cNvPr>
          <p:cNvPicPr>
            <a:picLocks noChangeAspect="1"/>
          </p:cNvPicPr>
          <p:nvPr/>
        </p:nvPicPr>
        <p:blipFill rotWithShape="1">
          <a:blip r:embed="rId2"/>
          <a:srcRect l="14782" t="30715" r="23479" b="15925"/>
          <a:stretch/>
        </p:blipFill>
        <p:spPr>
          <a:xfrm>
            <a:off x="2332383" y="185531"/>
            <a:ext cx="7527234" cy="3657600"/>
          </a:xfrm>
          <a:prstGeom prst="rect">
            <a:avLst/>
          </a:prstGeom>
        </p:spPr>
      </p:pic>
      <p:pic>
        <p:nvPicPr>
          <p:cNvPr id="5" name="Imagen 4">
            <a:extLst>
              <a:ext uri="{FF2B5EF4-FFF2-40B4-BE49-F238E27FC236}">
                <a16:creationId xmlns:a16="http://schemas.microsoft.com/office/drawing/2014/main" id="{869934C3-EBAA-10A1-6BC1-F0AAD2F886D5}"/>
              </a:ext>
            </a:extLst>
          </p:cNvPr>
          <p:cNvPicPr>
            <a:picLocks noChangeAspect="1"/>
          </p:cNvPicPr>
          <p:nvPr/>
        </p:nvPicPr>
        <p:blipFill rotWithShape="1">
          <a:blip r:embed="rId3"/>
          <a:srcRect l="15543" t="36902" r="23478" b="23852"/>
          <a:stretch/>
        </p:blipFill>
        <p:spPr>
          <a:xfrm>
            <a:off x="2378765" y="3843131"/>
            <a:ext cx="7434469" cy="2690192"/>
          </a:xfrm>
          <a:prstGeom prst="rect">
            <a:avLst/>
          </a:prstGeom>
        </p:spPr>
      </p:pic>
    </p:spTree>
    <p:extLst>
      <p:ext uri="{BB962C8B-B14F-4D97-AF65-F5344CB8AC3E}">
        <p14:creationId xmlns:p14="http://schemas.microsoft.com/office/powerpoint/2010/main" val="2483746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BBF57A-9BCE-C2CE-8597-C7D0AFCFEF6B}"/>
              </a:ext>
            </a:extLst>
          </p:cNvPr>
          <p:cNvSpPr>
            <a:spLocks noGrp="1"/>
          </p:cNvSpPr>
          <p:nvPr>
            <p:ph type="title"/>
          </p:nvPr>
        </p:nvSpPr>
        <p:spPr/>
        <p:txBody>
          <a:bodyPr/>
          <a:lstStyle/>
          <a:p>
            <a:r>
              <a:rPr lang="es-MX" dirty="0"/>
              <a:t>Productos Digitales </a:t>
            </a:r>
          </a:p>
        </p:txBody>
      </p:sp>
      <p:sp>
        <p:nvSpPr>
          <p:cNvPr id="3" name="Marcador de contenido 2">
            <a:extLst>
              <a:ext uri="{FF2B5EF4-FFF2-40B4-BE49-F238E27FC236}">
                <a16:creationId xmlns:a16="http://schemas.microsoft.com/office/drawing/2014/main" id="{BC51E49F-86BE-11FE-F8D5-8C400C3BCB34}"/>
              </a:ext>
            </a:extLst>
          </p:cNvPr>
          <p:cNvSpPr>
            <a:spLocks noGrp="1"/>
          </p:cNvSpPr>
          <p:nvPr>
            <p:ph idx="1"/>
          </p:nvPr>
        </p:nvSpPr>
        <p:spPr/>
        <p:txBody>
          <a:bodyPr/>
          <a:lstStyle/>
          <a:p>
            <a:pPr lvl="1"/>
            <a:r>
              <a:rPr lang="es-MX" dirty="0">
                <a:solidFill>
                  <a:schemeClr val="tx1"/>
                </a:solidFill>
              </a:rPr>
              <a:t>Podcast “Ciencias de la Salud y el Deporte del siglo XXI”</a:t>
            </a:r>
          </a:p>
          <a:p>
            <a:pPr marL="201168" lvl="1" indent="0">
              <a:buNone/>
            </a:pPr>
            <a:r>
              <a:rPr lang="es-MX" dirty="0">
                <a:solidFill>
                  <a:srgbClr val="FF0000"/>
                </a:solidFill>
                <a:hlinkClick r:id="rId2">
                  <a:extLst>
                    <a:ext uri="{A12FA001-AC4F-418D-AE19-62706E023703}">
                      <ahyp:hlinkClr xmlns:ahyp="http://schemas.microsoft.com/office/drawing/2018/hyperlinkcolor" val="tx"/>
                    </a:ext>
                  </a:extLst>
                </a:hlinkClick>
              </a:rPr>
              <a:t>https://drive.google.com/file/d/10HlCKTFDSvITgDJt6ywTZh9MueRblrDJ/view?usp=sharing</a:t>
            </a:r>
            <a:r>
              <a:rPr lang="es-MX" dirty="0">
                <a:solidFill>
                  <a:srgbClr val="FF0000"/>
                </a:solidFill>
              </a:rPr>
              <a:t> </a:t>
            </a:r>
          </a:p>
          <a:p>
            <a:pPr lvl="1"/>
            <a:r>
              <a:rPr lang="es-MX" dirty="0">
                <a:solidFill>
                  <a:schemeClr val="tx1"/>
                </a:solidFill>
              </a:rPr>
              <a:t>Podcast “Modelos matemáticos aplicados en el Deporte”</a:t>
            </a:r>
          </a:p>
          <a:p>
            <a:pPr marL="201168" lvl="1" indent="0">
              <a:buNone/>
            </a:pPr>
            <a:r>
              <a:rPr lang="es-MX" dirty="0">
                <a:solidFill>
                  <a:srgbClr val="FF0000"/>
                </a:solidFill>
                <a:hlinkClick r:id="rId3">
                  <a:extLst>
                    <a:ext uri="{A12FA001-AC4F-418D-AE19-62706E023703}">
                      <ahyp:hlinkClr xmlns:ahyp="http://schemas.microsoft.com/office/drawing/2018/hyperlinkcolor" val="tx"/>
                    </a:ext>
                  </a:extLst>
                </a:hlinkClick>
              </a:rPr>
              <a:t>https://drive.google.com/file/d/1tggHlcFXyEdc2-8rhbpBxxFowxgdsjkQ/view?usp=sharing</a:t>
            </a:r>
            <a:r>
              <a:rPr lang="es-MX" dirty="0">
                <a:solidFill>
                  <a:srgbClr val="FF0000"/>
                </a:solidFill>
              </a:rPr>
              <a:t> </a:t>
            </a:r>
          </a:p>
        </p:txBody>
      </p:sp>
    </p:spTree>
    <p:extLst>
      <p:ext uri="{BB962C8B-B14F-4D97-AF65-F5344CB8AC3E}">
        <p14:creationId xmlns:p14="http://schemas.microsoft.com/office/powerpoint/2010/main" val="357636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0C2D40C3-DD5A-D03F-EBC5-302A49C5B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163" y="263300"/>
            <a:ext cx="5889673" cy="3165700"/>
          </a:xfrm>
          <a:prstGeom prst="rect">
            <a:avLst/>
          </a:prstGeom>
        </p:spPr>
      </p:pic>
      <p:sp>
        <p:nvSpPr>
          <p:cNvPr id="4" name="CuadroTexto 3">
            <a:extLst>
              <a:ext uri="{FF2B5EF4-FFF2-40B4-BE49-F238E27FC236}">
                <a16:creationId xmlns:a16="http://schemas.microsoft.com/office/drawing/2014/main" id="{48C870D9-D36F-E1D5-396C-2B45B3116951}"/>
              </a:ext>
            </a:extLst>
          </p:cNvPr>
          <p:cNvSpPr txBox="1"/>
          <p:nvPr/>
        </p:nvSpPr>
        <p:spPr>
          <a:xfrm>
            <a:off x="3629465" y="3671668"/>
            <a:ext cx="5078437" cy="2616101"/>
          </a:xfrm>
          <a:prstGeom prst="rect">
            <a:avLst/>
          </a:prstGeom>
          <a:noFill/>
        </p:spPr>
        <p:txBody>
          <a:bodyPr wrap="square" rtlCol="0">
            <a:spAutoFit/>
          </a:bodyPr>
          <a:lstStyle/>
          <a:p>
            <a:pPr algn="ctr"/>
            <a:r>
              <a:rPr lang="es-MX" dirty="0">
                <a:latin typeface="Abadi Extra Light" panose="020B0204020104020204" pitchFamily="34" charset="0"/>
              </a:rPr>
              <a:t>Ciclo Escolar 2021 – 2022</a:t>
            </a:r>
          </a:p>
          <a:p>
            <a:pPr algn="ctr"/>
            <a:endParaRPr lang="es-MX" dirty="0">
              <a:latin typeface="Abadi Extra Light" panose="020B0204020104020204" pitchFamily="34" charset="0"/>
            </a:endParaRPr>
          </a:p>
          <a:p>
            <a:pPr algn="ctr"/>
            <a:r>
              <a:rPr lang="es-MX" sz="2000" b="1" dirty="0">
                <a:latin typeface="Abadi Extra Light" panose="020B0204020104020204" pitchFamily="34" charset="0"/>
              </a:rPr>
              <a:t>Colegio Vermont</a:t>
            </a:r>
          </a:p>
          <a:p>
            <a:pPr algn="ctr"/>
            <a:endParaRPr lang="es-MX" dirty="0">
              <a:latin typeface="Abadi Extra Light" panose="020B0204020104020204" pitchFamily="34" charset="0"/>
            </a:endParaRPr>
          </a:p>
          <a:p>
            <a:pPr algn="ctr"/>
            <a:r>
              <a:rPr lang="es-MX" dirty="0">
                <a:latin typeface="Abadi Extra Light" panose="020B0204020104020204" pitchFamily="34" charset="0"/>
              </a:rPr>
              <a:t>Plantel San Jerónimo</a:t>
            </a:r>
          </a:p>
          <a:p>
            <a:pPr algn="ctr"/>
            <a:r>
              <a:rPr lang="es-ES" b="0" i="0" dirty="0">
                <a:solidFill>
                  <a:srgbClr val="222222"/>
                </a:solidFill>
                <a:effectLst/>
                <a:latin typeface="Abadi Extra Light" panose="020B0204020104020204" pitchFamily="34" charset="0"/>
              </a:rPr>
              <a:t>Av. San Francisco 109, Barrio San Francisco, </a:t>
            </a:r>
          </a:p>
          <a:p>
            <a:pPr algn="ctr"/>
            <a:r>
              <a:rPr lang="es-ES" b="0" i="0" dirty="0">
                <a:solidFill>
                  <a:srgbClr val="222222"/>
                </a:solidFill>
                <a:effectLst/>
                <a:latin typeface="Abadi Extra Light" panose="020B0204020104020204" pitchFamily="34" charset="0"/>
              </a:rPr>
              <a:t>La Magdalena Contreras, </a:t>
            </a:r>
          </a:p>
          <a:p>
            <a:pPr algn="ctr"/>
            <a:r>
              <a:rPr lang="es-ES" b="0" i="0" dirty="0">
                <a:solidFill>
                  <a:srgbClr val="222222"/>
                </a:solidFill>
                <a:effectLst/>
                <a:latin typeface="Abadi Extra Light" panose="020B0204020104020204" pitchFamily="34" charset="0"/>
              </a:rPr>
              <a:t>10500 Ciudad de México, CDMX</a:t>
            </a:r>
          </a:p>
          <a:p>
            <a:pPr algn="ctr"/>
            <a:r>
              <a:rPr lang="es-ES" dirty="0">
                <a:solidFill>
                  <a:srgbClr val="222222"/>
                </a:solidFill>
                <a:latin typeface="Abadi Extra Light" panose="020B0204020104020204" pitchFamily="34" charset="0"/>
              </a:rPr>
              <a:t>Tel. 55 56522812</a:t>
            </a:r>
            <a:endParaRPr lang="es-MX" dirty="0">
              <a:latin typeface="Abadi Extra Light" panose="020B0204020104020204" pitchFamily="34" charset="0"/>
            </a:endParaRPr>
          </a:p>
        </p:txBody>
      </p:sp>
    </p:spTree>
    <p:extLst>
      <p:ext uri="{BB962C8B-B14F-4D97-AF65-F5344CB8AC3E}">
        <p14:creationId xmlns:p14="http://schemas.microsoft.com/office/powerpoint/2010/main" val="388178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3CA57-0B80-8A93-72F9-40EA7DA251BC}"/>
              </a:ext>
            </a:extLst>
          </p:cNvPr>
          <p:cNvSpPr>
            <a:spLocks noGrp="1"/>
          </p:cNvSpPr>
          <p:nvPr>
            <p:ph type="ctrTitle"/>
          </p:nvPr>
        </p:nvSpPr>
        <p:spPr>
          <a:xfrm>
            <a:off x="1331997" y="1011140"/>
            <a:ext cx="4208656" cy="3034857"/>
          </a:xfrm>
        </p:spPr>
        <p:txBody>
          <a:bodyPr anchor="b">
            <a:normAutofit/>
          </a:bodyPr>
          <a:lstStyle/>
          <a:p>
            <a:r>
              <a:rPr lang="es-MX" sz="4400" dirty="0">
                <a:solidFill>
                  <a:schemeClr val="tx1"/>
                </a:solidFill>
              </a:rPr>
              <a:t>EL DEPORTE EN EL SIGLO XXI</a:t>
            </a:r>
          </a:p>
        </p:txBody>
      </p:sp>
      <p:sp>
        <p:nvSpPr>
          <p:cNvPr id="3" name="Subtítulo 2">
            <a:extLst>
              <a:ext uri="{FF2B5EF4-FFF2-40B4-BE49-F238E27FC236}">
                <a16:creationId xmlns:a16="http://schemas.microsoft.com/office/drawing/2014/main" id="{CD35926A-DDAD-9B58-298F-E2F7683A7916}"/>
              </a:ext>
            </a:extLst>
          </p:cNvPr>
          <p:cNvSpPr>
            <a:spLocks noGrp="1"/>
          </p:cNvSpPr>
          <p:nvPr>
            <p:ph type="subTitle" idx="1"/>
          </p:nvPr>
        </p:nvSpPr>
        <p:spPr>
          <a:xfrm>
            <a:off x="1336641" y="4498583"/>
            <a:ext cx="4204012" cy="2359417"/>
          </a:xfrm>
        </p:spPr>
        <p:txBody>
          <a:bodyPr anchor="t">
            <a:normAutofit/>
          </a:bodyPr>
          <a:lstStyle/>
          <a:p>
            <a:r>
              <a:rPr lang="es-MX" sz="1600" dirty="0">
                <a:solidFill>
                  <a:schemeClr val="tx1"/>
                </a:solidFill>
              </a:rPr>
              <a:t>5° Preparatorio</a:t>
            </a:r>
          </a:p>
          <a:p>
            <a:r>
              <a:rPr lang="es-MX" sz="1600" dirty="0">
                <a:solidFill>
                  <a:schemeClr val="tx1"/>
                </a:solidFill>
              </a:rPr>
              <a:t>Etapa 2</a:t>
            </a:r>
          </a:p>
          <a:p>
            <a:r>
              <a:rPr lang="es-MX" sz="1600" dirty="0">
                <a:solidFill>
                  <a:schemeClr val="tx1"/>
                </a:solidFill>
              </a:rPr>
              <a:t>Ciclo escolar 2021 - 2022</a:t>
            </a:r>
          </a:p>
        </p:txBody>
      </p:sp>
      <p:pic>
        <p:nvPicPr>
          <p:cNvPr id="4" name="Picture 2" descr="Conexiones DGIRE – Una mirada desde la interdisciplinariedad">
            <a:extLst>
              <a:ext uri="{FF2B5EF4-FFF2-40B4-BE49-F238E27FC236}">
                <a16:creationId xmlns:a16="http://schemas.microsoft.com/office/drawing/2014/main" id="{F8DBF3CC-53FF-BBBA-F769-46339CE2857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2944959"/>
            <a:ext cx="5459470" cy="96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73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6B80B-33CE-D574-C5D5-987183893113}"/>
              </a:ext>
            </a:extLst>
          </p:cNvPr>
          <p:cNvSpPr>
            <a:spLocks noGrp="1"/>
          </p:cNvSpPr>
          <p:nvPr>
            <p:ph type="title"/>
          </p:nvPr>
        </p:nvSpPr>
        <p:spPr/>
        <p:txBody>
          <a:bodyPr/>
          <a:lstStyle/>
          <a:p>
            <a:r>
              <a:rPr lang="es-MX" dirty="0"/>
              <a:t>Introducción</a:t>
            </a:r>
          </a:p>
        </p:txBody>
      </p:sp>
      <p:sp>
        <p:nvSpPr>
          <p:cNvPr id="3" name="Marcador de contenido 2">
            <a:extLst>
              <a:ext uri="{FF2B5EF4-FFF2-40B4-BE49-F238E27FC236}">
                <a16:creationId xmlns:a16="http://schemas.microsoft.com/office/drawing/2014/main" id="{73922763-2FF4-9240-EB34-1BB6D65C3EA0}"/>
              </a:ext>
            </a:extLst>
          </p:cNvPr>
          <p:cNvSpPr>
            <a:spLocks noGrp="1"/>
          </p:cNvSpPr>
          <p:nvPr>
            <p:ph idx="1"/>
          </p:nvPr>
        </p:nvSpPr>
        <p:spPr/>
        <p:txBody>
          <a:bodyPr/>
          <a:lstStyle/>
          <a:p>
            <a:pPr algn="just"/>
            <a:r>
              <a:rPr lang="es-MX" sz="1800" b="0" i="0" u="none" strike="noStrike" dirty="0">
                <a:solidFill>
                  <a:schemeClr val="tx1"/>
                </a:solidFill>
                <a:effectLst/>
                <a:latin typeface="Century Gothic" panose="020B0502020202020204" pitchFamily="34" charset="0"/>
              </a:rPr>
              <a:t>La actividad deportiva, sin duda, ocupa un lugar preponderante entre la población mundial. Los esfuerzos de promoción de la salud, que hacen los gobiernos locales, nacionales e internacionales sobre el deporte, al considerarlo como  un elemento importante en la vida del individuo,  se han enfocado en hacerle sentir la relevancia que éste tiene en el mantenimiento saludable de su cuerpo. Es por ello que se seleccionó este tema como eje de investigación, con el afán de dar a conocer a la comunidad escolar y a sus familias,  en primera instancia, lo importante que resulta la práctica de un deporte en su salud, analizado desde diferentes puntos de vista (las ciencias de la salud, el arte y las matemáticas), pero también cómo influyen estas ciencias y artes en la preparación de un atleta, ya sea a nivel competitivo o simplemente como un deportista amateur. Aspectos tan importantes como la nutrición, la anatomía, la condición físico-atlética, la ergonomía, la estadística, los modelos matemáticos (tasas de crecimiento), son considerados en los planes de trabajo del deportista y desde esta perspectiva se planea realizar los trabajos que integran este proyecto.</a:t>
            </a:r>
            <a:endParaRPr lang="es-MX" dirty="0">
              <a:solidFill>
                <a:schemeClr val="tx1"/>
              </a:solidFill>
            </a:endParaRPr>
          </a:p>
        </p:txBody>
      </p:sp>
    </p:spTree>
    <p:extLst>
      <p:ext uri="{BB962C8B-B14F-4D97-AF65-F5344CB8AC3E}">
        <p14:creationId xmlns:p14="http://schemas.microsoft.com/office/powerpoint/2010/main" val="335047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7CC9C-8F80-F584-3342-A40F6694C2F2}"/>
              </a:ext>
            </a:extLst>
          </p:cNvPr>
          <p:cNvSpPr>
            <a:spLocks noGrp="1"/>
          </p:cNvSpPr>
          <p:nvPr>
            <p:ph type="title"/>
          </p:nvPr>
        </p:nvSpPr>
        <p:spPr/>
        <p:txBody>
          <a:bodyPr/>
          <a:lstStyle/>
          <a:p>
            <a:r>
              <a:rPr lang="es-MX" dirty="0"/>
              <a:t>Objetivo General </a:t>
            </a:r>
          </a:p>
        </p:txBody>
      </p:sp>
      <p:sp>
        <p:nvSpPr>
          <p:cNvPr id="3" name="Marcador de contenido 2">
            <a:extLst>
              <a:ext uri="{FF2B5EF4-FFF2-40B4-BE49-F238E27FC236}">
                <a16:creationId xmlns:a16="http://schemas.microsoft.com/office/drawing/2014/main" id="{778FEFD0-D087-836E-B1E5-634B6ACD07BB}"/>
              </a:ext>
            </a:extLst>
          </p:cNvPr>
          <p:cNvSpPr>
            <a:spLocks noGrp="1"/>
          </p:cNvSpPr>
          <p:nvPr>
            <p:ph idx="1"/>
          </p:nvPr>
        </p:nvSpPr>
        <p:spPr/>
        <p:txBody>
          <a:bodyPr>
            <a:normAutofit/>
          </a:bodyPr>
          <a:lstStyle/>
          <a:p>
            <a:pPr algn="just"/>
            <a:r>
              <a:rPr lang="es-MX" b="1" i="0" u="none" strike="noStrike" dirty="0">
                <a:solidFill>
                  <a:schemeClr val="tx1"/>
                </a:solidFill>
                <a:effectLst/>
                <a:latin typeface="Century Gothic" panose="020B0502020202020204" pitchFamily="34" charset="0"/>
              </a:rPr>
              <a:t>Elaborar un análisis de las causas, razones y/o circunstancias por las que una muestra de la población local, no práctica algún deporte, así como realizar una campaña de sensibilización, desarrollada desde diferentes perspectivas de la ciencia y las artes, para que a la persona le resulte atractivo e interesante y dar las pautas para que prontamente se incorpore a la cultura de la actividad física, en alguna disciplina deportiva,  mostrándole cómo el deporte aporta beneficios a su salud mental y física, con ejemplos palpables de la vida diaria, en las justas deportivas profesionales y amateurs</a:t>
            </a:r>
            <a:r>
              <a:rPr lang="es-MX" b="1" i="0" u="none" strike="noStrike" dirty="0">
                <a:solidFill>
                  <a:schemeClr val="tx1"/>
                </a:solidFill>
                <a:effectLst/>
              </a:rPr>
              <a:t>.</a:t>
            </a:r>
            <a:endParaRPr lang="es-MX" dirty="0">
              <a:solidFill>
                <a:schemeClr val="tx1"/>
              </a:solidFill>
            </a:endParaRPr>
          </a:p>
        </p:txBody>
      </p:sp>
    </p:spTree>
    <p:extLst>
      <p:ext uri="{BB962C8B-B14F-4D97-AF65-F5344CB8AC3E}">
        <p14:creationId xmlns:p14="http://schemas.microsoft.com/office/powerpoint/2010/main" val="291536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CAD7F23-7FC8-C146-3CF0-69B25560248B}"/>
              </a:ext>
            </a:extLst>
          </p:cNvPr>
          <p:cNvPicPr>
            <a:picLocks noChangeAspect="1"/>
          </p:cNvPicPr>
          <p:nvPr/>
        </p:nvPicPr>
        <p:blipFill rotWithShape="1">
          <a:blip r:embed="rId2"/>
          <a:srcRect l="11957" t="34582" r="20216" b="18632"/>
          <a:stretch/>
        </p:blipFill>
        <p:spPr>
          <a:xfrm>
            <a:off x="560313" y="1282147"/>
            <a:ext cx="11071373" cy="4293705"/>
          </a:xfrm>
          <a:prstGeom prst="rect">
            <a:avLst/>
          </a:prstGeom>
        </p:spPr>
      </p:pic>
    </p:spTree>
    <p:extLst>
      <p:ext uri="{BB962C8B-B14F-4D97-AF65-F5344CB8AC3E}">
        <p14:creationId xmlns:p14="http://schemas.microsoft.com/office/powerpoint/2010/main" val="102781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4C966F4-8CE4-55CF-0BA2-78A04205B85A}"/>
              </a:ext>
            </a:extLst>
          </p:cNvPr>
          <p:cNvPicPr>
            <a:picLocks noChangeAspect="1"/>
          </p:cNvPicPr>
          <p:nvPr/>
        </p:nvPicPr>
        <p:blipFill rotWithShape="1">
          <a:blip r:embed="rId2"/>
          <a:srcRect l="25652" t="32455" r="33152" b="9352"/>
          <a:stretch/>
        </p:blipFill>
        <p:spPr>
          <a:xfrm>
            <a:off x="2262511" y="139444"/>
            <a:ext cx="7666977" cy="6089078"/>
          </a:xfrm>
          <a:prstGeom prst="rect">
            <a:avLst/>
          </a:prstGeom>
        </p:spPr>
      </p:pic>
    </p:spTree>
    <p:extLst>
      <p:ext uri="{BB962C8B-B14F-4D97-AF65-F5344CB8AC3E}">
        <p14:creationId xmlns:p14="http://schemas.microsoft.com/office/powerpoint/2010/main" val="199902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139B6A9-1350-C52D-D7F6-886537B441BD}"/>
              </a:ext>
            </a:extLst>
          </p:cNvPr>
          <p:cNvPicPr>
            <a:picLocks noChangeAspect="1"/>
          </p:cNvPicPr>
          <p:nvPr/>
        </p:nvPicPr>
        <p:blipFill rotWithShape="1">
          <a:blip r:embed="rId2"/>
          <a:srcRect l="11413" t="28975" r="20326" b="8385"/>
          <a:stretch/>
        </p:blipFill>
        <p:spPr>
          <a:xfrm>
            <a:off x="1934817" y="649357"/>
            <a:ext cx="8322365" cy="4293704"/>
          </a:xfrm>
          <a:prstGeom prst="rect">
            <a:avLst/>
          </a:prstGeom>
        </p:spPr>
      </p:pic>
    </p:spTree>
    <p:extLst>
      <p:ext uri="{BB962C8B-B14F-4D97-AF65-F5344CB8AC3E}">
        <p14:creationId xmlns:p14="http://schemas.microsoft.com/office/powerpoint/2010/main" val="54087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BA964F7-C2A1-497B-23DE-04DFE3F3B790}"/>
              </a:ext>
            </a:extLst>
          </p:cNvPr>
          <p:cNvPicPr>
            <a:picLocks noChangeAspect="1"/>
          </p:cNvPicPr>
          <p:nvPr/>
        </p:nvPicPr>
        <p:blipFill rotWithShape="1">
          <a:blip r:embed="rId2"/>
          <a:srcRect l="15217" t="33422" r="23369" b="9739"/>
          <a:stretch/>
        </p:blipFill>
        <p:spPr>
          <a:xfrm>
            <a:off x="2352260" y="795131"/>
            <a:ext cx="7487479" cy="3896139"/>
          </a:xfrm>
          <a:prstGeom prst="rect">
            <a:avLst/>
          </a:prstGeom>
        </p:spPr>
      </p:pic>
    </p:spTree>
    <p:extLst>
      <p:ext uri="{BB962C8B-B14F-4D97-AF65-F5344CB8AC3E}">
        <p14:creationId xmlns:p14="http://schemas.microsoft.com/office/powerpoint/2010/main" val="14711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86C1F6-F177-4DF1-882B-7EACBC9B6B5E}"/>
              </a:ext>
            </a:extLst>
          </p:cNvPr>
          <p:cNvPicPr>
            <a:picLocks noChangeAspect="1"/>
          </p:cNvPicPr>
          <p:nvPr/>
        </p:nvPicPr>
        <p:blipFill rotWithShape="1">
          <a:blip r:embed="rId2"/>
          <a:srcRect l="15489" t="30522" r="23859" b="34872"/>
          <a:stretch/>
        </p:blipFill>
        <p:spPr>
          <a:xfrm>
            <a:off x="2411896" y="265045"/>
            <a:ext cx="7394714" cy="2372140"/>
          </a:xfrm>
          <a:prstGeom prst="rect">
            <a:avLst/>
          </a:prstGeom>
        </p:spPr>
      </p:pic>
      <p:pic>
        <p:nvPicPr>
          <p:cNvPr id="5" name="Imagen 4">
            <a:extLst>
              <a:ext uri="{FF2B5EF4-FFF2-40B4-BE49-F238E27FC236}">
                <a16:creationId xmlns:a16="http://schemas.microsoft.com/office/drawing/2014/main" id="{BF7702DA-B3D7-ED93-FC65-FC5B5319FFF0}"/>
              </a:ext>
            </a:extLst>
          </p:cNvPr>
          <p:cNvPicPr>
            <a:picLocks noChangeAspect="1"/>
          </p:cNvPicPr>
          <p:nvPr/>
        </p:nvPicPr>
        <p:blipFill rotWithShape="1">
          <a:blip r:embed="rId3"/>
          <a:srcRect l="15435" t="38642" r="23696" b="28879"/>
          <a:stretch/>
        </p:blipFill>
        <p:spPr>
          <a:xfrm>
            <a:off x="2431774" y="2650437"/>
            <a:ext cx="7421217" cy="2226363"/>
          </a:xfrm>
          <a:prstGeom prst="rect">
            <a:avLst/>
          </a:prstGeom>
        </p:spPr>
      </p:pic>
    </p:spTree>
    <p:extLst>
      <p:ext uri="{BB962C8B-B14F-4D97-AF65-F5344CB8AC3E}">
        <p14:creationId xmlns:p14="http://schemas.microsoft.com/office/powerpoint/2010/main" val="455350643"/>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58</TotalTime>
  <Words>445</Words>
  <Application>Microsoft Office PowerPoint</Application>
  <PresentationFormat>Panorámica</PresentationFormat>
  <Paragraphs>25</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Abadi Extra Light</vt:lpstr>
      <vt:lpstr>Calibri</vt:lpstr>
      <vt:lpstr>Calibri Light</vt:lpstr>
      <vt:lpstr>Century Gothic</vt:lpstr>
      <vt:lpstr>Retrospección</vt:lpstr>
      <vt:lpstr>Colegio Vermont</vt:lpstr>
      <vt:lpstr>EL DEPORTE EN EL SIGLO XXI</vt:lpstr>
      <vt:lpstr>Introducción</vt:lpstr>
      <vt:lpstr>Objetivo General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Productos Digitales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Vermont</dc:title>
  <dc:creator>ERICK JULIAN OSIRIS MARTINEZ CRUZ</dc:creator>
  <cp:lastModifiedBy>ERICK JULIAN OSIRIS MARTINEZ CRUZ</cp:lastModifiedBy>
  <cp:revision>2</cp:revision>
  <dcterms:created xsi:type="dcterms:W3CDTF">2022-07-13T13:21:41Z</dcterms:created>
  <dcterms:modified xsi:type="dcterms:W3CDTF">2022-07-13T14:19:49Z</dcterms:modified>
</cp:coreProperties>
</file>