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sldIdLst>
    <p:sldId id="256" r:id="rId2"/>
    <p:sldId id="257" r:id="rId3"/>
    <p:sldId id="258" r:id="rId4"/>
    <p:sldId id="265" r:id="rId5"/>
    <p:sldId id="320" r:id="rId6"/>
    <p:sldId id="321" r:id="rId7"/>
    <p:sldId id="315" r:id="rId8"/>
    <p:sldId id="267" r:id="rId9"/>
    <p:sldId id="324" r:id="rId10"/>
    <p:sldId id="323" r:id="rId11"/>
    <p:sldId id="334" r:id="rId12"/>
    <p:sldId id="333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39" autoAdjust="0"/>
    <p:restoredTop sz="50000"/>
  </p:normalViewPr>
  <p:slideViewPr>
    <p:cSldViewPr snapToGrid="0">
      <p:cViewPr>
        <p:scale>
          <a:sx n="90" d="100"/>
          <a:sy n="90" d="100"/>
        </p:scale>
        <p:origin x="14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46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312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6041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64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61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09943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488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7016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0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77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7054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53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9D46690-BF5A-48B7-969C-551D66D67CB0}" type="datetimeFigureOut">
              <a:rPr lang="es-MX" smtClean="0"/>
              <a:t>27/06/22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DF59DB0-8B19-48F6-9476-3C48FF6E3E49}" type="slidenum">
              <a:rPr lang="es-MX" smtClean="0"/>
              <a:t>‹Nr.›</a:t>
            </a:fld>
            <a:endParaRPr lang="es-MX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49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datamexico.org/es/profile/geo/tula-de-allende?redirect=tru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1048" y="1204280"/>
            <a:ext cx="7693648" cy="2171360"/>
          </a:xfrm>
        </p:spPr>
        <p:txBody>
          <a:bodyPr>
            <a:noAutofit/>
          </a:bodyPr>
          <a:lstStyle/>
          <a:p>
            <a:pPr algn="ctr"/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5400" dirty="0"/>
              <a:t/>
            </a:r>
            <a:br>
              <a:rPr lang="es-MX" sz="5400" dirty="0"/>
            </a:b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5400" dirty="0"/>
              <a:t/>
            </a:r>
            <a:br>
              <a:rPr lang="es-MX" sz="5400" dirty="0"/>
            </a:b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5400" dirty="0"/>
              <a:t/>
            </a:r>
            <a:br>
              <a:rPr lang="es-MX" sz="5400" dirty="0"/>
            </a:b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5400" dirty="0"/>
              <a:t/>
            </a:r>
            <a:br>
              <a:rPr lang="es-MX" sz="5400" dirty="0"/>
            </a:b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3200" dirty="0" smtClean="0">
                <a:solidFill>
                  <a:schemeClr val="bg1"/>
                </a:solidFill>
              </a:rPr>
              <a:t>Centro </a:t>
            </a:r>
            <a:r>
              <a:rPr lang="es-MX" sz="3200" dirty="0">
                <a:solidFill>
                  <a:schemeClr val="bg1"/>
                </a:solidFill>
              </a:rPr>
              <a:t>E</a:t>
            </a:r>
            <a:r>
              <a:rPr lang="es-MX" sz="3200" dirty="0" smtClean="0">
                <a:solidFill>
                  <a:schemeClr val="bg1"/>
                </a:solidFill>
              </a:rPr>
              <a:t>ducativo Cruz </a:t>
            </a:r>
            <a:r>
              <a:rPr lang="es-MX" sz="3200" dirty="0">
                <a:solidFill>
                  <a:schemeClr val="bg1"/>
                </a:solidFill>
              </a:rPr>
              <a:t>A</a:t>
            </a:r>
            <a:r>
              <a:rPr lang="es-MX" sz="3200" dirty="0" smtClean="0">
                <a:solidFill>
                  <a:schemeClr val="bg1"/>
                </a:solidFill>
              </a:rPr>
              <a:t>zul, </a:t>
            </a:r>
            <a:br>
              <a:rPr lang="es-MX" sz="3200" dirty="0" smtClean="0">
                <a:solidFill>
                  <a:schemeClr val="bg1"/>
                </a:solidFill>
              </a:rPr>
            </a:br>
            <a:r>
              <a:rPr lang="es-MX" sz="3200" dirty="0" smtClean="0">
                <a:solidFill>
                  <a:schemeClr val="bg1"/>
                </a:solidFill>
              </a:rPr>
              <a:t>campus Cruz Azul, Hidalgo.</a:t>
            </a:r>
            <a:br>
              <a:rPr lang="es-MX" sz="3200" dirty="0" smtClean="0">
                <a:solidFill>
                  <a:schemeClr val="bg1"/>
                </a:solidFill>
              </a:rPr>
            </a:br>
            <a:r>
              <a:rPr lang="es-MX" sz="3200" dirty="0" smtClean="0">
                <a:solidFill>
                  <a:schemeClr val="bg1"/>
                </a:solidFill>
              </a:rPr>
              <a:t>Clave 6910.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60701" y="4549246"/>
            <a:ext cx="4114184" cy="861420"/>
          </a:xfrm>
        </p:spPr>
        <p:txBody>
          <a:bodyPr>
            <a:normAutofit lnSpcReduction="10000"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>Equipo DOS</a:t>
            </a:r>
          </a:p>
          <a:p>
            <a:pPr algn="r"/>
            <a:r>
              <a:rPr lang="es-MX" dirty="0">
                <a:solidFill>
                  <a:schemeClr val="bg1"/>
                </a:solidFill>
              </a:rPr>
              <a:t>Proyecto dirigido a 6</a:t>
            </a:r>
            <a:r>
              <a:rPr lang="es-ES" dirty="0" smtClean="0">
                <a:solidFill>
                  <a:schemeClr val="bg1"/>
                </a:solidFill>
              </a:rPr>
              <a:t>º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>
                <a:solidFill>
                  <a:schemeClr val="bg1"/>
                </a:solidFill>
              </a:rPr>
              <a:t>año</a:t>
            </a:r>
          </a:p>
          <a:p>
            <a:pPr algn="r"/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3196" y="1251783"/>
            <a:ext cx="2999467" cy="28864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3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788" y="314325"/>
            <a:ext cx="11606212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2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8" y="428625"/>
            <a:ext cx="11215687" cy="604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4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586444"/>
            <a:ext cx="8825659" cy="990276"/>
          </a:xfrm>
        </p:spPr>
        <p:txBody>
          <a:bodyPr/>
          <a:lstStyle/>
          <a:p>
            <a:r>
              <a:rPr lang="es-ES" sz="2000" dirty="0" smtClean="0"/>
              <a:t>Autoevaluación del </a:t>
            </a:r>
            <a:r>
              <a:rPr lang="es-ES" sz="2000" dirty="0"/>
              <a:t>proyecto: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54954" y="1576720"/>
            <a:ext cx="9774984" cy="50887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sz="1800" b="1" dirty="0"/>
              <a:t>Mtra. </a:t>
            </a:r>
            <a:r>
              <a:rPr lang="es-ES_tradnl" sz="1800" b="1" dirty="0" err="1"/>
              <a:t>Jeanette</a:t>
            </a:r>
            <a:r>
              <a:rPr lang="es-ES_tradnl" sz="1800" b="1" dirty="0"/>
              <a:t> Trujillo </a:t>
            </a:r>
            <a:r>
              <a:rPr lang="es-ES_tradnl" sz="1800" b="1" dirty="0" smtClean="0"/>
              <a:t>Islas</a:t>
            </a:r>
            <a:r>
              <a:rPr lang="es-ES" sz="1700" b="1" dirty="0" smtClean="0"/>
              <a:t>:</a:t>
            </a:r>
            <a:endParaRPr lang="es-ES" sz="1700" b="1" dirty="0"/>
          </a:p>
          <a:p>
            <a:pPr algn="just"/>
            <a:r>
              <a:rPr lang="es-ES" sz="1700" dirty="0"/>
              <a:t>Los resultados obtenidos con el grupo me parecieron exitosos, debido a que las revistas entregadas cumplieron en su mayoría con los objetivos propuestos por mi asignatura; los chicos manejaron muy bien los temas y expresaron sus sentires ante la situación actual que vive nuestra comunidad y nuestro país.</a:t>
            </a:r>
          </a:p>
          <a:p>
            <a:pPr algn="just"/>
            <a:r>
              <a:rPr lang="es-ES" sz="1700" dirty="0"/>
              <a:t>El desempeño de los alumnos me pareció muy adecuado en su gran mayoría, e inclusive algunos de ellos hicieron investigación de campo para obtener información de los temas de manera </a:t>
            </a:r>
            <a:r>
              <a:rPr lang="es-ES" sz="1700" dirty="0" smtClean="0"/>
              <a:t>más </a:t>
            </a:r>
            <a:r>
              <a:rPr lang="es-ES" sz="1700" dirty="0"/>
              <a:t>certera. </a:t>
            </a:r>
          </a:p>
          <a:p>
            <a:pPr algn="just"/>
            <a:r>
              <a:rPr lang="es-ES" sz="1700" dirty="0"/>
              <a:t>Creo y concuerdo que es una estrategia interdisciplinaria muy exitosa, debido a que las asignaturas se conectaron para obtener logros que favorecen el aprendizaje de los alumnos. Los temas expuestos por ellos y el diseño de las revistas digitales en la mayoría </a:t>
            </a:r>
            <a:r>
              <a:rPr lang="es-ES" sz="1700" dirty="0" smtClean="0"/>
              <a:t>de los </a:t>
            </a:r>
            <a:r>
              <a:rPr lang="es-ES" sz="1700" dirty="0"/>
              <a:t>casos fue muy satisfactoria. </a:t>
            </a:r>
            <a:endParaRPr lang="es-ES" sz="1700" dirty="0" smtClean="0"/>
          </a:p>
          <a:p>
            <a:pPr algn="just"/>
            <a:r>
              <a:rPr lang="es-ES" sz="1700" b="1" dirty="0" smtClean="0"/>
              <a:t>Lic. en Fil. Jesús Rodríguez Simón (coordinador):</a:t>
            </a:r>
          </a:p>
          <a:p>
            <a:pPr algn="just"/>
            <a:r>
              <a:rPr lang="es-ES" sz="1700" dirty="0" smtClean="0"/>
              <a:t>Este ciclo escolar representó un doble esfuerzo tanto de los alumnos como de los compañeros profesores, debido a las circunstancias de salud conocidas y por la adaptación a la modalidad “híbrida”. Bajo ese aspecto, nuestras primeras actividades comenzaron a distancia y, afortunadamente, logramos terminar el proyecto de manera presencial. Considero que los resultados con los grupos fue satisfactorio pues hubo expectativas por parte de los alumnos y lo principal es que se han llevado una experiencia de trabajo que posiblemente sea de utilidad más adelante en su educación universitaria.</a:t>
            </a:r>
          </a:p>
          <a:p>
            <a:pPr algn="just"/>
            <a:r>
              <a:rPr lang="es-ES" sz="1700" dirty="0" smtClean="0"/>
              <a:t>Conformar los equipos de trabajo fue otra tarea complicada, sin embargo, la apertura de los jóvenes contribuyó a que cumplieran con el producto solicitado. </a:t>
            </a:r>
          </a:p>
          <a:p>
            <a:pPr algn="just"/>
            <a:r>
              <a:rPr lang="es-ES" sz="1700" dirty="0" smtClean="0"/>
              <a:t>En el caso del trabajo con los profesores, sólo queda agradecer su compromiso y profesionalismo, ya que siempre hicieron sentir su acompañamiento y buena comunicación.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7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 smtClean="0"/>
              <a:t>2. Docentes participantes:</a:t>
            </a:r>
            <a:endParaRPr lang="es-MX" sz="24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85824"/>
              </p:ext>
            </p:extLst>
          </p:nvPr>
        </p:nvGraphicFramePr>
        <p:xfrm>
          <a:off x="1097280" y="2200274"/>
          <a:ext cx="10447020" cy="277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7095"/>
                <a:gridCol w="5739925"/>
              </a:tblGrid>
              <a:tr h="46255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Docente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Asignatura</a:t>
                      </a:r>
                      <a:endParaRPr lang="es-ES_tradnl" dirty="0"/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Mtra. </a:t>
                      </a:r>
                      <a:r>
                        <a:rPr lang="es-ES_tradnl" dirty="0" err="1" smtClean="0"/>
                        <a:t>Jeanette</a:t>
                      </a:r>
                      <a:r>
                        <a:rPr lang="es-ES_tradnl" dirty="0" smtClean="0"/>
                        <a:t> Trujillo Islas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Problemas Sociales, Políticos y Económicos de México</a:t>
                      </a:r>
                      <a:endParaRPr lang="es-ES_tradnl" dirty="0"/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Mtra. Cinthya </a:t>
                      </a:r>
                      <a:r>
                        <a:rPr lang="es-ES" dirty="0" err="1" smtClean="0"/>
                        <a:t>Sahamanta</a:t>
                      </a:r>
                      <a:r>
                        <a:rPr lang="es-ES" dirty="0" smtClean="0"/>
                        <a:t> Pérez Martínez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Sociología</a:t>
                      </a:r>
                      <a:endParaRPr lang="es-ES_tradnl" dirty="0"/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r>
                        <a:rPr lang="es-ES" dirty="0" smtClean="0"/>
                        <a:t>Ing.</a:t>
                      </a:r>
                      <a:r>
                        <a:rPr lang="es-ES" baseline="0" dirty="0" smtClean="0"/>
                        <a:t> Jorge Eduardo Cervantes Juárez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Matemáticas</a:t>
                      </a:r>
                      <a:endParaRPr lang="es-MX" dirty="0"/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r>
                        <a:rPr lang="es-ES" dirty="0" smtClean="0"/>
                        <a:t>Mtro.</a:t>
                      </a:r>
                      <a:r>
                        <a:rPr lang="es-ES" baseline="0" dirty="0" smtClean="0"/>
                        <a:t> Fabián Avendaño Corona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Inglés</a:t>
                      </a:r>
                      <a:endParaRPr lang="es-MX" dirty="0"/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Lic. Jesús Rodríguez</a:t>
                      </a:r>
                      <a:r>
                        <a:rPr lang="es-MX" baseline="0" dirty="0" smtClean="0"/>
                        <a:t> Simón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Coordinador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0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28073" y="2220909"/>
            <a:ext cx="9599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3. </a:t>
            </a:r>
            <a:r>
              <a:rPr lang="es-MX" sz="2400" dirty="0"/>
              <a:t>El proyecto se realizará durante el ciclo escolar </a:t>
            </a:r>
            <a:r>
              <a:rPr lang="es-MX" sz="2400" dirty="0" smtClean="0"/>
              <a:t>2021-2022</a:t>
            </a:r>
            <a:endParaRPr lang="es-MX" sz="2400" dirty="0"/>
          </a:p>
          <a:p>
            <a:endParaRPr lang="es-MX" sz="2400" b="1" dirty="0"/>
          </a:p>
          <a:p>
            <a:r>
              <a:rPr lang="es-MX" sz="2400" dirty="0"/>
              <a:t>Fecha de inicio</a:t>
            </a:r>
            <a:r>
              <a:rPr lang="es-MX" sz="2400" dirty="0" smtClean="0"/>
              <a:t>:</a:t>
            </a:r>
            <a:r>
              <a:rPr lang="es-ES" sz="2400" dirty="0" smtClean="0"/>
              <a:t> </a:t>
            </a:r>
            <a:r>
              <a:rPr lang="es-ES" sz="2400" dirty="0"/>
              <a:t>marzo de </a:t>
            </a:r>
            <a:r>
              <a:rPr lang="es-ES" sz="2400" dirty="0" smtClean="0"/>
              <a:t>2021</a:t>
            </a:r>
            <a:endParaRPr lang="es-MX" sz="2400" dirty="0"/>
          </a:p>
          <a:p>
            <a:r>
              <a:rPr lang="es-MX" sz="2400" dirty="0"/>
              <a:t>Fecha de término: </a:t>
            </a:r>
            <a:r>
              <a:rPr lang="es-ES" sz="2400" dirty="0" smtClean="0"/>
              <a:t>mayo de 2021</a:t>
            </a:r>
          </a:p>
          <a:p>
            <a:endParaRPr lang="es-ES" sz="2400" dirty="0"/>
          </a:p>
          <a:p>
            <a:r>
              <a:rPr lang="es-ES" sz="2400" dirty="0" smtClean="0"/>
              <a:t>Grado 6º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389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3" y="864638"/>
            <a:ext cx="8825659" cy="4969234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+mn-lt"/>
              </a:rPr>
              <a:t>4. Nombre del proyecto:</a:t>
            </a:r>
            <a:br>
              <a:rPr lang="es-ES" sz="2400" dirty="0">
                <a:latin typeface="+mn-lt"/>
              </a:rPr>
            </a:br>
            <a:r>
              <a:rPr lang="es-ES" sz="2400" dirty="0">
                <a:latin typeface="+mn-lt"/>
              </a:rPr>
              <a:t/>
            </a:r>
            <a:br>
              <a:rPr lang="es-ES" sz="2400" dirty="0">
                <a:latin typeface="+mn-lt"/>
              </a:rPr>
            </a:br>
            <a:r>
              <a:rPr lang="es-ES" sz="2400" b="1" i="1" dirty="0" smtClean="0">
                <a:latin typeface="+mn-lt"/>
              </a:rPr>
              <a:t>“Economía en tiempos difíciles”.</a:t>
            </a:r>
            <a:r>
              <a:rPr lang="es-ES" sz="2400" b="1" i="1" dirty="0">
                <a:latin typeface="+mn-lt"/>
              </a:rPr>
              <a:t/>
            </a:r>
            <a:br>
              <a:rPr lang="es-ES" sz="2400" b="1" i="1" dirty="0">
                <a:latin typeface="+mn-lt"/>
              </a:rPr>
            </a:br>
            <a:r>
              <a:rPr lang="es-ES" sz="2400" b="1" i="1" dirty="0">
                <a:latin typeface="+mn-lt"/>
              </a:rPr>
              <a:t/>
            </a:r>
            <a:br>
              <a:rPr lang="es-ES" sz="2400" b="1" i="1" dirty="0">
                <a:latin typeface="+mn-lt"/>
              </a:rPr>
            </a:br>
            <a:r>
              <a:rPr lang="es-ES" sz="2400" dirty="0">
                <a:latin typeface="+mn-lt"/>
              </a:rPr>
              <a:t>Proyecto CONEXIONES para el ciclo </a:t>
            </a:r>
            <a:r>
              <a:rPr lang="es-ES" sz="2400" dirty="0" smtClean="0">
                <a:latin typeface="+mn-lt"/>
              </a:rPr>
              <a:t>2021-2022.</a:t>
            </a:r>
            <a:br>
              <a:rPr lang="es-ES" sz="2400" dirty="0" smtClean="0">
                <a:latin typeface="+mn-lt"/>
              </a:rPr>
            </a:br>
            <a:r>
              <a:rPr lang="es-ES" sz="2400" dirty="0" smtClean="0">
                <a:latin typeface="+mn-lt"/>
              </a:rPr>
              <a:t/>
            </a:r>
            <a:br>
              <a:rPr lang="es-ES" sz="2400" dirty="0" smtClean="0">
                <a:latin typeface="+mn-lt"/>
              </a:rPr>
            </a:br>
            <a:endParaRPr lang="es-E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02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5. </a:t>
            </a:r>
            <a:r>
              <a:rPr lang="es-ES_tradnl" sz="24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Justificaci</a:t>
            </a:r>
            <a:r>
              <a:rPr lang="es-ES" sz="24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ón</a:t>
            </a:r>
            <a:endParaRPr lang="es-ES_tradnl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Nuestra comunidad</a:t>
            </a:r>
            <a:r>
              <a:rPr lang="es-ES" dirty="0" smtClean="0"/>
              <a:t> se ha visto afectada tanto por los desastres naturales como por la pandemia, esto ha provocado una falta de empleo y desestabilidad social y económica. Ante este panorama, vale la pena indagar </a:t>
            </a:r>
            <a:r>
              <a:rPr lang="es-ES" dirty="0"/>
              <a:t>el contexto social en el que </a:t>
            </a:r>
            <a:r>
              <a:rPr lang="es-ES" dirty="0" smtClean="0"/>
              <a:t>vivimos para relacionarlo </a:t>
            </a:r>
            <a:r>
              <a:rPr lang="es-ES" dirty="0"/>
              <a:t>c</a:t>
            </a:r>
            <a:r>
              <a:rPr lang="es-ES" dirty="0" smtClean="0"/>
              <a:t>on las bases históricas de la economía, y dar a conocer qué opciones pueden ser viables para recobrar un mejor porvenir. </a:t>
            </a:r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066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3" y="864638"/>
            <a:ext cx="10060735" cy="4969234"/>
          </a:xfrm>
        </p:spPr>
        <p:txBody>
          <a:bodyPr>
            <a:noAutofit/>
          </a:bodyPr>
          <a:lstStyle/>
          <a:p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>Objetivo: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/>
              <a:t>Diseñar una revista digital con el propósito de analizar el fenómeno de la pobreza (en Tula de Allende) y su </a:t>
            </a:r>
            <a:r>
              <a:rPr lang="es-ES" sz="1600" dirty="0" smtClean="0"/>
              <a:t>relación</a:t>
            </a:r>
            <a:br>
              <a:rPr lang="es-ES" sz="1600" dirty="0" smtClean="0"/>
            </a:br>
            <a:r>
              <a:rPr lang="es-ES" sz="1600" dirty="0" smtClean="0"/>
              <a:t>con </a:t>
            </a:r>
            <a:r>
              <a:rPr lang="es-ES" sz="1600" dirty="0"/>
              <a:t>las corrientes económicas, para proponer un plan financiero con base en elementos de </a:t>
            </a:r>
            <a:r>
              <a:rPr lang="es-ES" sz="1600" dirty="0" smtClean="0"/>
              <a:t>matemáticas aplicadas</a:t>
            </a:r>
            <a:r>
              <a:rPr lang="es-ES" sz="1600" dirty="0"/>
              <a:t>, y que también sirva para divulgar el contexto económico-social </a:t>
            </a:r>
            <a:r>
              <a:rPr lang="es-ES" sz="1600" dirty="0" smtClean="0"/>
              <a:t>actual.</a:t>
            </a: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_tradnl" sz="1600" dirty="0" smtClean="0"/>
              <a:t> </a:t>
            </a:r>
            <a:br>
              <a:rPr lang="es-ES_tradnl" sz="1600" dirty="0" smtClean="0"/>
            </a:b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_tradnl" sz="1600" b="1" dirty="0" smtClean="0"/>
              <a:t>Objetivos por asignatura:</a:t>
            </a: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" sz="1600" dirty="0"/>
              <a:t>Problemas Sociales, Políticos y Económicos de </a:t>
            </a:r>
            <a:r>
              <a:rPr lang="es-ES" sz="1600" dirty="0" smtClean="0"/>
              <a:t>México: </a:t>
            </a:r>
            <a:r>
              <a:rPr lang="es-ES_tradnl" sz="1600" dirty="0" smtClean="0"/>
              <a:t>analizar</a:t>
            </a:r>
            <a:r>
              <a:rPr lang="es-ES_tradnl" sz="1600" dirty="0"/>
              <a:t>, reflexionar y evaluar la realidad económica, política y social de México a través de diversos marcos teóricos y enfoques </a:t>
            </a:r>
            <a:r>
              <a:rPr lang="es-ES_tradnl" sz="1600" dirty="0" smtClean="0"/>
              <a:t>conceptuales</a:t>
            </a:r>
            <a:r>
              <a:rPr lang="is-IS" sz="1600" dirty="0" smtClean="0"/>
              <a:t>, </a:t>
            </a:r>
            <a:r>
              <a:rPr lang="es-ES_tradnl" sz="1600" dirty="0" smtClean="0"/>
              <a:t>centrándose </a:t>
            </a:r>
            <a:r>
              <a:rPr lang="es-ES_tradnl" sz="1600" dirty="0"/>
              <a:t>en los ejes para problematizar: pobreza</a:t>
            </a:r>
            <a:r>
              <a:rPr lang="es-ES_tradnl" sz="1600" dirty="0" smtClean="0"/>
              <a:t>, migración, </a:t>
            </a:r>
            <a:r>
              <a:rPr lang="es-ES_tradnl" sz="1600" dirty="0"/>
              <a:t>corrupción, democracia y educación, con la finalidad de adoptar una postura crítica, participar en la toma de decisiones y ser un agente de cambio</a:t>
            </a:r>
            <a:br>
              <a:rPr lang="es-ES_tradnl" sz="1600" dirty="0"/>
            </a:b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is-IS" sz="1600" i="1" dirty="0" smtClean="0"/>
              <a:t>Sociolog</a:t>
            </a:r>
            <a:r>
              <a:rPr lang="es-ES" sz="1600" i="1" dirty="0" err="1" smtClean="0"/>
              <a:t>ía</a:t>
            </a:r>
            <a:r>
              <a:rPr lang="es-ES" sz="1600" dirty="0" smtClean="0"/>
              <a:t>: </a:t>
            </a:r>
            <a:r>
              <a:rPr lang="es-ES_tradnl" sz="1600" dirty="0" smtClean="0"/>
              <a:t>sensibilizar </a:t>
            </a:r>
            <a:r>
              <a:rPr lang="es-ES_tradnl" sz="1600" dirty="0"/>
              <a:t>a los estudiantes sobre los problemas sociales mediante el análisis y reflexión de los conceptos básicos de la Sociología clásica y </a:t>
            </a:r>
            <a:r>
              <a:rPr lang="es-ES_tradnl" sz="1600" dirty="0" smtClean="0"/>
              <a:t>contemporánea, </a:t>
            </a:r>
            <a:r>
              <a:rPr lang="es-ES_tradnl" sz="1600" dirty="0"/>
              <a:t>además de aprender </a:t>
            </a:r>
            <a:r>
              <a:rPr lang="es-ES_tradnl" sz="1600" dirty="0" smtClean="0"/>
              <a:t>herramientas </a:t>
            </a:r>
            <a:r>
              <a:rPr lang="es-ES_tradnl" sz="1600" dirty="0"/>
              <a:t>de la tecnología de la comunicación e información que contribuyan a la formación crítica y consciente para que sean capaces de participar en la solución </a:t>
            </a:r>
            <a:r>
              <a:rPr lang="es-ES_tradnl" sz="1600" dirty="0" smtClean="0"/>
              <a:t>y prevención </a:t>
            </a:r>
            <a:r>
              <a:rPr lang="es-ES_tradnl" sz="1600" dirty="0"/>
              <a:t>de dichos </a:t>
            </a:r>
            <a:r>
              <a:rPr lang="es-ES_tradnl" sz="1600" dirty="0" smtClean="0"/>
              <a:t>problemas.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i="1" dirty="0" smtClean="0"/>
              <a:t>Matemáticas:</a:t>
            </a:r>
            <a:r>
              <a:rPr lang="es-ES_tradnl" sz="1600" dirty="0"/>
              <a:t> </a:t>
            </a:r>
            <a:r>
              <a:rPr lang="es-ES_tradnl" sz="1600" dirty="0" smtClean="0"/>
              <a:t>analizar </a:t>
            </a:r>
            <a:r>
              <a:rPr lang="es-ES_tradnl" sz="1600" dirty="0"/>
              <a:t>y </a:t>
            </a:r>
            <a:r>
              <a:rPr lang="es-ES_tradnl" sz="1600" dirty="0" smtClean="0"/>
              <a:t>aplicar </a:t>
            </a:r>
            <a:r>
              <a:rPr lang="es-ES_tradnl" sz="1600" dirty="0"/>
              <a:t>conocimientos matemáticos para crear habilidades, razonamiento lógico y crítico en el área de Ciencias Sociales, así como un enfoque multidisciplinario con las áreas económica-administrativa, negocios internacionales o contables al estudiar y aplicar herramientas que brinden solución a los problemas y desafíos actuales, mediante el manejo de las progresiones, las matrices, las matemáticas financieras y el cálculo </a:t>
            </a:r>
            <a:r>
              <a:rPr lang="es-ES_tradnl" sz="1600" dirty="0" smtClean="0"/>
              <a:t>diferencial.</a:t>
            </a:r>
            <a:br>
              <a:rPr lang="es-ES_tradnl" sz="1600" dirty="0" smtClean="0"/>
            </a:b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i="1" dirty="0" smtClean="0"/>
              <a:t>Inglés</a:t>
            </a:r>
            <a:r>
              <a:rPr lang="es-ES" sz="1600" dirty="0" smtClean="0"/>
              <a:t>: </a:t>
            </a:r>
            <a:r>
              <a:rPr lang="es-ES_tradnl" sz="1600" dirty="0" smtClean="0"/>
              <a:t>aplicar </a:t>
            </a:r>
            <a:r>
              <a:rPr lang="es-ES_tradnl" sz="1600" dirty="0"/>
              <a:t>los conocimientos </a:t>
            </a:r>
            <a:r>
              <a:rPr lang="es-ES_tradnl" sz="1600" dirty="0" smtClean="0"/>
              <a:t>por </a:t>
            </a:r>
            <a:r>
              <a:rPr lang="es-ES_tradnl" sz="1600" dirty="0"/>
              <a:t>medio de situaciones comunicativas que promueven el intercambio de información, expresión de opiniones, narración y descripción de eventos y acciones para propiciar la reflexión crítica hacia aspectos de la vida personal y del ámbito global que posibiliten el desarrollo del pensamiento y creación de una postura crítica </a:t>
            </a:r>
            <a:r>
              <a:rPr lang="es-ES_tradnl" sz="1600" dirty="0" smtClean="0"/>
              <a:t>propia.</a:t>
            </a:r>
            <a:r>
              <a:rPr lang="es-ES" sz="1600" dirty="0" smtClean="0"/>
              <a:t/>
            </a:r>
            <a:br>
              <a:rPr lang="es-ES" sz="1600" dirty="0" smtClean="0"/>
            </a:b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053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586444"/>
            <a:ext cx="8825659" cy="990276"/>
          </a:xfrm>
        </p:spPr>
        <p:txBody>
          <a:bodyPr/>
          <a:lstStyle/>
          <a:p>
            <a:r>
              <a:rPr lang="es-ES" sz="2000" dirty="0" smtClean="0"/>
              <a:t>Contenidos, temas y propósitos:</a:t>
            </a:r>
            <a:endParaRPr lang="es-ES" sz="20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59615"/>
              </p:ext>
            </p:extLst>
          </p:nvPr>
        </p:nvGraphicFramePr>
        <p:xfrm>
          <a:off x="1039312" y="1422400"/>
          <a:ext cx="10022387" cy="483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999"/>
                <a:gridCol w="1999561"/>
                <a:gridCol w="1844142"/>
                <a:gridCol w="1991386"/>
                <a:gridCol w="2019299"/>
              </a:tblGrid>
              <a:tr h="127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Disciplinas:</a:t>
                      </a:r>
                      <a:endParaRPr lang="es-ES_tradnl" sz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Disciplina 1. </a:t>
                      </a:r>
                      <a:endParaRPr lang="es-ES_tradnl" sz="1200" b="1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PROBLEMAS SOCIALES, POLÍTICOS Y ECONÓMICOS DE MÉXICO</a:t>
                      </a:r>
                      <a:endParaRPr lang="es-ES_tradnl" sz="1200" b="1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Disciplina 2. </a:t>
                      </a:r>
                      <a:endParaRPr lang="es-ES_tradnl" sz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SOCIOLOG</a:t>
                      </a:r>
                      <a:r>
                        <a:rPr lang="es-ES" sz="120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ÍA</a:t>
                      </a:r>
                      <a:endParaRPr lang="es-ES_tradnl" sz="1200" i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Disciplina 3.</a:t>
                      </a:r>
                      <a:endParaRPr lang="es-ES_tradnl" sz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ES" sz="120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MATEMÁTICAS</a:t>
                      </a:r>
                      <a:endParaRPr lang="es-ES_tradnl" sz="1200" i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Disciplina 4. </a:t>
                      </a:r>
                      <a:endParaRPr lang="es-ES_tradnl" sz="12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endParaRPr lang="es-ES_tradnl" sz="1200" i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</a:tr>
              <a:tr h="3429000">
                <a:tc>
                  <a:txBody>
                    <a:bodyPr/>
                    <a:lstStyle/>
                    <a:p>
                      <a:pPr marL="158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Contenidos/Temas</a:t>
                      </a:r>
                      <a:r>
                        <a:rPr lang="es-ES_tradnl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Involucrados</a:t>
                      </a:r>
                      <a:r>
                        <a:rPr lang="es-ES_tradnl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del programa 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que se consideran.</a:t>
                      </a:r>
                      <a:endParaRPr lang="es-ES_tradnl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1C458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1.3 La pobreza desde el Modelo de Crecimiento hacia Adentro hasta el Neoliberalismo. a) Teorías del crecimiento y desarrollo económico</a:t>
                      </a:r>
                    </a:p>
                    <a:p>
                      <a:pPr algn="just"/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1.15 Argumentación sobre la necesidad de disminuir la pobreza para alcanzar el desarrollo económico y social.</a:t>
                      </a:r>
                    </a:p>
                    <a:p>
                      <a:pPr algn="just"/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3.15 Valoración del impacto político, social y económico de la corrupción y la impunidad, y sus graves repercusiones en México.</a:t>
                      </a:r>
                    </a:p>
                    <a:p>
                      <a:pPr algn="just"/>
                      <a:endParaRPr lang="es-ES_tradnl" sz="1200" i="1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4.5 Problematización sobre algunos temas como: desigualdad social, injusticia social, pobreza, marginación a partir de la teoría del valor.</a:t>
                      </a:r>
                    </a:p>
                    <a:p>
                      <a:pPr algn="just"/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4.6 Análisis de las transformaciones histórico-sociales a partir de la expresión manifiesta de la lucha de clases.</a:t>
                      </a:r>
                    </a:p>
                    <a:p>
                      <a:pPr algn="just"/>
                      <a:endParaRPr lang="es-ES_tradnl" sz="1200" i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1.10 Reconocimiento de la importancia de las progresiones y series para analizar, modelar, visualizar, comprender, evaluar soluciones y tomar decisiones de algunos problemas o fenómenos socio-económicos.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4.12 Aplicación de la derivada para optimizar funciones que modelen problemas socio-económicos, industriales, financieros, principalmente; para costos en materiales, ingresos o utilidades en empresas, entre otros.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3.8 Organización de ideas principales y detalles en un folleto informativo.</a:t>
                      </a:r>
                    </a:p>
                    <a:p>
                      <a:pPr algn="just"/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5.9 Identificación de la estructura de textos expositivos.</a:t>
                      </a:r>
                    </a:p>
                    <a:p>
                      <a:pPr algn="just"/>
                      <a:r>
                        <a:rPr lang="es-ES_tradnl" sz="1200" i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6.9 Fomento de la reflexión crítica acerca de diferentes problemas sociales.</a:t>
                      </a:r>
                    </a:p>
                    <a:p>
                      <a:pPr algn="just"/>
                      <a:endParaRPr lang="es-ES_tradnl" sz="1200" i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9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586444"/>
            <a:ext cx="8825659" cy="990276"/>
          </a:xfrm>
        </p:spPr>
        <p:txBody>
          <a:bodyPr/>
          <a:lstStyle/>
          <a:p>
            <a:r>
              <a:rPr lang="es-ES" sz="2000" dirty="0" smtClean="0">
                <a:solidFill>
                  <a:schemeClr val="tx1"/>
                </a:solidFill>
              </a:rPr>
              <a:t>Documentación </a:t>
            </a:r>
            <a:r>
              <a:rPr lang="es-ES" sz="2000" dirty="0">
                <a:solidFill>
                  <a:schemeClr val="tx1"/>
                </a:solidFill>
              </a:rPr>
              <a:t>de actividades y evidencias de </a:t>
            </a:r>
            <a:r>
              <a:rPr lang="es-ES" sz="2000" dirty="0" smtClean="0">
                <a:solidFill>
                  <a:schemeClr val="tx1"/>
                </a:solidFill>
              </a:rPr>
              <a:t>enseñanza-aprendizaje</a:t>
            </a:r>
            <a:r>
              <a:rPr lang="es-ES" sz="20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54954" y="1518011"/>
            <a:ext cx="9774984" cy="4516077"/>
          </a:xfrm>
        </p:spPr>
        <p:txBody>
          <a:bodyPr>
            <a:normAutofit/>
          </a:bodyPr>
          <a:lstStyle/>
          <a:p>
            <a:pPr algn="just"/>
            <a:r>
              <a:rPr lang="es-ES" sz="1400" dirty="0" smtClean="0"/>
              <a:t>Primera Interdisciplinaria: “El contexto económico en Tula de Allende”.</a:t>
            </a:r>
          </a:p>
          <a:p>
            <a:pPr algn="just"/>
            <a:r>
              <a:rPr lang="es-ES" sz="1400" dirty="0" smtClean="0"/>
              <a:t>Objetivo: Dar a conocer el proyecto interdisciplinario e interrelacionar los conceptos de las materias.</a:t>
            </a:r>
          </a:p>
          <a:p>
            <a:pPr algn="just"/>
            <a:r>
              <a:rPr lang="es-ES" sz="1400" dirty="0" smtClean="0"/>
              <a:t>Grado: 6º.</a:t>
            </a:r>
          </a:p>
          <a:p>
            <a:pPr algn="just"/>
            <a:r>
              <a:rPr lang="es-ES" sz="1400" dirty="0" smtClean="0"/>
              <a:t>Fecha: </a:t>
            </a:r>
            <a:r>
              <a:rPr lang="es-ES_tradnl" sz="1400" dirty="0" smtClean="0"/>
              <a:t>6 de abril </a:t>
            </a:r>
            <a:r>
              <a:rPr lang="es-ES_tradnl" sz="1400" dirty="0"/>
              <a:t>de </a:t>
            </a:r>
            <a:r>
              <a:rPr lang="es-ES_tradnl" sz="1400" dirty="0" smtClean="0"/>
              <a:t>2022</a:t>
            </a:r>
          </a:p>
          <a:p>
            <a:pPr algn="just"/>
            <a:r>
              <a:rPr lang="es-ES_tradnl" sz="1400" dirty="0" smtClean="0"/>
              <a:t>Asignaturas: </a:t>
            </a:r>
            <a:r>
              <a:rPr lang="es-ES_tradnl" sz="1400" dirty="0"/>
              <a:t>Problemas Sociales, Políticos y Económicos de </a:t>
            </a:r>
            <a:r>
              <a:rPr lang="es-ES_tradnl" sz="1400" dirty="0" smtClean="0"/>
              <a:t>México, Sociología, Matemáticas, Inglés</a:t>
            </a:r>
            <a:r>
              <a:rPr lang="es-ES" sz="1400" dirty="0" smtClean="0"/>
              <a:t>; Temas: modelos económicos, desarrollo </a:t>
            </a:r>
            <a:r>
              <a:rPr lang="es-ES" sz="1400" dirty="0"/>
              <a:t>económico, problemas </a:t>
            </a:r>
            <a:r>
              <a:rPr lang="es-ES" sz="1400" dirty="0" smtClean="0"/>
              <a:t>socio-económicos, </a:t>
            </a:r>
            <a:r>
              <a:rPr lang="es-ES" sz="1400" dirty="0"/>
              <a:t>desigualdad social, injusticia social, </a:t>
            </a:r>
            <a:r>
              <a:rPr lang="es-ES" sz="1400" dirty="0" smtClean="0"/>
              <a:t>pobreza.</a:t>
            </a:r>
          </a:p>
          <a:p>
            <a:pPr algn="just"/>
            <a:r>
              <a:rPr lang="es-ES" sz="1400" dirty="0" smtClean="0"/>
              <a:t>Fuentes:</a:t>
            </a:r>
          </a:p>
          <a:p>
            <a:pPr algn="just"/>
            <a:r>
              <a:rPr lang="es-ES" sz="1400" u="sng" dirty="0" smtClean="0">
                <a:hlinkClick r:id="rId2"/>
              </a:rPr>
              <a:t>https</a:t>
            </a:r>
            <a:r>
              <a:rPr lang="es-ES" sz="1400" u="sng" dirty="0">
                <a:hlinkClick r:id="rId2"/>
              </a:rPr>
              <a:t>://datamexico.org/es/profile/geo/tula-de-allende?redirect=true</a:t>
            </a:r>
            <a:endParaRPr lang="es-ES_tradnl" sz="1400" dirty="0"/>
          </a:p>
          <a:p>
            <a:pPr algn="just"/>
            <a:r>
              <a:rPr lang="es-ES_tradnl" sz="1400" dirty="0" smtClean="0"/>
              <a:t>Pregunta detonadora: ¿Cu</a:t>
            </a:r>
            <a:r>
              <a:rPr lang="es-ES" sz="1400" dirty="0" err="1" smtClean="0"/>
              <a:t>ál</a:t>
            </a:r>
            <a:r>
              <a:rPr lang="es-ES" sz="1400" dirty="0" smtClean="0"/>
              <a:t> es la situación económica en nuestra comunidad</a:t>
            </a:r>
            <a:r>
              <a:rPr lang="es-ES_tradnl" sz="1400" dirty="0" smtClean="0"/>
              <a:t>?</a:t>
            </a:r>
            <a:endParaRPr lang="es-ES_tradnl" sz="1400" dirty="0"/>
          </a:p>
          <a:p>
            <a:pPr algn="just"/>
            <a:r>
              <a:rPr lang="es-ES" sz="1400" dirty="0" smtClean="0"/>
              <a:t>Apertura: a través de zoom, todos los profesores del proyecto nos presentaremos, se presentarán noticias sobre el contexto económico, político y social de Tula de Allende y se solicitará que algunos alumnos hagan comentarios; Desarrollo: los alumnos explorarán </a:t>
            </a:r>
            <a:r>
              <a:rPr lang="es-ES" sz="1400" dirty="0"/>
              <a:t>e</a:t>
            </a:r>
            <a:r>
              <a:rPr lang="es-ES" sz="1400" dirty="0" smtClean="0"/>
              <a:t>l enlace descrito arriba y se problematizarán los datos que aparecen con los temas de cada materia; Cierre: Los alumnos elaborarán un organizador gráfico.</a:t>
            </a:r>
          </a:p>
          <a:p>
            <a:pPr algn="just"/>
            <a:r>
              <a:rPr lang="es-ES" sz="1400" dirty="0" smtClean="0"/>
              <a:t>Al final, se presentará la lista de cotejo con los elementos a evaluar de la revista digital.</a:t>
            </a:r>
          </a:p>
        </p:txBody>
      </p:sp>
    </p:spTree>
    <p:extLst>
      <p:ext uri="{BB962C8B-B14F-4D97-AF65-F5344CB8AC3E}">
        <p14:creationId xmlns:p14="http://schemas.microsoft.com/office/powerpoint/2010/main" val="22367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8" y="355600"/>
            <a:ext cx="11244262" cy="613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8719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ar">
  <a:themeElements>
    <a:clrScheme name="Recortar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Recortar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Re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1774</TotalTime>
  <Words>903</Words>
  <Application>Microsoft Macintosh PowerPoint</Application>
  <PresentationFormat>Panorámica</PresentationFormat>
  <Paragraphs>71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Calibri</vt:lpstr>
      <vt:lpstr>Franklin Gothic Book</vt:lpstr>
      <vt:lpstr>Arial</vt:lpstr>
      <vt:lpstr>Recortar</vt:lpstr>
      <vt:lpstr>         Centro Educativo Cruz Azul,  campus Cruz Azul, Hidalgo. Clave 6910.</vt:lpstr>
      <vt:lpstr>2. Docentes participantes:</vt:lpstr>
      <vt:lpstr>Presentación de PowerPoint</vt:lpstr>
      <vt:lpstr>4. Nombre del proyecto:  “Economía en tiempos difíciles”.  Proyecto CONEXIONES para el ciclo 2021-2022.  </vt:lpstr>
      <vt:lpstr>5. Justificación</vt:lpstr>
      <vt:lpstr>  Objetivo: Diseñar una revista digital con el propósito de analizar el fenómeno de la pobreza (en Tula de Allende) y su relación con las corrientes económicas, para proponer un plan financiero con base en elementos de matemáticas aplicadas, y que también sirva para divulgar el contexto económico-social actual.    Objetivos por asignatura: Problemas Sociales, Políticos y Económicos de México: analizar, reflexionar y evaluar la realidad económica, política y social de México a través de diversos marcos teóricos y enfoques conceptuales, centrándose en los ejes para problematizar: pobreza, migración, corrupción, democracia y educación, con la finalidad de adoptar una postura crítica, participar en la toma de decisiones y ser un agente de cambio  Sociología: sensibilizar a los estudiantes sobre los problemas sociales mediante el análisis y reflexión de los conceptos básicos de la Sociología clásica y contemporánea, además de aprender herramientas de la tecnología de la comunicación e información que contribuyan a la formación crítica y consciente para que sean capaces de participar en la solución y prevención de dichos problemas.  Matemáticas: analizar y aplicar conocimientos matemáticos para crear habilidades, razonamiento lógico y crítico en el área de Ciencias Sociales, así como un enfoque multidisciplinario con las áreas económica-administrativa, negocios internacionales o contables al estudiar y aplicar herramientas que brinden solución a los problemas y desafíos actuales, mediante el manejo de las progresiones, las matrices, las matemáticas financieras y el cálculo diferencial.  Inglés: aplicar los conocimientos por medio de situaciones comunicativas que promueven el intercambio de información, expresión de opiniones, narración y descripción de eventos y acciones para propiciar la reflexión crítica hacia aspectos de la vida personal y del ámbito global que posibiliten el desarrollo del pensamiento y creación de una postura crítica propia. </vt:lpstr>
      <vt:lpstr>Contenidos, temas y propósitos:</vt:lpstr>
      <vt:lpstr>Documentación de actividades y evidencias de enseñanza-aprendizaje:</vt:lpstr>
      <vt:lpstr>Presentación de PowerPoint</vt:lpstr>
      <vt:lpstr>Presentación de PowerPoint</vt:lpstr>
      <vt:lpstr>Presentación de PowerPoint</vt:lpstr>
      <vt:lpstr>Autoevaluación del proyecto: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educativo cruz azul, campus hidalgo</dc:title>
  <dc:creator>Docentes</dc:creator>
  <cp:lastModifiedBy>Usuario de Microsoft Office</cp:lastModifiedBy>
  <cp:revision>179</cp:revision>
  <dcterms:created xsi:type="dcterms:W3CDTF">2018-10-25T23:07:41Z</dcterms:created>
  <dcterms:modified xsi:type="dcterms:W3CDTF">2022-06-27T21:52:58Z</dcterms:modified>
</cp:coreProperties>
</file>