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6" r:id="rId2"/>
    <p:sldId id="256" r:id="rId3"/>
    <p:sldId id="257" r:id="rId4"/>
    <p:sldId id="258" r:id="rId5"/>
    <p:sldId id="266" r:id="rId6"/>
    <p:sldId id="267" r:id="rId7"/>
    <p:sldId id="268" r:id="rId8"/>
    <p:sldId id="269" r:id="rId9"/>
    <p:sldId id="270" r:id="rId10"/>
    <p:sldId id="271" r:id="rId11"/>
    <p:sldId id="259" r:id="rId12"/>
    <p:sldId id="260" r:id="rId13"/>
    <p:sldId id="261" r:id="rId14"/>
    <p:sldId id="262" r:id="rId15"/>
    <p:sldId id="263" r:id="rId16"/>
    <p:sldId id="265" r:id="rId17"/>
    <p:sldId id="264" r:id="rId18"/>
    <p:sldId id="277" r:id="rId19"/>
    <p:sldId id="273" r:id="rId20"/>
    <p:sldId id="274" r:id="rId21"/>
    <p:sldId id="275" r:id="rId22"/>
    <p:sldId id="2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>
            <a:extLst>
              <a:ext uri="{FF2B5EF4-FFF2-40B4-BE49-F238E27FC236}">
                <a16:creationId xmlns:a16="http://schemas.microsoft.com/office/drawing/2014/main" id="{5CF7966F-98CA-44C4-A0AE-F0CE6E856DDC}"/>
              </a:ext>
            </a:extLst>
          </p:cNvPr>
          <p:cNvSpPr txBox="1"/>
          <p:nvPr/>
        </p:nvSpPr>
        <p:spPr>
          <a:xfrm>
            <a:off x="1883532" y="274290"/>
            <a:ext cx="842493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Colegio “Luz del Tepeyac”</a:t>
            </a:r>
          </a:p>
          <a:p>
            <a:pPr algn="ctr"/>
            <a:r>
              <a:rPr lang="es-MX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Sección Preparatoria </a:t>
            </a:r>
            <a:r>
              <a:rPr lang="es-MX" sz="2400" i="1" dirty="0">
                <a:latin typeface="Arial" panose="020B0604020202020204" pitchFamily="34" charset="0"/>
                <a:cs typeface="Arial" panose="020B0604020202020204" pitchFamily="34" charset="0"/>
              </a:rPr>
              <a:t>Clave: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1268</a:t>
            </a: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Química III</a:t>
            </a:r>
          </a:p>
          <a:p>
            <a:pPr algn="ctr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Trabajo: </a:t>
            </a:r>
          </a:p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Comprando Felicidad</a:t>
            </a:r>
          </a:p>
          <a:p>
            <a:pPr algn="ctr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Grupo: 5°A     </a:t>
            </a:r>
          </a:p>
          <a:p>
            <a:pPr algn="ctr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Alumnas:</a:t>
            </a:r>
          </a:p>
          <a:p>
            <a:pPr lvl="0" algn="ctr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Andrade Corral Irais</a:t>
            </a:r>
          </a:p>
          <a:p>
            <a:pPr lvl="0" algn="ctr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Gutiérrez Pérez Sandra Jimena</a:t>
            </a:r>
          </a:p>
          <a:p>
            <a:pPr lvl="0" algn="ctr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Llamas Tovar Yunery</a:t>
            </a:r>
          </a:p>
          <a:p>
            <a:pPr lvl="0" algn="ctr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Lau 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Tizcareño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María Fernanda</a:t>
            </a:r>
          </a:p>
          <a:p>
            <a:pPr lvl="0" algn="ctr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Ortega Ruiz Paula Maxine</a:t>
            </a:r>
          </a:p>
          <a:p>
            <a:pPr lvl="0" algn="ctr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Parada Páez María Teresa</a:t>
            </a:r>
          </a:p>
          <a:p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s-MX" sz="2000" i="1" dirty="0">
                <a:latin typeface="Arial" panose="020B0604020202020204" pitchFamily="34" charset="0"/>
                <a:cs typeface="Arial" panose="020B0604020202020204" pitchFamily="34" charset="0"/>
              </a:rPr>
              <a:t>01 de abril de 2018</a:t>
            </a:r>
          </a:p>
        </p:txBody>
      </p:sp>
    </p:spTree>
    <p:extLst>
      <p:ext uri="{BB962C8B-B14F-4D97-AF65-F5344CB8AC3E}">
        <p14:creationId xmlns:p14="http://schemas.microsoft.com/office/powerpoint/2010/main" val="2702563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8AFF98-73EB-4711-BA69-E26F678F3C18}"/>
              </a:ext>
            </a:extLst>
          </p:cNvPr>
          <p:cNvSpPr/>
          <p:nvPr/>
        </p:nvSpPr>
        <p:spPr>
          <a:xfrm>
            <a:off x="642425" y="278109"/>
            <a:ext cx="11329182" cy="21066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s-MX" sz="4000" b="1" cap="all" spc="200" dirty="0">
                <a:solidFill>
                  <a:schemeClr val="tx2"/>
                </a:solidFill>
                <a:ea typeface="+mj-ea"/>
                <a:cs typeface="+mj-cs"/>
              </a:rPr>
              <a:t>Consecuencias del consumismo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177351-8117-4FAD-8E08-D9E0FE058B3A}"/>
              </a:ext>
            </a:extLst>
          </p:cNvPr>
          <p:cNvSpPr txBox="1">
            <a:spLocks/>
          </p:cNvSpPr>
          <p:nvPr/>
        </p:nvSpPr>
        <p:spPr>
          <a:xfrm>
            <a:off x="1165037" y="1227949"/>
            <a:ext cx="6600329" cy="22010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>
                <a:solidFill>
                  <a:schemeClr val="tx1"/>
                </a:solidFill>
              </a:rPr>
              <a:t>Contaminación y daño al medio.</a:t>
            </a:r>
          </a:p>
          <a:p>
            <a:r>
              <a:rPr lang="es-MX" sz="2400" dirty="0">
                <a:solidFill>
                  <a:schemeClr val="tx1"/>
                </a:solidFill>
              </a:rPr>
              <a:t>Falsa felicidad, genera ansiedad.</a:t>
            </a:r>
          </a:p>
          <a:p>
            <a:r>
              <a:rPr lang="es-MX" sz="2400" dirty="0">
                <a:solidFill>
                  <a:schemeClr val="tx1"/>
                </a:solidFill>
              </a:rPr>
              <a:t>Agotamos los recursos naturales y generamos residuos.</a:t>
            </a:r>
          </a:p>
          <a:p>
            <a:r>
              <a:rPr lang="es-MX" sz="2400" dirty="0">
                <a:solidFill>
                  <a:schemeClr val="tx1"/>
                </a:solidFill>
              </a:rPr>
              <a:t>Somos mas individualistas.</a:t>
            </a:r>
          </a:p>
          <a:p>
            <a:r>
              <a:rPr lang="es-MX" sz="2400" dirty="0">
                <a:solidFill>
                  <a:schemeClr val="tx1"/>
                </a:solidFill>
              </a:rPr>
              <a:t>Mala distribución de la riqueza.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6AF8BE-F020-423D-A240-970DB2AC2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363" y="1331427"/>
            <a:ext cx="3816886" cy="2345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Resultado de imagen para falta de recursos naturales">
            <a:extLst>
              <a:ext uri="{FF2B5EF4-FFF2-40B4-BE49-F238E27FC236}">
                <a16:creationId xmlns:a16="http://schemas.microsoft.com/office/drawing/2014/main" id="{F8FFF3D7-FBF2-4D01-A916-2C5EB15E2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595" y="4136172"/>
            <a:ext cx="3869654" cy="2345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mala distribucion riqueza">
            <a:extLst>
              <a:ext uri="{FF2B5EF4-FFF2-40B4-BE49-F238E27FC236}">
                <a16:creationId xmlns:a16="http://schemas.microsoft.com/office/drawing/2014/main" id="{4BB6A89F-1CD6-492D-8EE6-363B776F9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074" y="4234647"/>
            <a:ext cx="3131022" cy="2345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503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2CD18E7-10C1-47BC-8B10-D3BC062EEF5E}"/>
              </a:ext>
            </a:extLst>
          </p:cNvPr>
          <p:cNvSpPr/>
          <p:nvPr/>
        </p:nvSpPr>
        <p:spPr>
          <a:xfrm>
            <a:off x="848750" y="1086729"/>
            <a:ext cx="10968112" cy="4684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dirty="0"/>
              <a:t>La encuesta fue aplicada a 97 adolescentes de los cinco grupos, de 1er a 3er año, de la secundaria del Colegio “Luz del Tepeyac”, de edades entre los 12 y 15 años, los días 21 y 22 de marzo del año 2019.</a:t>
            </a:r>
          </a:p>
          <a:p>
            <a:pPr algn="ctr"/>
            <a:endParaRPr lang="es-MX" sz="2800" dirty="0"/>
          </a:p>
          <a:p>
            <a:pPr algn="ctr"/>
            <a:r>
              <a:rPr lang="es-MX" sz="2800" dirty="0"/>
              <a:t>Contó con 11 preguntas de opción múltiple, divididas en dos categorías: </a:t>
            </a:r>
            <a:r>
              <a:rPr lang="es-MX" sz="2800" i="1" dirty="0"/>
              <a:t>Encuesta sobre consumismo de electrónicos </a:t>
            </a:r>
            <a:r>
              <a:rPr lang="es-MX" sz="2800" dirty="0"/>
              <a:t>y </a:t>
            </a:r>
            <a:r>
              <a:rPr lang="es-MX" sz="2800" i="1" dirty="0"/>
              <a:t>Encuesta sobre consumismo de ropa.</a:t>
            </a:r>
          </a:p>
          <a:p>
            <a:pPr algn="ctr"/>
            <a:endParaRPr lang="es-MX" sz="2800" i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C19CA06-39DF-4A36-8E0B-6463B8108AEE}"/>
              </a:ext>
            </a:extLst>
          </p:cNvPr>
          <p:cNvSpPr/>
          <p:nvPr/>
        </p:nvSpPr>
        <p:spPr>
          <a:xfrm>
            <a:off x="642425" y="278109"/>
            <a:ext cx="11329182" cy="21066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s-MX" sz="4000" b="1" cap="all" spc="200" dirty="0">
                <a:solidFill>
                  <a:schemeClr val="tx2"/>
                </a:solidFill>
                <a:ea typeface="+mj-ea"/>
                <a:cs typeface="+mj-cs"/>
              </a:rPr>
              <a:t>Encuesta</a:t>
            </a:r>
          </a:p>
        </p:txBody>
      </p:sp>
    </p:spTree>
    <p:extLst>
      <p:ext uri="{BB962C8B-B14F-4D97-AF65-F5344CB8AC3E}">
        <p14:creationId xmlns:p14="http://schemas.microsoft.com/office/powerpoint/2010/main" val="2993799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DAF6801-A86C-4CEC-BA9E-AC91DC3E6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86" r="12012"/>
          <a:stretch/>
        </p:blipFill>
        <p:spPr>
          <a:xfrm>
            <a:off x="1155941" y="1086728"/>
            <a:ext cx="5807013" cy="506593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6FD69C1-B433-44A3-B598-454C64200F22}"/>
              </a:ext>
            </a:extLst>
          </p:cNvPr>
          <p:cNvSpPr/>
          <p:nvPr/>
        </p:nvSpPr>
        <p:spPr>
          <a:xfrm>
            <a:off x="7087174" y="1277424"/>
            <a:ext cx="4975274" cy="4684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/>
              <a:t>52 % de las alumnas expresaron haber tenido entre tres y cuatro celulares en su vida.</a:t>
            </a:r>
          </a:p>
          <a:p>
            <a:endParaRPr lang="es-MX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/>
              <a:t>26 % dijeron haber tenido </a:t>
            </a:r>
            <a:r>
              <a:rPr lang="es-MX" sz="2800" i="1" dirty="0"/>
              <a:t>cinco celulares o más.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1FE6A88-15E8-40AA-AA84-48AD3870A31F}"/>
              </a:ext>
            </a:extLst>
          </p:cNvPr>
          <p:cNvSpPr/>
          <p:nvPr/>
        </p:nvSpPr>
        <p:spPr>
          <a:xfrm>
            <a:off x="4059448" y="126590"/>
            <a:ext cx="40731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4400" b="1" dirty="0"/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404850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2BFE293-CB60-4D11-B951-7D6053064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3" r="4419"/>
          <a:stretch/>
        </p:blipFill>
        <p:spPr>
          <a:xfrm>
            <a:off x="267288" y="1141613"/>
            <a:ext cx="6747220" cy="457477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974650D-0B99-4D47-B8E0-C36647AFA84E}"/>
              </a:ext>
            </a:extLst>
          </p:cNvPr>
          <p:cNvSpPr/>
          <p:nvPr/>
        </p:nvSpPr>
        <p:spPr>
          <a:xfrm>
            <a:off x="6949438" y="1876969"/>
            <a:ext cx="4975274" cy="3104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dirty="0"/>
              <a:t>Las principales causas por las que cambiaron de celular fue porque el que tenían se les descompuso (39%) o por </a:t>
            </a:r>
            <a:r>
              <a:rPr lang="es-MX" sz="2800" i="1" dirty="0"/>
              <a:t>regalo de un familiar</a:t>
            </a:r>
            <a:r>
              <a:rPr lang="es-MX" sz="2800" dirty="0"/>
              <a:t> (37%).</a:t>
            </a:r>
          </a:p>
        </p:txBody>
      </p:sp>
    </p:spTree>
    <p:extLst>
      <p:ext uri="{BB962C8B-B14F-4D97-AF65-F5344CB8AC3E}">
        <p14:creationId xmlns:p14="http://schemas.microsoft.com/office/powerpoint/2010/main" val="149702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FD49E9D-B5CD-45E0-83A0-B75CFFA4EA2B}"/>
              </a:ext>
            </a:extLst>
          </p:cNvPr>
          <p:cNvSpPr/>
          <p:nvPr/>
        </p:nvSpPr>
        <p:spPr>
          <a:xfrm>
            <a:off x="7129377" y="1879796"/>
            <a:ext cx="4743755" cy="30984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dirty="0"/>
              <a:t>La fecha en que suelen adquirir o comprar más aparatos electrónicos es en sus cumpleaños (50%).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CBFDD9C-FF04-4DEC-9B6B-CA2713485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54" r="7179"/>
          <a:stretch/>
        </p:blipFill>
        <p:spPr>
          <a:xfrm>
            <a:off x="1120287" y="668130"/>
            <a:ext cx="6009090" cy="552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81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043375-CD7C-48F2-B933-0559B8037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8" r="5195"/>
          <a:stretch/>
        </p:blipFill>
        <p:spPr>
          <a:xfrm>
            <a:off x="1069144" y="1076722"/>
            <a:ext cx="6336026" cy="470455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17D7155-3F7F-4C96-ABD2-366624A07E61}"/>
              </a:ext>
            </a:extLst>
          </p:cNvPr>
          <p:cNvSpPr/>
          <p:nvPr/>
        </p:nvSpPr>
        <p:spPr>
          <a:xfrm>
            <a:off x="7405170" y="1879796"/>
            <a:ext cx="4560875" cy="30984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dirty="0"/>
              <a:t>El 53 % dijo que suele comprar ropa que vio en las tiendas y le gustó.</a:t>
            </a:r>
          </a:p>
          <a:p>
            <a:pPr algn="ctr"/>
            <a:endParaRPr lang="es-MX" sz="2800" dirty="0"/>
          </a:p>
          <a:p>
            <a:pPr algn="ctr"/>
            <a:r>
              <a:rPr lang="es-MX" sz="2800" dirty="0"/>
              <a:t>Solo 33 % expreso hacerlo cuando necesita ropa.</a:t>
            </a:r>
          </a:p>
        </p:txBody>
      </p:sp>
    </p:spTree>
    <p:extLst>
      <p:ext uri="{BB962C8B-B14F-4D97-AF65-F5344CB8AC3E}">
        <p14:creationId xmlns:p14="http://schemas.microsoft.com/office/powerpoint/2010/main" val="726376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331C375-A2DD-40A8-849C-638A37967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28" r="8054"/>
          <a:stretch/>
        </p:blipFill>
        <p:spPr>
          <a:xfrm>
            <a:off x="1096860" y="1035483"/>
            <a:ext cx="6125430" cy="478703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BB71250-5936-46D0-B7C7-1645E9E156A5}"/>
              </a:ext>
            </a:extLst>
          </p:cNvPr>
          <p:cNvSpPr/>
          <p:nvPr/>
        </p:nvSpPr>
        <p:spPr>
          <a:xfrm>
            <a:off x="7222290" y="1879796"/>
            <a:ext cx="4560875" cy="30984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dirty="0"/>
              <a:t>El 41 % de las encuestadas suele comprar prendas parecidas a las que ya tiene, aunque no las necesite.</a:t>
            </a:r>
          </a:p>
        </p:txBody>
      </p:sp>
    </p:spTree>
    <p:extLst>
      <p:ext uri="{BB962C8B-B14F-4D97-AF65-F5344CB8AC3E}">
        <p14:creationId xmlns:p14="http://schemas.microsoft.com/office/powerpoint/2010/main" val="2572262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835A975-E197-4E38-8055-0757791A9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2" r="9496"/>
          <a:stretch/>
        </p:blipFill>
        <p:spPr>
          <a:xfrm>
            <a:off x="1083212" y="620532"/>
            <a:ext cx="5908431" cy="561693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C853231-807F-4E0D-8E7F-F8FDC3832A8C}"/>
              </a:ext>
            </a:extLst>
          </p:cNvPr>
          <p:cNvSpPr/>
          <p:nvPr/>
        </p:nvSpPr>
        <p:spPr>
          <a:xfrm>
            <a:off x="7109749" y="1879795"/>
            <a:ext cx="4560875" cy="30984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dirty="0"/>
              <a:t>57 % de las alumnas dijo comprar ropa que nunca utiliza, frente a un 43 % que negó hacerlo.</a:t>
            </a:r>
          </a:p>
        </p:txBody>
      </p:sp>
    </p:spTree>
    <p:extLst>
      <p:ext uri="{BB962C8B-B14F-4D97-AF65-F5344CB8AC3E}">
        <p14:creationId xmlns:p14="http://schemas.microsoft.com/office/powerpoint/2010/main" val="3927709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 película - Pequeño">
            <a:hlinkClick r:id="" action="ppaction://media"/>
            <a:extLst>
              <a:ext uri="{FF2B5EF4-FFF2-40B4-BE49-F238E27FC236}">
                <a16:creationId xmlns:a16="http://schemas.microsoft.com/office/drawing/2014/main" id="{7E5220A8-42D3-497A-9FE3-F47BCA1832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692" y="264442"/>
            <a:ext cx="11286921" cy="632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6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7A98A65-4455-420C-AEBF-23B587F7E64A}"/>
              </a:ext>
            </a:extLst>
          </p:cNvPr>
          <p:cNvSpPr/>
          <p:nvPr/>
        </p:nvSpPr>
        <p:spPr>
          <a:xfrm>
            <a:off x="642425" y="278109"/>
            <a:ext cx="11329182" cy="21066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s-MX" sz="4000" b="1" cap="all" spc="200" dirty="0">
                <a:solidFill>
                  <a:schemeClr val="tx2"/>
                </a:solidFill>
                <a:ea typeface="+mj-ea"/>
                <a:cs typeface="+mj-cs"/>
              </a:rPr>
              <a:t>¿Qué podemos hacer?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22E7713-700F-40DC-B773-4E3C0A6C7F5F}"/>
              </a:ext>
            </a:extLst>
          </p:cNvPr>
          <p:cNvSpPr/>
          <p:nvPr/>
        </p:nvSpPr>
        <p:spPr>
          <a:xfrm>
            <a:off x="712760" y="1238798"/>
            <a:ext cx="63585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800" dirty="0"/>
              <a:t>Comprar lo que necesitamos realmente.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80D110D-5356-4C9A-939D-BB7C7F6958F9}"/>
              </a:ext>
            </a:extLst>
          </p:cNvPr>
          <p:cNvSpPr/>
          <p:nvPr/>
        </p:nvSpPr>
        <p:spPr>
          <a:xfrm>
            <a:off x="6877047" y="1330510"/>
            <a:ext cx="4880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800" dirty="0"/>
              <a:t>Educarnos en la cultura del ahorro.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27CA7BF-EAC4-465B-8CEF-15E25CF7EC66}"/>
              </a:ext>
            </a:extLst>
          </p:cNvPr>
          <p:cNvSpPr/>
          <p:nvPr/>
        </p:nvSpPr>
        <p:spPr>
          <a:xfrm>
            <a:off x="642425" y="3996201"/>
            <a:ext cx="63610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800" dirty="0"/>
              <a:t>Exigir a las empresas el cuidado del medio.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EF59FC2-406B-4421-B0A9-7BB4E3525136}"/>
              </a:ext>
            </a:extLst>
          </p:cNvPr>
          <p:cNvSpPr/>
          <p:nvPr/>
        </p:nvSpPr>
        <p:spPr>
          <a:xfrm>
            <a:off x="6877047" y="3996201"/>
            <a:ext cx="5074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800" dirty="0"/>
              <a:t>Apoyo a la </a:t>
            </a:r>
            <a:r>
              <a:rPr lang="es-MX" sz="2800" i="1" dirty="0"/>
              <a:t>Economía circular</a:t>
            </a:r>
          </a:p>
        </p:txBody>
      </p:sp>
      <p:pic>
        <p:nvPicPr>
          <p:cNvPr id="9218" name="Picture 2" descr="Resultado de imagen para lista de compras">
            <a:extLst>
              <a:ext uri="{FF2B5EF4-FFF2-40B4-BE49-F238E27FC236}">
                <a16:creationId xmlns:a16="http://schemas.microsoft.com/office/drawing/2014/main" id="{E7B2A7F2-5C5A-4732-9670-BBE111DF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92" y="1715851"/>
            <a:ext cx="2143125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DBC92D9-3AFD-4F1F-B4CD-93189BAB5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040" y="1904280"/>
            <a:ext cx="2362200" cy="1933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0" name="Picture 4" descr="Resultado de imagen para cuidado del medio industria">
            <a:extLst>
              <a:ext uri="{FF2B5EF4-FFF2-40B4-BE49-F238E27FC236}">
                <a16:creationId xmlns:a16="http://schemas.microsoft.com/office/drawing/2014/main" id="{908C4C38-B85F-4DAB-87DC-331A46DB7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308" y="4521951"/>
            <a:ext cx="3674892" cy="2057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sultado de imagen para economia circular">
            <a:extLst>
              <a:ext uri="{FF2B5EF4-FFF2-40B4-BE49-F238E27FC236}">
                <a16:creationId xmlns:a16="http://schemas.microsoft.com/office/drawing/2014/main" id="{85EB8F1C-0C41-48EE-AC40-98EE645FC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699" y="4519421"/>
            <a:ext cx="2143125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579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FC18193-4764-415F-9B47-0A2CAF69E6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4439609" y="-57476"/>
            <a:ext cx="3312780" cy="4222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6E60137-DEFA-4FB1-9195-91822656E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790" y="2885043"/>
            <a:ext cx="10318418" cy="4394988"/>
          </a:xfrm>
        </p:spPr>
        <p:txBody>
          <a:bodyPr>
            <a:normAutofit/>
          </a:bodyPr>
          <a:lstStyle/>
          <a:p>
            <a:pPr algn="ctr"/>
            <a:r>
              <a:rPr lang="es-MX" sz="9600" dirty="0"/>
              <a:t>COMPRANDO FELICIDAD</a:t>
            </a:r>
          </a:p>
        </p:txBody>
      </p:sp>
    </p:spTree>
    <p:extLst>
      <p:ext uri="{BB962C8B-B14F-4D97-AF65-F5344CB8AC3E}">
        <p14:creationId xmlns:p14="http://schemas.microsoft.com/office/powerpoint/2010/main" val="3917496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8084AF3-A491-4F71-82D7-9D869401020B}"/>
              </a:ext>
            </a:extLst>
          </p:cNvPr>
          <p:cNvSpPr/>
          <p:nvPr/>
        </p:nvSpPr>
        <p:spPr>
          <a:xfrm>
            <a:off x="642425" y="278109"/>
            <a:ext cx="11329182" cy="21066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s-MX" sz="4000" b="1" cap="all" spc="200" dirty="0">
                <a:solidFill>
                  <a:schemeClr val="tx2"/>
                </a:solidFill>
                <a:ea typeface="+mj-ea"/>
                <a:cs typeface="+mj-cs"/>
              </a:rPr>
              <a:t>Economía circular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654D76-2E94-4444-B06A-E9C48B0404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7" r="18958"/>
          <a:stretch/>
        </p:blipFill>
        <p:spPr>
          <a:xfrm>
            <a:off x="2619228" y="1083285"/>
            <a:ext cx="6953544" cy="5355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4456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BFE9B07-79B9-45AD-9C94-B756092E8165}"/>
              </a:ext>
            </a:extLst>
          </p:cNvPr>
          <p:cNvSpPr/>
          <p:nvPr/>
        </p:nvSpPr>
        <p:spPr>
          <a:xfrm>
            <a:off x="642425" y="278109"/>
            <a:ext cx="11329182" cy="21066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s-MX" sz="4000" b="1" cap="all" spc="200" dirty="0">
                <a:solidFill>
                  <a:schemeClr val="tx2"/>
                </a:solidFill>
                <a:ea typeface="+mj-ea"/>
                <a:cs typeface="+mj-cs"/>
              </a:rPr>
              <a:t>Programas gubernamentales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5FEC9F-AE42-4621-A77F-02F113A24ABF}"/>
              </a:ext>
            </a:extLst>
          </p:cNvPr>
          <p:cNvSpPr txBox="1">
            <a:spLocks/>
          </p:cNvSpPr>
          <p:nvPr/>
        </p:nvSpPr>
        <p:spPr>
          <a:xfrm>
            <a:off x="1150970" y="1585012"/>
            <a:ext cx="10595554" cy="22010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dirty="0">
                <a:solidFill>
                  <a:schemeClr val="tx1"/>
                </a:solidFill>
              </a:rPr>
              <a:t>ESTRATEGIA NACIONAL DE PRODUCCIÓN Y CONSUMO SUSTENTABLE.</a:t>
            </a:r>
          </a:p>
        </p:txBody>
      </p:sp>
      <p:pic>
        <p:nvPicPr>
          <p:cNvPr id="1028" name="Picture 4" descr="Resultado de imagen para ESTRATEGIA NACIONAL DE PRODUCCIÃN Y CONSUMO SUSTENTABLE.">
            <a:extLst>
              <a:ext uri="{FF2B5EF4-FFF2-40B4-BE49-F238E27FC236}">
                <a16:creationId xmlns:a16="http://schemas.microsoft.com/office/drawing/2014/main" id="{4C384854-4D9E-469E-B8FE-FDC2F5231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25" y="2986329"/>
            <a:ext cx="6580981" cy="3593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121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D61CB19-3433-4E80-AE38-0CEBCFE60139}"/>
              </a:ext>
            </a:extLst>
          </p:cNvPr>
          <p:cNvSpPr/>
          <p:nvPr/>
        </p:nvSpPr>
        <p:spPr>
          <a:xfrm>
            <a:off x="642425" y="278109"/>
            <a:ext cx="11329182" cy="21066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s-MX" sz="4000" b="1" cap="all" spc="200" dirty="0">
                <a:solidFill>
                  <a:schemeClr val="tx2"/>
                </a:solidFill>
                <a:ea typeface="+mj-ea"/>
                <a:cs typeface="+mj-cs"/>
              </a:rPr>
              <a:t>Referencias bibliográficas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391D4F7-75FD-4912-B9CD-7E3A9350CDB7}"/>
              </a:ext>
            </a:extLst>
          </p:cNvPr>
          <p:cNvSpPr/>
          <p:nvPr/>
        </p:nvSpPr>
        <p:spPr>
          <a:xfrm>
            <a:off x="1216856" y="1088625"/>
            <a:ext cx="10180320" cy="5355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dk1"/>
                </a:solidFill>
              </a:rPr>
              <a:t>(2018) https://cumbrepuebloscop20.org/economia/consumismo/ (Consultado marzo 20, 2019)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dk1"/>
                </a:solidFill>
              </a:rPr>
              <a:t>Alba, B. F. (2012). BIENESTAR Y CONSUMO. PROFECO, 3 y 4. Recuperado el 20 de marzo de 2019, de http://www.consumidor.gob.mx/wordpress/wp-content/uploads/2012/11/Resumen-Ejecutivo.pdf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chemeClr val="dk1"/>
                </a:solidFill>
              </a:rPr>
              <a:t>Caporaso</a:t>
            </a:r>
            <a:r>
              <a:rPr lang="es-MX" dirty="0">
                <a:solidFill>
                  <a:schemeClr val="dk1"/>
                </a:solidFill>
              </a:rPr>
              <a:t> y Levine (1992), Capítulos 2 – 5, “</a:t>
            </a:r>
            <a:r>
              <a:rPr lang="es-MX" dirty="0" err="1">
                <a:solidFill>
                  <a:schemeClr val="dk1"/>
                </a:solidFill>
              </a:rPr>
              <a:t>Politics</a:t>
            </a:r>
            <a:r>
              <a:rPr lang="es-MX" dirty="0">
                <a:solidFill>
                  <a:schemeClr val="dk1"/>
                </a:solidFill>
              </a:rPr>
              <a:t> and </a:t>
            </a:r>
            <a:r>
              <a:rPr lang="es-MX" dirty="0" err="1">
                <a:solidFill>
                  <a:schemeClr val="dk1"/>
                </a:solidFill>
              </a:rPr>
              <a:t>economics</a:t>
            </a:r>
            <a:r>
              <a:rPr lang="es-MX" dirty="0">
                <a:solidFill>
                  <a:schemeClr val="dk1"/>
                </a:solidFill>
              </a:rPr>
              <a:t>”, </a:t>
            </a:r>
            <a:r>
              <a:rPr lang="es-MX" dirty="0" err="1">
                <a:solidFill>
                  <a:schemeClr val="dk1"/>
                </a:solidFill>
              </a:rPr>
              <a:t>Theories</a:t>
            </a:r>
            <a:r>
              <a:rPr lang="es-MX" dirty="0">
                <a:solidFill>
                  <a:schemeClr val="dk1"/>
                </a:solidFill>
              </a:rPr>
              <a:t> </a:t>
            </a:r>
            <a:r>
              <a:rPr lang="es-MX" dirty="0" err="1">
                <a:solidFill>
                  <a:schemeClr val="dk1"/>
                </a:solidFill>
              </a:rPr>
              <a:t>of</a:t>
            </a:r>
            <a:r>
              <a:rPr lang="es-MX" dirty="0">
                <a:solidFill>
                  <a:schemeClr val="dk1"/>
                </a:solidFill>
              </a:rPr>
              <a:t> </a:t>
            </a:r>
            <a:r>
              <a:rPr lang="es-MX" dirty="0" err="1">
                <a:solidFill>
                  <a:schemeClr val="dk1"/>
                </a:solidFill>
              </a:rPr>
              <a:t>Political</a:t>
            </a:r>
            <a:r>
              <a:rPr lang="es-MX" dirty="0">
                <a:solidFill>
                  <a:schemeClr val="dk1"/>
                </a:solidFill>
              </a:rPr>
              <a:t> </a:t>
            </a:r>
            <a:r>
              <a:rPr lang="es-MX" dirty="0" err="1">
                <a:solidFill>
                  <a:schemeClr val="dk1"/>
                </a:solidFill>
              </a:rPr>
              <a:t>Economy</a:t>
            </a:r>
            <a:r>
              <a:rPr lang="es-MX" dirty="0">
                <a:solidFill>
                  <a:schemeClr val="dk1"/>
                </a:solidFill>
              </a:rPr>
              <a:t> Cambridge: Cambridge </a:t>
            </a:r>
            <a:r>
              <a:rPr lang="es-MX" dirty="0" err="1">
                <a:solidFill>
                  <a:schemeClr val="dk1"/>
                </a:solidFill>
              </a:rPr>
              <a:t>University</a:t>
            </a:r>
            <a:endParaRPr lang="es-MX" dirty="0">
              <a:solidFill>
                <a:schemeClr val="dk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dk1"/>
                </a:solidFill>
              </a:rPr>
              <a:t>https://pulsoslp.com.mx/opinion/ropa-consumismo-y-ecologia/766639 (Consultado marzo 20, 2019)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dk1"/>
                </a:solidFill>
              </a:rPr>
              <a:t>https://www.crisb.es/consumo-moda-o-compro-ropa/ (Consultado marzo 20, 2019)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dk1"/>
                </a:solidFill>
              </a:rPr>
              <a:t>https://www.ecured.cu/Consumismo (Consultado marzo 20, 2019)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dk1"/>
                </a:solidFill>
              </a:rPr>
              <a:t>https://www.vidacaixa.es/blog/tipos-consumo-y-ahorro/ (Consultado marzo 21, 2019)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dk1"/>
                </a:solidFill>
              </a:rPr>
              <a:t>Muñoz, B. (2014), de https://secundarios.com/2014/12/25/10-senales-de-que-eres-una-persona-consumista/ (Consultado marzo 22, 2019)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dk1"/>
                </a:solidFill>
              </a:rPr>
              <a:t>Ruiz, J., de https://caracterurbano.com/politica-y-economia/consumismo (Consultado marzo 20, 2019)</a:t>
            </a:r>
          </a:p>
        </p:txBody>
      </p:sp>
    </p:spTree>
    <p:extLst>
      <p:ext uri="{BB962C8B-B14F-4D97-AF65-F5344CB8AC3E}">
        <p14:creationId xmlns:p14="http://schemas.microsoft.com/office/powerpoint/2010/main" val="2111683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6EAA0A5-F4D4-4C5D-BB9F-45B1048D9C89}"/>
              </a:ext>
            </a:extLst>
          </p:cNvPr>
          <p:cNvSpPr/>
          <p:nvPr/>
        </p:nvSpPr>
        <p:spPr>
          <a:xfrm>
            <a:off x="1144172" y="1505244"/>
            <a:ext cx="10377268" cy="1617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2800" b="1" dirty="0"/>
              <a:t>Objetivo: </a:t>
            </a:r>
            <a:r>
              <a:rPr lang="es-MX" sz="2800" dirty="0"/>
              <a:t>Crear una campaña de concientización sobre el consumismo  y el impacto en la vida de las personas para los alumnos del Colegio “Luz del Tepeyac”.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E06E9B7-C60C-4A47-8A02-4F6DC94B211D}"/>
              </a:ext>
            </a:extLst>
          </p:cNvPr>
          <p:cNvSpPr txBox="1">
            <a:spLocks/>
          </p:cNvSpPr>
          <p:nvPr/>
        </p:nvSpPr>
        <p:spPr>
          <a:xfrm>
            <a:off x="1683434" y="229183"/>
            <a:ext cx="9580098" cy="7414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800" b="1" dirty="0">
                <a:latin typeface="+mn-lt"/>
              </a:rPr>
              <a:t>COMPRANDO FELICIDAD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F318783-F48F-47C1-A28D-3C5DD5622E1C}"/>
              </a:ext>
            </a:extLst>
          </p:cNvPr>
          <p:cNvSpPr/>
          <p:nvPr/>
        </p:nvSpPr>
        <p:spPr>
          <a:xfrm>
            <a:off x="1144172" y="3657602"/>
            <a:ext cx="10377268" cy="1617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2800" b="1" dirty="0"/>
              <a:t>Producto: </a:t>
            </a:r>
            <a:r>
              <a:rPr lang="es-MX" sz="2800" dirty="0"/>
              <a:t>Exposición de los conceptos básicos y más relevantes, así como de los resultados de la encuesta aplicada, sobre el consumismo a las alumnas de la secundaria del Colegio “Luz del Tepeyac” , apoyándonos de materiales audiovisuales e impresos, apoyándonos de materiales audiovisuales e impresos.</a:t>
            </a:r>
          </a:p>
        </p:txBody>
      </p:sp>
    </p:spTree>
    <p:extLst>
      <p:ext uri="{BB962C8B-B14F-4D97-AF65-F5344CB8AC3E}">
        <p14:creationId xmlns:p14="http://schemas.microsoft.com/office/powerpoint/2010/main" val="3041893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9AFB57-E208-4563-9365-997CD18EF46F}"/>
              </a:ext>
            </a:extLst>
          </p:cNvPr>
          <p:cNvSpPr txBox="1">
            <a:spLocks/>
          </p:cNvSpPr>
          <p:nvPr/>
        </p:nvSpPr>
        <p:spPr>
          <a:xfrm>
            <a:off x="3251981" y="409163"/>
            <a:ext cx="5688037" cy="7555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5400" b="1" dirty="0">
                <a:latin typeface="+mn-lt"/>
              </a:rPr>
              <a:t>CONSUMISMO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71AAE10-749C-43F5-B194-1CB38E146B6D}"/>
              </a:ext>
            </a:extLst>
          </p:cNvPr>
          <p:cNvSpPr/>
          <p:nvPr/>
        </p:nvSpPr>
        <p:spPr>
          <a:xfrm>
            <a:off x="1331742" y="1659285"/>
            <a:ext cx="52660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dirty="0">
                <a:solidFill>
                  <a:schemeClr val="dk1"/>
                </a:solidFill>
              </a:rPr>
              <a:t>Se refiere tanto a la acumulación, compra o consumo de bienes y servicios considerados no esenciales, como al sistema político y económico  que promueve la adquisición competitiva de riqueza como signo de estatus y prestigio de un grupo social.</a:t>
            </a:r>
          </a:p>
        </p:txBody>
      </p:sp>
      <p:pic>
        <p:nvPicPr>
          <p:cNvPr id="1026" name="Picture 2" descr="Resultado de imagen para consumismo">
            <a:extLst>
              <a:ext uri="{FF2B5EF4-FFF2-40B4-BE49-F238E27FC236}">
                <a16:creationId xmlns:a16="http://schemas.microsoft.com/office/drawing/2014/main" id="{E6DD6AC4-1D15-49A2-8288-BE729DB19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209" y="1517731"/>
            <a:ext cx="3803554" cy="4792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328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7173320-6076-4106-A223-0A1A90FA570E}"/>
              </a:ext>
            </a:extLst>
          </p:cNvPr>
          <p:cNvSpPr/>
          <p:nvPr/>
        </p:nvSpPr>
        <p:spPr>
          <a:xfrm>
            <a:off x="427892" y="221838"/>
            <a:ext cx="11329182" cy="21066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s-MX" sz="4000" b="1" cap="all" spc="200" dirty="0">
                <a:solidFill>
                  <a:schemeClr val="tx2"/>
                </a:solidFill>
                <a:ea typeface="+mj-ea"/>
                <a:cs typeface="+mj-cs"/>
              </a:rPr>
              <a:t>¿Qué provoca el consumismo?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33F0F8F-E8A8-4156-9B9E-F173385BE08A}"/>
              </a:ext>
            </a:extLst>
          </p:cNvPr>
          <p:cNvSpPr/>
          <p:nvPr/>
        </p:nvSpPr>
        <p:spPr>
          <a:xfrm>
            <a:off x="712760" y="1238798"/>
            <a:ext cx="63585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800" dirty="0"/>
              <a:t>Asociación de los bienes materiales con el éxito y la felicidad.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081732E-2257-4A3A-B548-A0B319355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371" y="2192905"/>
            <a:ext cx="2619375" cy="174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A30F42D-7C73-4ACD-A99E-7F3D6CB59DCA}"/>
              </a:ext>
            </a:extLst>
          </p:cNvPr>
          <p:cNvSpPr/>
          <p:nvPr/>
        </p:nvSpPr>
        <p:spPr>
          <a:xfrm>
            <a:off x="7764945" y="1134141"/>
            <a:ext cx="3298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800" dirty="0"/>
              <a:t>La publicidad.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EEADD6D-5137-4EA2-B088-7A11D48FB43A}"/>
              </a:ext>
            </a:extLst>
          </p:cNvPr>
          <p:cNvSpPr/>
          <p:nvPr/>
        </p:nvSpPr>
        <p:spPr>
          <a:xfrm>
            <a:off x="712760" y="4194142"/>
            <a:ext cx="6361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800" dirty="0"/>
              <a:t>La constante innovación y las modas.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2FD532C-533A-44F2-9C4C-27F4EDDD26A4}"/>
              </a:ext>
            </a:extLst>
          </p:cNvPr>
          <p:cNvSpPr/>
          <p:nvPr/>
        </p:nvSpPr>
        <p:spPr>
          <a:xfrm>
            <a:off x="6877047" y="3806193"/>
            <a:ext cx="50743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800" dirty="0"/>
              <a:t>Inexistente “cultura de reciclaje” – </a:t>
            </a:r>
            <a:r>
              <a:rPr lang="es-MX" sz="2800" i="1" dirty="0"/>
              <a:t>Economía Lineal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F0E4756-8978-4B54-AC2E-D05610410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788" y="1692831"/>
            <a:ext cx="2950851" cy="1736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Resultado de imagen para nuevos iphone">
            <a:extLst>
              <a:ext uri="{FF2B5EF4-FFF2-40B4-BE49-F238E27FC236}">
                <a16:creationId xmlns:a16="http://schemas.microsoft.com/office/drawing/2014/main" id="{64ADB18B-D1B5-40D2-A44B-F04F13397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959" y="4791136"/>
            <a:ext cx="3121743" cy="1755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6A2336D-BD9C-4693-88FE-42135E0F2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498" y="4880183"/>
            <a:ext cx="4161430" cy="1755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6119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33B76503-EC4C-4159-A610-B4CC915F2DFA}"/>
              </a:ext>
            </a:extLst>
          </p:cNvPr>
          <p:cNvSpPr txBox="1">
            <a:spLocks/>
          </p:cNvSpPr>
          <p:nvPr/>
        </p:nvSpPr>
        <p:spPr>
          <a:xfrm>
            <a:off x="1179106" y="1501160"/>
            <a:ext cx="8879294" cy="22010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800" dirty="0">
                <a:solidFill>
                  <a:schemeClr val="tx1"/>
                </a:solidFill>
              </a:rPr>
              <a:t>Consumo → Mayor diversidad de productos.</a:t>
            </a:r>
          </a:p>
          <a:p>
            <a:r>
              <a:rPr lang="es-MX" sz="2800" dirty="0">
                <a:solidFill>
                  <a:schemeClr val="tx1"/>
                </a:solidFill>
              </a:rPr>
              <a:t>Mayor demanda = Mayor producción</a:t>
            </a:r>
          </a:p>
          <a:p>
            <a:r>
              <a:rPr lang="es-MX" sz="2800" dirty="0">
                <a:solidFill>
                  <a:schemeClr val="tx1"/>
                </a:solidFill>
              </a:rPr>
              <a:t>Exportación de productos de dudosa calidad.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64CE252-4EF6-47C7-889D-14460E8AF643}"/>
              </a:ext>
            </a:extLst>
          </p:cNvPr>
          <p:cNvSpPr/>
          <p:nvPr/>
        </p:nvSpPr>
        <p:spPr>
          <a:xfrm>
            <a:off x="427892" y="221838"/>
            <a:ext cx="11329182" cy="21066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s-MX" sz="4000" b="1" cap="all" spc="200" dirty="0">
                <a:solidFill>
                  <a:schemeClr val="tx2"/>
                </a:solidFill>
                <a:ea typeface="+mj-ea"/>
                <a:cs typeface="+mj-cs"/>
              </a:rPr>
              <a:t>ASPECTOS ECONÓMICOS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B75AC7-7AD5-4665-BF4A-FDFBFA68C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91" y="3607797"/>
            <a:ext cx="3729946" cy="2793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D0B476F-F09E-43D3-B967-1F3F9490C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319" y="3607797"/>
            <a:ext cx="2908153" cy="2793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0483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073DD29-137F-4E9A-B690-CBABC6D739E7}"/>
              </a:ext>
            </a:extLst>
          </p:cNvPr>
          <p:cNvSpPr/>
          <p:nvPr/>
        </p:nvSpPr>
        <p:spPr>
          <a:xfrm>
            <a:off x="427892" y="221838"/>
            <a:ext cx="11329182" cy="21066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s-MX" sz="4000" b="1" cap="all" spc="200" dirty="0">
                <a:solidFill>
                  <a:schemeClr val="tx2"/>
                </a:solidFill>
                <a:ea typeface="+mj-ea"/>
                <a:cs typeface="+mj-cs"/>
              </a:rPr>
              <a:t>ASPECTOS Ambientales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F9AFA3E-E06B-4100-B931-80F245BB397B}"/>
              </a:ext>
            </a:extLst>
          </p:cNvPr>
          <p:cNvSpPr txBox="1">
            <a:spLocks/>
          </p:cNvSpPr>
          <p:nvPr/>
        </p:nvSpPr>
        <p:spPr>
          <a:xfrm>
            <a:off x="1111000" y="1497939"/>
            <a:ext cx="6443351" cy="47481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s-MX" sz="2400" dirty="0">
                <a:solidFill>
                  <a:schemeClr val="tx1"/>
                </a:solidFill>
              </a:rPr>
              <a:t>Ropa desechable → “Moda rápida”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s-MX" sz="2400" u="sng" dirty="0">
                <a:solidFill>
                  <a:schemeClr val="tx1"/>
                </a:solidFill>
              </a:rPr>
              <a:t>Algodón: </a:t>
            </a:r>
            <a:r>
              <a:rPr lang="es-MX" sz="2400" dirty="0">
                <a:solidFill>
                  <a:schemeClr val="tx1"/>
                </a:solidFill>
              </a:rPr>
              <a:t>Del total de pesticidas utilizados en la industria textil, a la producción del algodón le corresponde el 18%.  Por tonelada de algodón utiliza 200 toneladas de agua.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s-MX" sz="2400" u="sng" dirty="0">
                <a:solidFill>
                  <a:schemeClr val="tx1"/>
                </a:solidFill>
              </a:rPr>
              <a:t>Pieles: </a:t>
            </a:r>
            <a:r>
              <a:rPr lang="es-MX" sz="2400" dirty="0">
                <a:solidFill>
                  <a:schemeClr val="tx1"/>
                </a:solidFill>
              </a:rPr>
              <a:t>Para obtener el cuero de los animales se necesita agua, tierra y alimento para el desarrollo de los mismos. Para curtir la piel se usan químicos que afectan la salud de los trabajadores y que contaminan el agua.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37F98B9-5FD0-45BB-A720-BD5ACEF83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942" y="1665263"/>
            <a:ext cx="3745132" cy="2106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068D09-23EC-472D-9224-19B215E3E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307" y="4139418"/>
            <a:ext cx="2812469" cy="2106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18592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BADA606C-D0B8-4B64-B318-365FC123B8CC}"/>
              </a:ext>
            </a:extLst>
          </p:cNvPr>
          <p:cNvSpPr txBox="1">
            <a:spLocks/>
          </p:cNvSpPr>
          <p:nvPr/>
        </p:nvSpPr>
        <p:spPr>
          <a:xfrm>
            <a:off x="1012640" y="1571675"/>
            <a:ext cx="5641379" cy="42512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s-MX" sz="2400" u="sng" dirty="0">
                <a:solidFill>
                  <a:schemeClr val="tx1"/>
                </a:solidFill>
              </a:rPr>
              <a:t>Objetivo del consumismo: </a:t>
            </a:r>
            <a:r>
              <a:rPr lang="es-MX" sz="2400" dirty="0">
                <a:solidFill>
                  <a:schemeClr val="tx1"/>
                </a:solidFill>
              </a:rPr>
              <a:t>Convencernos de que comprar caprichos o felicidad es buena, </a:t>
            </a:r>
            <a:r>
              <a:rPr lang="es-MX" sz="2400" i="1" dirty="0">
                <a:solidFill>
                  <a:schemeClr val="tx1"/>
                </a:solidFill>
              </a:rPr>
              <a:t>la frugalidad es una opresión.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s-MX" sz="2400" dirty="0">
                <a:solidFill>
                  <a:schemeClr val="tx1"/>
                </a:solidFill>
              </a:rPr>
              <a:t>El consumismo nos convence de que nos merecemos todo aquello que queremos.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s-MX" sz="2400" u="sng" dirty="0">
                <a:solidFill>
                  <a:schemeClr val="tx1"/>
                </a:solidFill>
              </a:rPr>
              <a:t>Desigualdad:</a:t>
            </a:r>
            <a:r>
              <a:rPr lang="es-MX" sz="2400" dirty="0">
                <a:solidFill>
                  <a:schemeClr val="tx1"/>
                </a:solidFill>
              </a:rPr>
              <a:t> Mientras unos gastan descuidadamente en lujos, otros trabajan de manera esclavizada para pagar lo mínimo que necesitan para sobrevivir.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BB7CE72-88FA-42BF-91A6-8A91BA663DE6}"/>
              </a:ext>
            </a:extLst>
          </p:cNvPr>
          <p:cNvSpPr/>
          <p:nvPr/>
        </p:nvSpPr>
        <p:spPr>
          <a:xfrm>
            <a:off x="427892" y="221838"/>
            <a:ext cx="11329182" cy="21066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s-MX" sz="4000" b="1" cap="all" spc="200" dirty="0">
                <a:solidFill>
                  <a:schemeClr val="tx2"/>
                </a:solidFill>
                <a:ea typeface="+mj-ea"/>
                <a:cs typeface="+mj-cs"/>
              </a:rPr>
              <a:t>ASPECTOS éticos</a:t>
            </a:r>
          </a:p>
        </p:txBody>
      </p:sp>
      <p:pic>
        <p:nvPicPr>
          <p:cNvPr id="3074" name="Picture 2" descr="Resultado de imagen para consumismo y felicidad">
            <a:extLst>
              <a:ext uri="{FF2B5EF4-FFF2-40B4-BE49-F238E27FC236}">
                <a16:creationId xmlns:a16="http://schemas.microsoft.com/office/drawing/2014/main" id="{EAE3E8E0-AFFD-4EAC-B961-773ECB075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378" y="1078208"/>
            <a:ext cx="4401837" cy="5238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573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5AC0B43-4CDF-4077-A1D5-C50CD4A25426}"/>
              </a:ext>
            </a:extLst>
          </p:cNvPr>
          <p:cNvSpPr/>
          <p:nvPr/>
        </p:nvSpPr>
        <p:spPr>
          <a:xfrm>
            <a:off x="431409" y="249974"/>
            <a:ext cx="11329182" cy="21066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s-MX" sz="4000" b="1" cap="all" spc="200" dirty="0">
                <a:solidFill>
                  <a:schemeClr val="tx2"/>
                </a:solidFill>
                <a:ea typeface="+mj-ea"/>
                <a:cs typeface="+mj-cs"/>
              </a:rPr>
              <a:t>ASPECTOS psicológicos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89329F-CA95-4F11-B2FD-B8AEE5D12A5B}"/>
              </a:ext>
            </a:extLst>
          </p:cNvPr>
          <p:cNvSpPr txBox="1">
            <a:spLocks/>
          </p:cNvSpPr>
          <p:nvPr/>
        </p:nvSpPr>
        <p:spPr>
          <a:xfrm>
            <a:off x="1022252" y="1583767"/>
            <a:ext cx="6335152" cy="46192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400" dirty="0">
                <a:solidFill>
                  <a:schemeClr val="tx1"/>
                </a:solidFill>
              </a:rPr>
              <a:t>TODA CONDUCTA COMIENZA CON UNA NECESIDAD. La motivación (necesidad lo suficientemente estimulada como para impulsar al individuo a buscar la satisfacción).</a:t>
            </a:r>
          </a:p>
          <a:p>
            <a:pPr algn="just"/>
            <a:r>
              <a:rPr lang="es-MX" sz="2400" dirty="0">
                <a:solidFill>
                  <a:schemeClr val="tx1"/>
                </a:solidFill>
              </a:rPr>
              <a:t>Muchas personas no están dispuestas a renunciar a lo material, porque consideran que es necesario para vivir una “vida digna”.</a:t>
            </a:r>
          </a:p>
          <a:p>
            <a:pPr algn="just"/>
            <a:r>
              <a:rPr lang="es-MX" sz="2400" dirty="0">
                <a:solidFill>
                  <a:schemeClr val="tx1"/>
                </a:solidFill>
              </a:rPr>
              <a:t>Grupos que influyen en el consumidor: </a:t>
            </a:r>
            <a:r>
              <a:rPr lang="es-MX" sz="2400" i="1" dirty="0">
                <a:solidFill>
                  <a:schemeClr val="tx1"/>
                </a:solidFill>
              </a:rPr>
              <a:t>Familia y Amigos</a:t>
            </a:r>
            <a:r>
              <a:rPr lang="es-MX" sz="2400" dirty="0">
                <a:solidFill>
                  <a:schemeClr val="tx1"/>
                </a:solidFill>
              </a:rPr>
              <a:t> (regalar cosas a tus seres queridos solo para agradarles más).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FF5479-74B3-4F22-9051-28C2F918F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605" y="2008749"/>
            <a:ext cx="3769242" cy="3769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13333454"/>
      </p:ext>
    </p:extLst>
  </p:cSld>
  <p:clrMapOvr>
    <a:masterClrMapping/>
  </p:clrMapOvr>
</p:sld>
</file>

<file path=ppt/theme/theme1.xml><?xml version="1.0" encoding="utf-8"?>
<a:theme xmlns:a="http://schemas.openxmlformats.org/drawingml/2006/main" name="Distintivo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Distintivo</Template>
  <TotalTime>245</TotalTime>
  <Words>919</Words>
  <Application>Microsoft Office PowerPoint</Application>
  <PresentationFormat>Panorámica</PresentationFormat>
  <Paragraphs>85</Paragraphs>
  <Slides>22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Gill Sans MT</vt:lpstr>
      <vt:lpstr>Impact</vt:lpstr>
      <vt:lpstr>Distintivo</vt:lpstr>
      <vt:lpstr>Presentación de PowerPoint</vt:lpstr>
      <vt:lpstr>COMPRANDO FELICIDAD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Paula Maxine Ortega Ruiz</dc:creator>
  <cp:lastModifiedBy>Paula Maxine Ortega Ruiz</cp:lastModifiedBy>
  <cp:revision>23</cp:revision>
  <dcterms:created xsi:type="dcterms:W3CDTF">2019-03-27T01:03:03Z</dcterms:created>
  <dcterms:modified xsi:type="dcterms:W3CDTF">2019-04-01T01:40:57Z</dcterms:modified>
</cp:coreProperties>
</file>