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12192000"/>
  <p:notesSz cx="6858000" cy="9144000"/>
  <p:embeddedFontLst>
    <p:embeddedFont>
      <p:font typeface="Century Gothic"/>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7" roundtripDataSignature="AMtx7mgzVV9qml11U2OAMmbbGbyhRoLa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0BD3F6-DD4D-4DFC-B6BA-E22608541C9E}">
  <a:tblStyle styleId="{B10BD3F6-DD4D-4DFC-B6BA-E22608541C9E}" styleName="Table_0">
    <a:wholeTbl>
      <a:tcTxStyle b="off" i="off">
        <a:font>
          <a:latin typeface="Century Gothic"/>
          <a:ea typeface="Century Gothic"/>
          <a:cs typeface="Century Gothic"/>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dk1"/>
      </a:tcTxStyle>
      <a:tcStyle>
        <a:fill>
          <a:solidFill>
            <a:schemeClr val="accent1"/>
          </a:solidFill>
        </a:fill>
      </a:tcStyle>
    </a:firstRow>
    <a:neCell>
      <a:tcTxStyle/>
    </a:neCell>
    <a:nwCell>
      <a:tcTxStyle/>
    </a:nwCell>
  </a:tblStyle>
  <a:tblStyle styleId="{D5FA0D87-30D2-4CEC-B70D-CE7717A50264}"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1"/>
          </a:solidFill>
        </a:fill>
      </a:tcStyle>
    </a:band1H>
    <a:band2H>
      <a:tcTxStyle/>
    </a:band2H>
    <a:band1V>
      <a:tcTxStyle/>
      <a:tcStyle>
        <a:fill>
          <a:solidFill>
            <a:srgbClr val="CACCD1"/>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4916BA9-1A4A-4DAF-B81C-9684214977DA}"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enturyGothic-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CenturyGothic-italic.fntdata"/><Relationship Id="rId30" Type="http://schemas.openxmlformats.org/officeDocument/2006/relationships/slide" Target="slides/slide25.xml"/><Relationship Id="rId74" Type="http://schemas.openxmlformats.org/officeDocument/2006/relationships/font" Target="fonts/CenturyGothic-bold.fntdata"/><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font" Target="fonts/CenturyGothic-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leyenda">
  <p:cSld name="Título y leyenda">
    <p:spTree>
      <p:nvGrpSpPr>
        <p:cNvPr id="21" name="Shape 21"/>
        <p:cNvGrpSpPr/>
        <p:nvPr/>
      </p:nvGrpSpPr>
      <p:grpSpPr>
        <a:xfrm>
          <a:off x="0" y="0"/>
          <a:ext cx="0" cy="0"/>
          <a:chOff x="0" y="0"/>
          <a:chExt cx="0" cy="0"/>
        </a:xfrm>
      </p:grpSpPr>
      <p:sp>
        <p:nvSpPr>
          <p:cNvPr id="22" name="Google Shape;22;p69"/>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9"/>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1120"/>
              <a:buNone/>
              <a:defRPr sz="1400"/>
            </a:lvl2pPr>
            <a:lvl3pPr indent="-228600" lvl="2" marL="1371600" algn="l">
              <a:spcBef>
                <a:spcPts val="600"/>
              </a:spcBef>
              <a:spcAft>
                <a:spcPts val="0"/>
              </a:spcAft>
              <a:buSzPts val="960"/>
              <a:buNone/>
              <a:defRPr sz="1200"/>
            </a:lvl3pPr>
            <a:lvl4pPr indent="-228600" lvl="3" marL="1828800" algn="l">
              <a:spcBef>
                <a:spcPts val="600"/>
              </a:spcBef>
              <a:spcAft>
                <a:spcPts val="0"/>
              </a:spcAft>
              <a:buSzPts val="800"/>
              <a:buNone/>
              <a:defRPr sz="1000"/>
            </a:lvl4pPr>
            <a:lvl5pPr indent="-228600" lvl="4" marL="2286000" algn="l">
              <a:spcBef>
                <a:spcPts val="600"/>
              </a:spcBef>
              <a:spcAft>
                <a:spcPts val="0"/>
              </a:spcAft>
              <a:buSzPts val="800"/>
              <a:buNone/>
              <a:defRPr sz="1000"/>
            </a:lvl5pPr>
            <a:lvl6pPr indent="-228600" lvl="5" marL="2743200" algn="l">
              <a:spcBef>
                <a:spcPts val="600"/>
              </a:spcBef>
              <a:spcAft>
                <a:spcPts val="0"/>
              </a:spcAft>
              <a:buSzPts val="800"/>
              <a:buNone/>
              <a:defRPr sz="1000"/>
            </a:lvl6pPr>
            <a:lvl7pPr indent="-228600" lvl="6" marL="3200400" algn="l">
              <a:spcBef>
                <a:spcPts val="600"/>
              </a:spcBef>
              <a:spcAft>
                <a:spcPts val="0"/>
              </a:spcAft>
              <a:buSzPts val="800"/>
              <a:buNone/>
              <a:defRPr sz="1000"/>
            </a:lvl7pPr>
            <a:lvl8pPr indent="-228600" lvl="7" marL="3657600" algn="l">
              <a:spcBef>
                <a:spcPts val="600"/>
              </a:spcBef>
              <a:spcAft>
                <a:spcPts val="0"/>
              </a:spcAft>
              <a:buSzPts val="800"/>
              <a:buNone/>
              <a:defRPr sz="1000"/>
            </a:lvl8pPr>
            <a:lvl9pPr indent="-228600" lvl="8" marL="4114800" algn="l">
              <a:spcBef>
                <a:spcPts val="600"/>
              </a:spcBef>
              <a:spcAft>
                <a:spcPts val="600"/>
              </a:spcAft>
              <a:buSzPts val="800"/>
              <a:buNone/>
              <a:defRPr sz="1000"/>
            </a:lvl9pPr>
          </a:lstStyle>
          <a:p/>
        </p:txBody>
      </p:sp>
      <p:sp>
        <p:nvSpPr>
          <p:cNvPr id="24" name="Google Shape;24;p69"/>
          <p:cNvSpPr txBox="1"/>
          <p:nvPr>
            <p:ph idx="10" type="dt"/>
          </p:nvPr>
        </p:nvSpPr>
        <p:spPr>
          <a:xfrm>
            <a:off x="7814452" y="381000"/>
            <a:ext cx="291084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9"/>
          <p:cNvSpPr txBox="1"/>
          <p:nvPr>
            <p:ph idx="11" type="ftr"/>
          </p:nvPr>
        </p:nvSpPr>
        <p:spPr>
          <a:xfrm>
            <a:off x="685800" y="379941"/>
            <a:ext cx="699149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9"/>
          <p:cNvSpPr txBox="1"/>
          <p:nvPr>
            <p:ph idx="12" type="sldNum"/>
          </p:nvPr>
        </p:nvSpPr>
        <p:spPr>
          <a:xfrm>
            <a:off x="10862452" y="381000"/>
            <a:ext cx="643748"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2" name="Shape 82"/>
        <p:cNvGrpSpPr/>
        <p:nvPr/>
      </p:nvGrpSpPr>
      <p:grpSpPr>
        <a:xfrm>
          <a:off x="0" y="0"/>
          <a:ext cx="0" cy="0"/>
          <a:chOff x="0" y="0"/>
          <a:chExt cx="0" cy="0"/>
        </a:xfrm>
      </p:grpSpPr>
      <p:sp>
        <p:nvSpPr>
          <p:cNvPr id="83" name="Google Shape;83;p78"/>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8"/>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5" name="Google Shape;85;p78"/>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6" name="Google Shape;86;p7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89" name="Shape 89"/>
        <p:cNvGrpSpPr/>
        <p:nvPr/>
      </p:nvGrpSpPr>
      <p:grpSpPr>
        <a:xfrm>
          <a:off x="0" y="0"/>
          <a:ext cx="0" cy="0"/>
          <a:chOff x="0" y="0"/>
          <a:chExt cx="0" cy="0"/>
        </a:xfrm>
      </p:grpSpPr>
      <p:sp>
        <p:nvSpPr>
          <p:cNvPr id="90" name="Google Shape;90;p7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79"/>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92" name="Google Shape;92;p79"/>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3" name="Google Shape;93;p7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7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7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96" name="Shape 96"/>
        <p:cNvGrpSpPr/>
        <p:nvPr/>
      </p:nvGrpSpPr>
      <p:grpSpPr>
        <a:xfrm>
          <a:off x="0" y="0"/>
          <a:ext cx="0" cy="0"/>
          <a:chOff x="0" y="0"/>
          <a:chExt cx="0" cy="0"/>
        </a:xfrm>
      </p:grpSpPr>
      <p:sp>
        <p:nvSpPr>
          <p:cNvPr id="97" name="Google Shape;97;p80"/>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80"/>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9" name="Google Shape;99;p8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8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02" name="Shape 102"/>
        <p:cNvGrpSpPr/>
        <p:nvPr/>
      </p:nvGrpSpPr>
      <p:grpSpPr>
        <a:xfrm>
          <a:off x="0" y="0"/>
          <a:ext cx="0" cy="0"/>
          <a:chOff x="0" y="0"/>
          <a:chExt cx="0" cy="0"/>
        </a:xfrm>
      </p:grpSpPr>
      <p:sp>
        <p:nvSpPr>
          <p:cNvPr id="103" name="Google Shape;103;p81"/>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81"/>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05" name="Google Shape;105;p81"/>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6" name="Google Shape;106;p8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8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8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09" name="Google Shape;109;p81"/>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
        <p:nvSpPr>
          <p:cNvPr id="110" name="Google Shape;110;p81"/>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11" name="Shape 111"/>
        <p:cNvGrpSpPr/>
        <p:nvPr/>
      </p:nvGrpSpPr>
      <p:grpSpPr>
        <a:xfrm>
          <a:off x="0" y="0"/>
          <a:ext cx="0" cy="0"/>
          <a:chOff x="0" y="0"/>
          <a:chExt cx="0" cy="0"/>
        </a:xfrm>
      </p:grpSpPr>
      <p:sp>
        <p:nvSpPr>
          <p:cNvPr id="112" name="Google Shape;112;p82"/>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82"/>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4" name="Google Shape;114;p8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8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8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17" name="Shape 117"/>
        <p:cNvGrpSpPr/>
        <p:nvPr/>
      </p:nvGrpSpPr>
      <p:grpSpPr>
        <a:xfrm>
          <a:off x="0" y="0"/>
          <a:ext cx="0" cy="0"/>
          <a:chOff x="0" y="0"/>
          <a:chExt cx="0" cy="0"/>
        </a:xfrm>
      </p:grpSpPr>
      <p:sp>
        <p:nvSpPr>
          <p:cNvPr id="118" name="Google Shape;118;p83"/>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83"/>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0" name="Google Shape;120;p83"/>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1" name="Google Shape;121;p8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8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8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24" name="Google Shape;124;p83"/>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
        <p:nvSpPr>
          <p:cNvPr id="125" name="Google Shape;125;p83"/>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MX"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26" name="Shape 126"/>
        <p:cNvGrpSpPr/>
        <p:nvPr/>
      </p:nvGrpSpPr>
      <p:grpSpPr>
        <a:xfrm>
          <a:off x="0" y="0"/>
          <a:ext cx="0" cy="0"/>
          <a:chOff x="0" y="0"/>
          <a:chExt cx="0" cy="0"/>
        </a:xfrm>
      </p:grpSpPr>
      <p:sp>
        <p:nvSpPr>
          <p:cNvPr id="127" name="Google Shape;127;p84"/>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84"/>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9" name="Google Shape;129;p84"/>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30" name="Google Shape;130;p8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8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8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3" name="Shape 133"/>
        <p:cNvGrpSpPr/>
        <p:nvPr/>
      </p:nvGrpSpPr>
      <p:grpSpPr>
        <a:xfrm>
          <a:off x="0" y="0"/>
          <a:ext cx="0" cy="0"/>
          <a:chOff x="0" y="0"/>
          <a:chExt cx="0" cy="0"/>
        </a:xfrm>
      </p:grpSpPr>
      <p:sp>
        <p:nvSpPr>
          <p:cNvPr id="134" name="Google Shape;134;p8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85"/>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6" name="Google Shape;136;p8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8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8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9" name="Shape 139"/>
        <p:cNvGrpSpPr/>
        <p:nvPr/>
      </p:nvGrpSpPr>
      <p:grpSpPr>
        <a:xfrm>
          <a:off x="0" y="0"/>
          <a:ext cx="0" cy="0"/>
          <a:chOff x="0" y="0"/>
          <a:chExt cx="0" cy="0"/>
        </a:xfrm>
      </p:grpSpPr>
      <p:sp>
        <p:nvSpPr>
          <p:cNvPr id="140" name="Google Shape;140;p86"/>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86"/>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42" name="Google Shape;142;p8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8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8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7" name="Shape 27"/>
        <p:cNvGrpSpPr/>
        <p:nvPr/>
      </p:nvGrpSpPr>
      <p:grpSpPr>
        <a:xfrm>
          <a:off x="0" y="0"/>
          <a:ext cx="0" cy="0"/>
          <a:chOff x="0" y="0"/>
          <a:chExt cx="0" cy="0"/>
        </a:xfrm>
      </p:grpSpPr>
      <p:sp>
        <p:nvSpPr>
          <p:cNvPr id="28" name="Google Shape;28;p7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1" name="Shape 31"/>
        <p:cNvGrpSpPr/>
        <p:nvPr/>
      </p:nvGrpSpPr>
      <p:grpSpPr>
        <a:xfrm>
          <a:off x="0" y="0"/>
          <a:ext cx="0" cy="0"/>
          <a:chOff x="0" y="0"/>
          <a:chExt cx="0" cy="0"/>
        </a:xfrm>
      </p:grpSpPr>
      <p:sp>
        <p:nvSpPr>
          <p:cNvPr id="32" name="Google Shape;32;p71"/>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1"/>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34" name="Google Shape;34;p7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37" name="Google Shape;37;p71"/>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38" name="Google Shape;38;p71"/>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39" name="Google Shape;39;p71"/>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40" name="Google Shape;40;p71"/>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41" name="Google Shape;41;p71"/>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2" name="Shape 42"/>
        <p:cNvGrpSpPr/>
        <p:nvPr/>
      </p:nvGrpSpPr>
      <p:grpSpPr>
        <a:xfrm>
          <a:off x="0" y="0"/>
          <a:ext cx="0" cy="0"/>
          <a:chOff x="0" y="0"/>
          <a:chExt cx="0" cy="0"/>
        </a:xfrm>
      </p:grpSpPr>
      <p:sp>
        <p:nvSpPr>
          <p:cNvPr id="43" name="Google Shape;43;p72"/>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2"/>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5" name="Google Shape;45;p7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8" name="Shape 48"/>
        <p:cNvGrpSpPr/>
        <p:nvPr/>
      </p:nvGrpSpPr>
      <p:grpSpPr>
        <a:xfrm>
          <a:off x="0" y="0"/>
          <a:ext cx="0" cy="0"/>
          <a:chOff x="0" y="0"/>
          <a:chExt cx="0" cy="0"/>
        </a:xfrm>
      </p:grpSpPr>
      <p:sp>
        <p:nvSpPr>
          <p:cNvPr id="49" name="Google Shape;49;p73"/>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3"/>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51" name="Google Shape;51;p7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4" name="Shape 54"/>
        <p:cNvGrpSpPr/>
        <p:nvPr/>
      </p:nvGrpSpPr>
      <p:grpSpPr>
        <a:xfrm>
          <a:off x="0" y="0"/>
          <a:ext cx="0" cy="0"/>
          <a:chOff x="0" y="0"/>
          <a:chExt cx="0" cy="0"/>
        </a:xfrm>
      </p:grpSpPr>
      <p:sp>
        <p:nvSpPr>
          <p:cNvPr id="55" name="Google Shape;55;p74"/>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4"/>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7" name="Google Shape;57;p74"/>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8" name="Google Shape;58;p7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1" name="Shape 61"/>
        <p:cNvGrpSpPr/>
        <p:nvPr/>
      </p:nvGrpSpPr>
      <p:grpSpPr>
        <a:xfrm>
          <a:off x="0" y="0"/>
          <a:ext cx="0" cy="0"/>
          <a:chOff x="0" y="0"/>
          <a:chExt cx="0" cy="0"/>
        </a:xfrm>
      </p:grpSpPr>
      <p:sp>
        <p:nvSpPr>
          <p:cNvPr id="62" name="Google Shape;62;p7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5"/>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64" name="Google Shape;64;p75"/>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5" name="Google Shape;65;p75"/>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66" name="Google Shape;66;p75"/>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7" name="Google Shape;67;p7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0" name="Shape 70"/>
        <p:cNvGrpSpPr/>
        <p:nvPr/>
      </p:nvGrpSpPr>
      <p:grpSpPr>
        <a:xfrm>
          <a:off x="0" y="0"/>
          <a:ext cx="0" cy="0"/>
          <a:chOff x="0" y="0"/>
          <a:chExt cx="0" cy="0"/>
        </a:xfrm>
      </p:grpSpPr>
      <p:sp>
        <p:nvSpPr>
          <p:cNvPr id="71" name="Google Shape;71;p7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5" name="Shape 75"/>
        <p:cNvGrpSpPr/>
        <p:nvPr/>
      </p:nvGrpSpPr>
      <p:grpSpPr>
        <a:xfrm>
          <a:off x="0" y="0"/>
          <a:ext cx="0" cy="0"/>
          <a:chOff x="0" y="0"/>
          <a:chExt cx="0" cy="0"/>
        </a:xfrm>
      </p:grpSpPr>
      <p:sp>
        <p:nvSpPr>
          <p:cNvPr id="76" name="Google Shape;76;p77"/>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7"/>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8" name="Google Shape;78;p77"/>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9" name="Google Shape;79;p7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5000">
              <a:srgbClr val="62D2EF"/>
            </a:gs>
            <a:gs pos="100000">
              <a:schemeClr val="lt1"/>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68"/>
          <p:cNvGrpSpPr/>
          <p:nvPr/>
        </p:nvGrpSpPr>
        <p:grpSpPr>
          <a:xfrm>
            <a:off x="9206969" y="2963333"/>
            <a:ext cx="2981858" cy="3208867"/>
            <a:chOff x="9206969" y="2963333"/>
            <a:chExt cx="2981858" cy="3208867"/>
          </a:xfrm>
        </p:grpSpPr>
        <p:cxnSp>
          <p:nvCxnSpPr>
            <p:cNvPr id="11" name="Google Shape;11;p68"/>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68"/>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68"/>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68"/>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68"/>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6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68"/>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p6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6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6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2.jp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9.pn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png"/><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jp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7.png"/><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4.pn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1.png"/><Relationship Id="rId4"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1.png"/><Relationship Id="rId4" Type="http://schemas.openxmlformats.org/officeDocument/2006/relationships/image" Target="../media/image1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2.png"/><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8.png"/><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4.png"/><Relationship Id="rId4" Type="http://schemas.openxmlformats.org/officeDocument/2006/relationships/image" Target="../media/image1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6.png"/><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8.jpg"/><Relationship Id="rId4" Type="http://schemas.openxmlformats.org/officeDocument/2006/relationships/image" Target="../media/image46.jpg"/><Relationship Id="rId5" Type="http://schemas.openxmlformats.org/officeDocument/2006/relationships/image" Target="../media/image25.jpg"/><Relationship Id="rId6" Type="http://schemas.openxmlformats.org/officeDocument/2006/relationships/image" Target="../media/image1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8.png"/><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3.png"/><Relationship Id="rId4" Type="http://schemas.openxmlformats.org/officeDocument/2006/relationships/image" Target="../media/image1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1.png"/><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9.png"/><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6.png"/><Relationship Id="rId4" Type="http://schemas.openxmlformats.org/officeDocument/2006/relationships/image" Target="../media/image1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5.png"/><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1.png"/><Relationship Id="rId4" Type="http://schemas.openxmlformats.org/officeDocument/2006/relationships/image" Target="../media/image1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4.png"/><Relationship Id="rId4" Type="http://schemas.openxmlformats.org/officeDocument/2006/relationships/image" Target="../media/image43.png"/><Relationship Id="rId5" Type="http://schemas.openxmlformats.org/officeDocument/2006/relationships/image" Target="../media/image1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45.png"/><Relationship Id="rId4" Type="http://schemas.openxmlformats.org/officeDocument/2006/relationships/image" Target="../media/image1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49.png"/><Relationship Id="rId4" Type="http://schemas.openxmlformats.org/officeDocument/2006/relationships/image" Target="../media/image1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49.png"/><Relationship Id="rId4" Type="http://schemas.openxmlformats.org/officeDocument/2006/relationships/image" Target="../media/image1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0.png"/><Relationship Id="rId4" Type="http://schemas.openxmlformats.org/officeDocument/2006/relationships/image" Target="../media/image1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52.jpg"/><Relationship Id="rId4" Type="http://schemas.openxmlformats.org/officeDocument/2006/relationships/image" Target="../media/image1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CFE.jpg" id="150" name="Google Shape;150;p1"/>
          <p:cNvPicPr preferRelativeResize="0"/>
          <p:nvPr/>
        </p:nvPicPr>
        <p:blipFill rotWithShape="1">
          <a:blip r:embed="rId3">
            <a:alphaModFix/>
          </a:blip>
          <a:srcRect b="0" l="0" r="0" t="0"/>
          <a:stretch/>
        </p:blipFill>
        <p:spPr>
          <a:xfrm>
            <a:off x="2425244" y="1515220"/>
            <a:ext cx="3617882" cy="4429990"/>
          </a:xfrm>
          <a:prstGeom prst="ellipse">
            <a:avLst/>
          </a:prstGeom>
          <a:noFill/>
          <a:ln>
            <a:noFill/>
          </a:ln>
        </p:spPr>
      </p:pic>
      <p:sp>
        <p:nvSpPr>
          <p:cNvPr id="151" name="Google Shape;151;p1"/>
          <p:cNvSpPr txBox="1"/>
          <p:nvPr>
            <p:ph idx="1" type="body"/>
          </p:nvPr>
        </p:nvSpPr>
        <p:spPr>
          <a:xfrm>
            <a:off x="-831073" y="357293"/>
            <a:ext cx="10130516" cy="999067"/>
          </a:xfrm>
          <a:prstGeom prst="rect">
            <a:avLst/>
          </a:prstGeom>
          <a:noFill/>
          <a:ln>
            <a:noFill/>
          </a:ln>
        </p:spPr>
        <p:txBody>
          <a:bodyPr anchorCtr="0" anchor="ctr" bIns="45700" lIns="91425" spcFirstLastPara="1" rIns="91425" wrap="square" tIns="45700">
            <a:normAutofit lnSpcReduction="10000"/>
          </a:bodyPr>
          <a:lstStyle/>
          <a:p>
            <a:pPr indent="0" lvl="0" marL="0" rtl="0" algn="ctr">
              <a:spcBef>
                <a:spcPts val="0"/>
              </a:spcBef>
              <a:spcAft>
                <a:spcPts val="0"/>
              </a:spcAft>
              <a:buSzPts val="3200"/>
              <a:buNone/>
            </a:pPr>
            <a:r>
              <a:rPr b="1" lang="es-MX" sz="4000" u="sng" cap="none">
                <a:latin typeface="Arial"/>
                <a:ea typeface="Arial"/>
                <a:cs typeface="Arial"/>
                <a:sym typeface="Arial"/>
              </a:rPr>
              <a:t>Colegio Franco Español </a:t>
            </a:r>
            <a:br>
              <a:rPr b="1" lang="es-MX" sz="4000" u="sng" cap="none">
                <a:latin typeface="Arial"/>
                <a:ea typeface="Arial"/>
                <a:cs typeface="Arial"/>
                <a:sym typeface="Arial"/>
              </a:rPr>
            </a:br>
            <a:r>
              <a:rPr b="1" lang="es-MX" sz="2400" cap="none">
                <a:latin typeface="Arial"/>
                <a:ea typeface="Arial"/>
                <a:cs typeface="Arial"/>
                <a:sym typeface="Arial"/>
              </a:rPr>
              <a:t>Clave 1008</a:t>
            </a:r>
            <a:endParaRPr b="1">
              <a:latin typeface="Arial"/>
              <a:ea typeface="Arial"/>
              <a:cs typeface="Arial"/>
              <a:sym typeface="Arial"/>
            </a:endParaRPr>
          </a:p>
        </p:txBody>
      </p:sp>
      <p:sp>
        <p:nvSpPr>
          <p:cNvPr id="152" name="Google Shape;152;p1"/>
          <p:cNvSpPr txBox="1"/>
          <p:nvPr/>
        </p:nvSpPr>
        <p:spPr>
          <a:xfrm>
            <a:off x="8439902" y="5809061"/>
            <a:ext cx="4099187" cy="104893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F486F"/>
              </a:buClr>
              <a:buSzPts val="2000"/>
              <a:buFont typeface="Arial"/>
              <a:buNone/>
            </a:pPr>
            <a:r>
              <a:rPr b="0" i="0" lang="es-MX" sz="2000" u="none" cap="none" strike="noStrike">
                <a:solidFill>
                  <a:srgbClr val="0F486F"/>
                </a:solidFill>
                <a:latin typeface="Arial"/>
                <a:ea typeface="Arial"/>
                <a:cs typeface="Arial"/>
                <a:sym typeface="Arial"/>
              </a:rPr>
              <a:t>Equipo 1</a:t>
            </a:r>
            <a:br>
              <a:rPr b="0" i="0" lang="es-MX" sz="2000" u="none" cap="none" strike="noStrike">
                <a:solidFill>
                  <a:srgbClr val="0F486F"/>
                </a:solidFill>
                <a:latin typeface="Arial"/>
                <a:ea typeface="Arial"/>
                <a:cs typeface="Arial"/>
                <a:sym typeface="Arial"/>
              </a:rPr>
            </a:br>
            <a:r>
              <a:rPr b="0" i="0" lang="es-MX" sz="2000" u="none" cap="none" strike="noStrike">
                <a:solidFill>
                  <a:srgbClr val="0F486F"/>
                </a:solidFill>
                <a:latin typeface="Arial"/>
                <a:ea typeface="Arial"/>
                <a:cs typeface="Arial"/>
                <a:sym typeface="Arial"/>
              </a:rPr>
              <a:t>6to. Grado</a:t>
            </a:r>
            <a:endParaRPr b="0" i="0" sz="2000" u="none" cap="none" strike="noStrike">
              <a:solidFill>
                <a:srgbClr val="0F486F"/>
              </a:solidFill>
              <a:latin typeface="Arial"/>
              <a:ea typeface="Arial"/>
              <a:cs typeface="Arial"/>
              <a:sym typeface="Arial"/>
            </a:endParaRPr>
          </a:p>
          <a:p>
            <a:pPr indent="0" lvl="0" marL="0" marR="0" rtl="0" algn="l">
              <a:lnSpc>
                <a:spcPct val="90000"/>
              </a:lnSpc>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C.A.I.A.C.-Equipo4.pdf" id="209" name="Google Shape;209;p10"/>
          <p:cNvPicPr preferRelativeResize="0"/>
          <p:nvPr/>
        </p:nvPicPr>
        <p:blipFill rotWithShape="1">
          <a:blip r:embed="rId3">
            <a:alphaModFix/>
          </a:blip>
          <a:srcRect b="5051" l="8231" r="3631" t="0"/>
          <a:stretch/>
        </p:blipFill>
        <p:spPr>
          <a:xfrm>
            <a:off x="0" y="0"/>
            <a:ext cx="11728948" cy="6693145"/>
          </a:xfrm>
          <a:prstGeom prst="rect">
            <a:avLst/>
          </a:prstGeom>
          <a:noFill/>
          <a:ln>
            <a:noFill/>
          </a:ln>
        </p:spPr>
      </p:pic>
      <p:pic>
        <p:nvPicPr>
          <p:cNvPr descr="CFE.jpg" id="210" name="Google Shape;210;p10"/>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C.A.I.A.C.-Equipo4.pdf" id="215" name="Google Shape;215;p11"/>
          <p:cNvPicPr preferRelativeResize="0"/>
          <p:nvPr/>
        </p:nvPicPr>
        <p:blipFill rotWithShape="1">
          <a:blip r:embed="rId3">
            <a:alphaModFix/>
          </a:blip>
          <a:srcRect b="6357" l="8916" r="2892" t="0"/>
          <a:stretch/>
        </p:blipFill>
        <p:spPr>
          <a:xfrm>
            <a:off x="190144" y="66142"/>
            <a:ext cx="11826804" cy="6463280"/>
          </a:xfrm>
          <a:prstGeom prst="rect">
            <a:avLst/>
          </a:prstGeom>
          <a:noFill/>
          <a:ln>
            <a:noFill/>
          </a:ln>
        </p:spPr>
      </p:pic>
      <p:pic>
        <p:nvPicPr>
          <p:cNvPr descr="CFE.jpg" id="216" name="Google Shape;216;p11"/>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332882" y="200810"/>
            <a:ext cx="10353761" cy="3694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A) Producto 3   1ª. R. T. Fotografías de la sesión </a:t>
            </a:r>
            <a:endParaRPr b="1" i="0" sz="3600" u="none" cap="none" strike="noStrike">
              <a:solidFill>
                <a:srgbClr val="0F486F"/>
              </a:solidFill>
              <a:latin typeface="Century Gothic"/>
              <a:ea typeface="Century Gothic"/>
              <a:cs typeface="Century Gothic"/>
              <a:sym typeface="Century Gothic"/>
            </a:endParaRPr>
          </a:p>
        </p:txBody>
      </p:sp>
      <p:pic>
        <p:nvPicPr>
          <p:cNvPr id="222" name="Google Shape;222;p12"/>
          <p:cNvPicPr preferRelativeResize="0"/>
          <p:nvPr/>
        </p:nvPicPr>
        <p:blipFill rotWithShape="1">
          <a:blip r:embed="rId3">
            <a:alphaModFix/>
          </a:blip>
          <a:srcRect b="0" l="0" r="0" t="0"/>
          <a:stretch/>
        </p:blipFill>
        <p:spPr>
          <a:xfrm>
            <a:off x="195332" y="909048"/>
            <a:ext cx="5869281" cy="440195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3" name="Google Shape;223;p12"/>
          <p:cNvPicPr preferRelativeResize="0"/>
          <p:nvPr/>
        </p:nvPicPr>
        <p:blipFill rotWithShape="1">
          <a:blip r:embed="rId4">
            <a:alphaModFix/>
          </a:blip>
          <a:srcRect b="0" l="0" r="0" t="0"/>
          <a:stretch/>
        </p:blipFill>
        <p:spPr>
          <a:xfrm>
            <a:off x="6666868" y="570230"/>
            <a:ext cx="3621627" cy="482885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CFE.jpg" id="224" name="Google Shape;224;p12"/>
          <p:cNvPicPr preferRelativeResize="0"/>
          <p:nvPr/>
        </p:nvPicPr>
        <p:blipFill rotWithShape="1">
          <a:blip r:embed="rId5">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nvSpPr>
        <p:spPr>
          <a:xfrm>
            <a:off x="-711735" y="182581"/>
            <a:ext cx="10153129" cy="3694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B). Producto 2. Organizador gráfico de conceptos de materias involucradas. 1. R. T</a:t>
            </a:r>
            <a:r>
              <a:rPr b="1" i="0" lang="es-MX" sz="1801" u="none" cap="none" strike="noStrike">
                <a:solidFill>
                  <a:srgbClr val="0D88A7"/>
                </a:solidFill>
                <a:latin typeface="Arial"/>
                <a:ea typeface="Arial"/>
                <a:cs typeface="Arial"/>
                <a:sym typeface="Arial"/>
              </a:rPr>
              <a:t>.</a:t>
            </a:r>
            <a:endParaRPr b="0" i="0" sz="1800" u="none" cap="none" strike="noStrike">
              <a:solidFill>
                <a:srgbClr val="0D88A7"/>
              </a:solidFill>
              <a:latin typeface="Century Gothic"/>
              <a:ea typeface="Century Gothic"/>
              <a:cs typeface="Century Gothic"/>
              <a:sym typeface="Century Gothic"/>
            </a:endParaRPr>
          </a:p>
        </p:txBody>
      </p:sp>
      <p:sp>
        <p:nvSpPr>
          <p:cNvPr id="230" name="Google Shape;230;p13"/>
          <p:cNvSpPr/>
          <p:nvPr/>
        </p:nvSpPr>
        <p:spPr>
          <a:xfrm>
            <a:off x="2467838" y="634452"/>
            <a:ext cx="6022514" cy="2404827"/>
          </a:xfrm>
          <a:custGeom>
            <a:rect b="b" l="l" r="r" t="t"/>
            <a:pathLst>
              <a:path extrusionOk="0" h="2691995" w="6835000">
                <a:moveTo>
                  <a:pt x="0" y="1345998"/>
                </a:moveTo>
                <a:lnTo>
                  <a:pt x="1708750" y="1345998"/>
                </a:lnTo>
                <a:lnTo>
                  <a:pt x="1708750" y="0"/>
                </a:lnTo>
                <a:lnTo>
                  <a:pt x="5126250" y="0"/>
                </a:lnTo>
                <a:lnTo>
                  <a:pt x="5126250" y="1345998"/>
                </a:lnTo>
                <a:lnTo>
                  <a:pt x="6835000" y="1345998"/>
                </a:lnTo>
                <a:lnTo>
                  <a:pt x="3417500" y="2691995"/>
                </a:lnTo>
                <a:lnTo>
                  <a:pt x="0" y="1345998"/>
                </a:lnTo>
                <a:close/>
              </a:path>
            </a:pathLst>
          </a:custGeom>
          <a:solidFill>
            <a:srgbClr val="49A8E6">
              <a:alpha val="49803"/>
            </a:srgbClr>
          </a:solidFill>
          <a:ln cap="flat" cmpd="sng" w="9525">
            <a:solidFill>
              <a:schemeClr val="lt1"/>
            </a:solidFill>
            <a:prstDash val="solid"/>
            <a:round/>
            <a:headEnd len="sm" w="sm" type="none"/>
            <a:tailEnd len="sm" w="sm" type="none"/>
          </a:ln>
        </p:spPr>
        <p:txBody>
          <a:bodyPr anchorCtr="0" anchor="ctr" bIns="683150" lIns="1718900" spcFirstLastPara="1" rIns="1718900" wrap="square" tIns="10150">
            <a:noAutofit/>
          </a:bodyPr>
          <a:lstStyle/>
          <a:p>
            <a:pPr indent="0" lvl="0" marL="0" marR="0" rtl="0" algn="ctr">
              <a:lnSpc>
                <a:spcPct val="90000"/>
              </a:lnSpc>
              <a:spcBef>
                <a:spcPts val="0"/>
              </a:spcBef>
              <a:spcAft>
                <a:spcPts val="0"/>
              </a:spcAft>
              <a:buClr>
                <a:schemeClr val="lt1"/>
              </a:buClr>
              <a:buSzPts val="1600"/>
              <a:buFont typeface="Century Gothic"/>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1600"/>
              <a:buFont typeface="Century Gothic"/>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1600"/>
              <a:buFont typeface="Century Gothic"/>
              <a:buNone/>
            </a:pPr>
            <a:r>
              <a:t/>
            </a:r>
            <a:endParaRPr b="1"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600"/>
              <a:buFont typeface="Arial"/>
              <a:buNone/>
            </a:pPr>
            <a:r>
              <a:rPr b="1" i="0" lang="es-MX" sz="1600" u="none" cap="none" strike="noStrike">
                <a:solidFill>
                  <a:schemeClr val="dk1"/>
                </a:solidFill>
                <a:latin typeface="Arial"/>
                <a:ea typeface="Arial"/>
                <a:cs typeface="Arial"/>
                <a:sym typeface="Arial"/>
              </a:rPr>
              <a:t>Física IV</a:t>
            </a:r>
            <a:endParaRPr b="1"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600"/>
              <a:buFont typeface="Century Gothic"/>
              <a:buNone/>
            </a:pPr>
            <a:r>
              <a:t/>
            </a:r>
            <a:endParaRPr b="1" i="0" sz="16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Potencial de acción</a:t>
            </a:r>
            <a:endParaRPr b="0" i="0" sz="16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Seguridad eléctrica</a:t>
            </a:r>
            <a:endParaRPr b="0" i="0" sz="16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Tipos de energía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lt1"/>
              </a:buClr>
              <a:buSzPts val="1200"/>
              <a:buFont typeface="Century Gothic"/>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p:txBody>
      </p:sp>
      <p:sp>
        <p:nvSpPr>
          <p:cNvPr id="231" name="Google Shape;231;p13"/>
          <p:cNvSpPr/>
          <p:nvPr/>
        </p:nvSpPr>
        <p:spPr>
          <a:xfrm>
            <a:off x="0" y="2753957"/>
            <a:ext cx="3418488" cy="3176322"/>
          </a:xfrm>
          <a:custGeom>
            <a:rect b="b" l="l" r="r" t="t"/>
            <a:pathLst>
              <a:path extrusionOk="0" h="3619740" w="3427056">
                <a:moveTo>
                  <a:pt x="0" y="0"/>
                </a:moveTo>
                <a:lnTo>
                  <a:pt x="2226798" y="0"/>
                </a:lnTo>
                <a:lnTo>
                  <a:pt x="2226798" y="1381488"/>
                </a:lnTo>
                <a:lnTo>
                  <a:pt x="2570292" y="1381488"/>
                </a:lnTo>
                <a:lnTo>
                  <a:pt x="2570292" y="953106"/>
                </a:lnTo>
                <a:lnTo>
                  <a:pt x="3427056" y="1809870"/>
                </a:lnTo>
                <a:lnTo>
                  <a:pt x="2570292" y="2666634"/>
                </a:lnTo>
                <a:lnTo>
                  <a:pt x="2570292" y="2238252"/>
                </a:lnTo>
                <a:lnTo>
                  <a:pt x="2226798" y="2238252"/>
                </a:lnTo>
                <a:lnTo>
                  <a:pt x="2226798" y="3619740"/>
                </a:lnTo>
                <a:lnTo>
                  <a:pt x="0" y="3619740"/>
                </a:lnTo>
                <a:lnTo>
                  <a:pt x="0" y="0"/>
                </a:lnTo>
                <a:close/>
              </a:path>
            </a:pathLst>
          </a:custGeom>
          <a:solidFill>
            <a:srgbClr val="49A8E6">
              <a:alpha val="49803"/>
            </a:srgbClr>
          </a:solidFill>
          <a:ln cap="flat" cmpd="sng" w="9525">
            <a:solidFill>
              <a:schemeClr val="lt1"/>
            </a:solidFill>
            <a:prstDash val="solid"/>
            <a:round/>
            <a:headEnd len="sm" w="sm" type="none"/>
            <a:tailEnd len="sm" w="sm" type="none"/>
          </a:ln>
        </p:spPr>
        <p:txBody>
          <a:bodyPr anchorCtr="0" anchor="t" bIns="10150" lIns="10150" spcFirstLastPara="1" rIns="1210400" wrap="square" tIns="10150">
            <a:noAutofit/>
          </a:bodyPr>
          <a:lstStyle/>
          <a:p>
            <a:pPr indent="0" lvl="0" marL="0" marR="0" rtl="0" algn="l">
              <a:lnSpc>
                <a:spcPct val="90000"/>
              </a:lnSpc>
              <a:spcBef>
                <a:spcPts val="0"/>
              </a:spcBef>
              <a:spcAft>
                <a:spcPts val="0"/>
              </a:spcAft>
              <a:buClr>
                <a:schemeClr val="dk1"/>
              </a:buClr>
              <a:buSzPts val="1600"/>
              <a:buFont typeface="Arial"/>
              <a:buNone/>
            </a:pPr>
            <a:r>
              <a:rPr b="1" i="0" lang="es-MX" sz="1600" u="none" cap="none" strike="noStrike">
                <a:solidFill>
                  <a:schemeClr val="dk1"/>
                </a:solidFill>
                <a:latin typeface="Arial"/>
                <a:ea typeface="Arial"/>
                <a:cs typeface="Arial"/>
                <a:sym typeface="Arial"/>
              </a:rPr>
              <a:t>Literatura mexicana e iberoamericana</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600"/>
              <a:buFont typeface="Century Gothic"/>
              <a:buNone/>
            </a:pPr>
            <a:r>
              <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compromiso social</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600"/>
              <a:buFont typeface="Arial"/>
              <a:buNone/>
            </a:pPr>
            <a:r>
              <a:t/>
            </a:r>
            <a:endParaRPr sz="1600">
              <a:solidFill>
                <a:schemeClr val="dk1"/>
              </a:solidFill>
            </a:endParaRPr>
          </a:p>
          <a:p>
            <a:pPr indent="0" lvl="0" marL="0" marR="0" rtl="0" algn="ctr">
              <a:lnSpc>
                <a:spcPct val="90000"/>
              </a:lnSpc>
              <a:spcBef>
                <a:spcPts val="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denuncia</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600"/>
              <a:buFont typeface="Arial"/>
              <a:buNone/>
            </a:pPr>
            <a:r>
              <a:t/>
            </a:r>
            <a:endParaRPr sz="1600">
              <a:solidFill>
                <a:schemeClr val="dk1"/>
              </a:solidFill>
            </a:endParaRPr>
          </a:p>
          <a:p>
            <a:pPr indent="0" lvl="0" marL="0" marR="0" rtl="0" algn="ctr">
              <a:lnSpc>
                <a:spcPct val="90000"/>
              </a:lnSpc>
              <a:spcBef>
                <a:spcPts val="0"/>
              </a:spcBef>
              <a:spcAft>
                <a:spcPts val="0"/>
              </a:spcAft>
              <a:buClr>
                <a:schemeClr val="dk1"/>
              </a:buClr>
              <a:buSzPts val="1600"/>
              <a:buFont typeface="Arial"/>
              <a:buNone/>
            </a:pPr>
            <a:r>
              <a:rPr b="0" i="0" lang="es-MX" sz="1600" u="none" cap="none" strike="noStrike">
                <a:solidFill>
                  <a:schemeClr val="dk1"/>
                </a:solidFill>
                <a:latin typeface="Arial"/>
                <a:ea typeface="Arial"/>
                <a:cs typeface="Arial"/>
                <a:sym typeface="Arial"/>
              </a:rPr>
              <a:t>elementos de una obra  </a:t>
            </a:r>
            <a:endParaRPr b="0" i="0" sz="1800" u="none" cap="none" strike="noStrike">
              <a:solidFill>
                <a:schemeClr val="dk1"/>
              </a:solidFill>
              <a:latin typeface="Arial"/>
              <a:ea typeface="Arial"/>
              <a:cs typeface="Arial"/>
              <a:sym typeface="Arial"/>
            </a:endParaRPr>
          </a:p>
        </p:txBody>
      </p:sp>
      <p:sp>
        <p:nvSpPr>
          <p:cNvPr id="232" name="Google Shape;232;p13"/>
          <p:cNvSpPr/>
          <p:nvPr/>
        </p:nvSpPr>
        <p:spPr>
          <a:xfrm>
            <a:off x="3512238" y="3286705"/>
            <a:ext cx="4120179" cy="2733200"/>
          </a:xfrm>
          <a:custGeom>
            <a:rect b="b" l="l" r="r" t="t"/>
            <a:pathLst>
              <a:path extrusionOk="0" h="2710350" w="3189586">
                <a:moveTo>
                  <a:pt x="0" y="1355175"/>
                </a:moveTo>
                <a:cubicBezTo>
                  <a:pt x="0" y="606733"/>
                  <a:pt x="714013" y="0"/>
                  <a:pt x="1594793" y="0"/>
                </a:cubicBezTo>
                <a:cubicBezTo>
                  <a:pt x="2475573" y="0"/>
                  <a:pt x="3189586" y="606733"/>
                  <a:pt x="3189586" y="1355175"/>
                </a:cubicBezTo>
                <a:cubicBezTo>
                  <a:pt x="3189586" y="2103617"/>
                  <a:pt x="2475573" y="2710350"/>
                  <a:pt x="1594793" y="2710350"/>
                </a:cubicBezTo>
                <a:cubicBezTo>
                  <a:pt x="714013" y="2710350"/>
                  <a:pt x="0" y="2103617"/>
                  <a:pt x="0" y="1355175"/>
                </a:cubicBezTo>
                <a:close/>
              </a:path>
            </a:pathLst>
          </a:custGeom>
          <a:solidFill>
            <a:srgbClr val="49A8E6"/>
          </a:solidFill>
          <a:ln cap="rnd" cmpd="sng" w="9525">
            <a:solidFill>
              <a:schemeClr val="lt1">
                <a:alpha val="60000"/>
              </a:schemeClr>
            </a:solidFill>
            <a:prstDash val="solid"/>
            <a:round/>
            <a:headEnd len="sm" w="sm" type="none"/>
            <a:tailEnd len="sm" w="sm" type="none"/>
          </a:ln>
        </p:spPr>
        <p:txBody>
          <a:bodyPr anchorCtr="0" anchor="ctr" bIns="408350" lIns="478525" spcFirstLastPara="1" rIns="478525" wrap="square" tIns="408350">
            <a:noAutofit/>
          </a:bodyPr>
          <a:lstStyle/>
          <a:p>
            <a:pPr indent="0" lvl="0" marL="0" marR="0" rtl="0" algn="ctr">
              <a:lnSpc>
                <a:spcPct val="90000"/>
              </a:lnSpc>
              <a:spcBef>
                <a:spcPts val="0"/>
              </a:spcBef>
              <a:spcAft>
                <a:spcPts val="0"/>
              </a:spcAft>
              <a:buClr>
                <a:schemeClr val="lt1"/>
              </a:buClr>
              <a:buSzPts val="1801"/>
              <a:buFont typeface="Century Gothic"/>
              <a:buNone/>
            </a:pPr>
            <a:r>
              <a:t/>
            </a:r>
            <a:endParaRPr b="0" i="0" sz="1801"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1801"/>
              <a:buFont typeface="Century Gothic"/>
              <a:buNone/>
            </a:pPr>
            <a:r>
              <a:t/>
            </a:r>
            <a:endParaRPr b="0" i="0" sz="1801"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1"/>
              </a:buClr>
              <a:buSzPts val="1901"/>
              <a:buFont typeface="Arial"/>
              <a:buNone/>
            </a:pPr>
            <a:r>
              <a:rPr b="0" i="0" lang="es-MX" sz="1901" u="none" cap="none" strike="noStrike">
                <a:solidFill>
                  <a:schemeClr val="dk1"/>
                </a:solidFill>
                <a:latin typeface="Arial"/>
                <a:ea typeface="Arial"/>
                <a:cs typeface="Arial"/>
                <a:sym typeface="Arial"/>
              </a:rPr>
              <a:t>E</a:t>
            </a:r>
            <a:r>
              <a:rPr b="0" i="0" lang="es-MX" sz="1301" u="none" cap="none" strike="noStrike">
                <a:solidFill>
                  <a:schemeClr val="dk1"/>
                </a:solidFill>
                <a:latin typeface="Arial"/>
                <a:ea typeface="Arial"/>
                <a:cs typeface="Arial"/>
                <a:sym typeface="Arial"/>
              </a:rPr>
              <a:t>xaminar los efectos de la migración forzada ocasionados por la  implementación de una planta de energía eólica en una comunidad zapoteca, cuyos desplazados llegan a la Ciudad de México, con el propósito de que el estudiante reconozca y valore la calidad de vida a la que tienen derecho todos los involucrados en el proceso</a:t>
            </a:r>
            <a:r>
              <a:rPr b="0" i="0" lang="es-MX" sz="1301" u="none" cap="none" strike="noStrike">
                <a:solidFill>
                  <a:schemeClr val="dk1"/>
                </a:solidFill>
                <a:latin typeface="Century Gothic"/>
                <a:ea typeface="Century Gothic"/>
                <a:cs typeface="Century Gothic"/>
                <a:sym typeface="Century Gothic"/>
              </a:rPr>
              <a:t>.</a:t>
            </a:r>
            <a:endParaRPr b="0" i="0" sz="1301"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1201"/>
              <a:buFont typeface="Century Gothic"/>
              <a:buNone/>
            </a:pPr>
            <a:r>
              <a:t/>
            </a:r>
            <a:endParaRPr b="0" i="0" sz="1201"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1600"/>
              <a:buFont typeface="Calibri"/>
              <a:buNone/>
            </a:pPr>
            <a:r>
              <a:rPr b="0" i="0" lang="es-MX" sz="1600" u="none" cap="none" strike="noStrike">
                <a:solidFill>
                  <a:schemeClr val="lt1"/>
                </a:solidFill>
                <a:latin typeface="Calibri"/>
                <a:ea typeface="Calibri"/>
                <a:cs typeface="Calibri"/>
                <a:sym typeface="Calibri"/>
              </a:rPr>
              <a:t>. </a:t>
            </a:r>
            <a:endParaRPr b="0" i="0" sz="1600" u="none" cap="none" strike="noStrike">
              <a:solidFill>
                <a:schemeClr val="lt1"/>
              </a:solidFill>
              <a:latin typeface="Calibri"/>
              <a:ea typeface="Calibri"/>
              <a:cs typeface="Calibri"/>
              <a:sym typeface="Calibri"/>
            </a:endParaRPr>
          </a:p>
        </p:txBody>
      </p:sp>
      <p:sp>
        <p:nvSpPr>
          <p:cNvPr id="233" name="Google Shape;233;p13"/>
          <p:cNvSpPr/>
          <p:nvPr/>
        </p:nvSpPr>
        <p:spPr>
          <a:xfrm>
            <a:off x="7725650" y="2753957"/>
            <a:ext cx="4466350" cy="3066188"/>
          </a:xfrm>
          <a:custGeom>
            <a:rect b="b" l="l" r="r" t="t"/>
            <a:pathLst>
              <a:path extrusionOk="0" h="3365983" w="4305720">
                <a:moveTo>
                  <a:pt x="0" y="1682992"/>
                </a:moveTo>
                <a:lnTo>
                  <a:pt x="841496" y="841496"/>
                </a:lnTo>
                <a:lnTo>
                  <a:pt x="841496" y="1262244"/>
                </a:lnTo>
                <a:lnTo>
                  <a:pt x="1507992" y="1262244"/>
                </a:lnTo>
                <a:lnTo>
                  <a:pt x="1507992" y="0"/>
                </a:lnTo>
                <a:lnTo>
                  <a:pt x="4305720" y="0"/>
                </a:lnTo>
                <a:lnTo>
                  <a:pt x="4305720" y="3365983"/>
                </a:lnTo>
                <a:lnTo>
                  <a:pt x="1507992" y="3365983"/>
                </a:lnTo>
                <a:lnTo>
                  <a:pt x="1507992" y="2103739"/>
                </a:lnTo>
                <a:lnTo>
                  <a:pt x="841496" y="2103739"/>
                </a:lnTo>
                <a:lnTo>
                  <a:pt x="841496" y="2524487"/>
                </a:lnTo>
                <a:lnTo>
                  <a:pt x="0" y="1682992"/>
                </a:lnTo>
                <a:close/>
              </a:path>
            </a:pathLst>
          </a:custGeom>
          <a:solidFill>
            <a:srgbClr val="49A8E6">
              <a:alpha val="49803"/>
            </a:srgbClr>
          </a:solidFill>
          <a:ln cap="flat" cmpd="sng" w="9525">
            <a:solidFill>
              <a:schemeClr val="lt1"/>
            </a:solidFill>
            <a:prstDash val="solid"/>
            <a:round/>
            <a:headEnd len="sm" w="sm" type="none"/>
            <a:tailEnd len="sm" w="sm" type="none"/>
          </a:ln>
        </p:spPr>
        <p:txBody>
          <a:bodyPr anchorCtr="0" anchor="ctr" bIns="10150" lIns="1518150" spcFirstLastPara="1" rIns="10150" wrap="square" tIns="10150">
            <a:noAutofit/>
          </a:bodyPr>
          <a:lstStyle/>
          <a:p>
            <a:pPr indent="0" lvl="0" marL="0" marR="0" rtl="0" algn="ctr">
              <a:lnSpc>
                <a:spcPct val="90000"/>
              </a:lnSpc>
              <a:spcBef>
                <a:spcPts val="0"/>
              </a:spcBef>
              <a:spcAft>
                <a:spcPts val="0"/>
              </a:spcAft>
              <a:buClr>
                <a:schemeClr val="dk1"/>
              </a:buClr>
              <a:buSzPts val="1800"/>
              <a:buFont typeface="Arial"/>
              <a:buNone/>
            </a:pPr>
            <a:r>
              <a:t/>
            </a:r>
            <a:endParaRPr b="1" sz="1800">
              <a:solidFill>
                <a:schemeClr val="dk1"/>
              </a:solidFill>
            </a:endParaRPr>
          </a:p>
          <a:p>
            <a:pPr indent="0" lvl="0" marL="0" marR="0" rtl="0" algn="ctr">
              <a:lnSpc>
                <a:spcPct val="90000"/>
              </a:lnSpc>
              <a:spcBef>
                <a:spcPts val="0"/>
              </a:spcBef>
              <a:spcAft>
                <a:spcPts val="0"/>
              </a:spcAft>
              <a:buClr>
                <a:schemeClr val="dk1"/>
              </a:buClr>
              <a:buSzPts val="1800"/>
              <a:buFont typeface="Arial"/>
              <a:buNone/>
            </a:pPr>
            <a:r>
              <a:rPr b="1" i="0" lang="es-MX" sz="1800" u="none" cap="none" strike="noStrike">
                <a:solidFill>
                  <a:schemeClr val="dk1"/>
                </a:solidFill>
                <a:latin typeface="Arial"/>
                <a:ea typeface="Arial"/>
                <a:cs typeface="Arial"/>
                <a:sym typeface="Arial"/>
              </a:rPr>
              <a:t>Pensamiento filosófico mexicano</a:t>
            </a:r>
            <a:endParaRPr b="1"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opresión</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800"/>
              <a:buFont typeface="Arial"/>
              <a:buNone/>
            </a:pPr>
            <a:r>
              <a:t/>
            </a:r>
            <a:endParaRPr sz="1800">
              <a:solidFill>
                <a:schemeClr val="dk1"/>
              </a:solidFill>
            </a:endParaRPr>
          </a:p>
          <a:p>
            <a:pPr indent="0" lvl="0" marL="0" marR="0" rtl="0" algn="ctr">
              <a:lnSpc>
                <a:spcPct val="9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marginación</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800"/>
              <a:buFont typeface="Arial"/>
              <a:buNone/>
            </a:pPr>
            <a:r>
              <a:t/>
            </a:r>
            <a:endParaRPr sz="1800">
              <a:solidFill>
                <a:schemeClr val="dk1"/>
              </a:solidFill>
            </a:endParaRPr>
          </a:p>
          <a:p>
            <a:pPr indent="0" lvl="0" marL="0" marR="0" rtl="0" algn="ctr">
              <a:lnSpc>
                <a:spcPct val="9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violencia</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800"/>
              <a:buFont typeface="Arial"/>
              <a:buNone/>
            </a:pPr>
            <a:r>
              <a:t/>
            </a:r>
            <a:endParaRPr sz="1800">
              <a:solidFill>
                <a:schemeClr val="dk1"/>
              </a:solidFill>
            </a:endParaRPr>
          </a:p>
          <a:p>
            <a:pPr indent="0" lvl="0" marL="0" marR="0" rtl="0" algn="ctr">
              <a:lnSpc>
                <a:spcPct val="9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explotación</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800"/>
              <a:buFont typeface="Arial"/>
              <a:buNone/>
            </a:pPr>
            <a:r>
              <a:t/>
            </a:r>
            <a:endParaRPr sz="1800">
              <a:solidFill>
                <a:schemeClr val="dk1"/>
              </a:solidFill>
            </a:endParaRPr>
          </a:p>
          <a:p>
            <a:pPr indent="0" lvl="0" marL="0" marR="0" rtl="0" algn="ctr">
              <a:lnSpc>
                <a:spcPct val="90000"/>
              </a:lnSpc>
              <a:spcBef>
                <a:spcPts val="0"/>
              </a:spcBef>
              <a:spcAft>
                <a:spcPts val="0"/>
              </a:spcAft>
              <a:buClr>
                <a:schemeClr val="dk1"/>
              </a:buClr>
              <a:buSzPts val="1800"/>
              <a:buFont typeface="Arial"/>
              <a:buNone/>
            </a:pPr>
            <a:r>
              <a:rPr b="0" i="0" lang="es-MX" sz="1800" u="none" cap="none" strike="noStrike">
                <a:solidFill>
                  <a:schemeClr val="dk1"/>
                </a:solidFill>
                <a:latin typeface="Arial"/>
                <a:ea typeface="Arial"/>
                <a:cs typeface="Arial"/>
                <a:sym typeface="Arial"/>
              </a:rPr>
              <a:t>grupo social</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560"/>
              </a:spcBef>
              <a:spcAft>
                <a:spcPts val="0"/>
              </a:spcAft>
              <a:buClr>
                <a:schemeClr val="dk1"/>
              </a:buClr>
              <a:buSzPts val="1600"/>
              <a:buFont typeface="Century Gothic"/>
              <a:buNone/>
            </a:pPr>
            <a:r>
              <a:rPr b="0" i="0" lang="es-MX" sz="1600" u="none" cap="none" strike="noStrike">
                <a:solidFill>
                  <a:schemeClr val="dk1"/>
                </a:solidFill>
                <a:latin typeface="Century Gothic"/>
                <a:ea typeface="Century Gothic"/>
                <a:cs typeface="Century Gothic"/>
                <a:sym typeface="Century Gothic"/>
              </a:rPr>
              <a:t> </a:t>
            </a:r>
            <a:endParaRPr b="0" i="0" sz="1800" u="none" cap="none" strike="noStrike">
              <a:solidFill>
                <a:schemeClr val="dk1"/>
              </a:solidFill>
              <a:latin typeface="Century Gothic"/>
              <a:ea typeface="Century Gothic"/>
              <a:cs typeface="Century Gothic"/>
              <a:sym typeface="Century Gothic"/>
            </a:endParaRPr>
          </a:p>
        </p:txBody>
      </p:sp>
      <p:pic>
        <p:nvPicPr>
          <p:cNvPr descr="CFE.jpg" id="234" name="Google Shape;234;p13"/>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cxnSp>
        <p:nvCxnSpPr>
          <p:cNvPr id="235" name="Google Shape;235;p13"/>
          <p:cNvCxnSpPr/>
          <p:nvPr/>
        </p:nvCxnSpPr>
        <p:spPr>
          <a:xfrm flipH="1">
            <a:off x="1603125" y="1867350"/>
            <a:ext cx="3057000" cy="2098800"/>
          </a:xfrm>
          <a:prstGeom prst="straightConnector1">
            <a:avLst/>
          </a:prstGeom>
          <a:noFill/>
          <a:ln cap="flat" cmpd="sng" w="28575">
            <a:solidFill>
              <a:schemeClr val="dk2"/>
            </a:solidFill>
            <a:prstDash val="solid"/>
            <a:round/>
            <a:headEnd len="med" w="med" type="none"/>
            <a:tailEnd len="med" w="med" type="none"/>
          </a:ln>
        </p:spPr>
      </p:cxnSp>
      <p:cxnSp>
        <p:nvCxnSpPr>
          <p:cNvPr id="236" name="Google Shape;236;p13"/>
          <p:cNvCxnSpPr/>
          <p:nvPr/>
        </p:nvCxnSpPr>
        <p:spPr>
          <a:xfrm flipH="1">
            <a:off x="1553600" y="1619475"/>
            <a:ext cx="3090000" cy="2363100"/>
          </a:xfrm>
          <a:prstGeom prst="straightConnector1">
            <a:avLst/>
          </a:prstGeom>
          <a:noFill/>
          <a:ln cap="flat" cmpd="sng" w="28575">
            <a:solidFill>
              <a:srgbClr val="FFFF00"/>
            </a:solidFill>
            <a:prstDash val="solid"/>
            <a:round/>
            <a:headEnd len="med" w="med" type="none"/>
            <a:tailEnd len="med" w="med" type="none"/>
          </a:ln>
        </p:spPr>
      </p:cxnSp>
      <p:cxnSp>
        <p:nvCxnSpPr>
          <p:cNvPr id="237" name="Google Shape;237;p13"/>
          <p:cNvCxnSpPr/>
          <p:nvPr/>
        </p:nvCxnSpPr>
        <p:spPr>
          <a:xfrm flipH="1">
            <a:off x="1801250" y="2082200"/>
            <a:ext cx="2941500" cy="1404600"/>
          </a:xfrm>
          <a:prstGeom prst="straightConnector1">
            <a:avLst/>
          </a:prstGeom>
          <a:noFill/>
          <a:ln cap="flat" cmpd="sng" w="28575">
            <a:solidFill>
              <a:srgbClr val="38761D"/>
            </a:solidFill>
            <a:prstDash val="solid"/>
            <a:round/>
            <a:headEnd len="med" w="med" type="none"/>
            <a:tailEnd len="med" w="med" type="none"/>
          </a:ln>
        </p:spPr>
      </p:cxnSp>
      <p:cxnSp>
        <p:nvCxnSpPr>
          <p:cNvPr id="238" name="Google Shape;238;p13"/>
          <p:cNvCxnSpPr/>
          <p:nvPr/>
        </p:nvCxnSpPr>
        <p:spPr>
          <a:xfrm>
            <a:off x="6378775" y="1586425"/>
            <a:ext cx="3867000" cy="2941500"/>
          </a:xfrm>
          <a:prstGeom prst="straightConnector1">
            <a:avLst/>
          </a:prstGeom>
          <a:noFill/>
          <a:ln cap="flat" cmpd="sng" w="28575">
            <a:solidFill>
              <a:srgbClr val="980000"/>
            </a:solidFill>
            <a:prstDash val="solid"/>
            <a:round/>
            <a:headEnd len="med" w="med" type="none"/>
            <a:tailEnd len="med" w="med" type="none"/>
          </a:ln>
        </p:spPr>
      </p:cxnSp>
      <p:cxnSp>
        <p:nvCxnSpPr>
          <p:cNvPr id="239" name="Google Shape;239;p13"/>
          <p:cNvCxnSpPr/>
          <p:nvPr/>
        </p:nvCxnSpPr>
        <p:spPr>
          <a:xfrm rot="10800000">
            <a:off x="1520200" y="3982700"/>
            <a:ext cx="8543700" cy="66000"/>
          </a:xfrm>
          <a:prstGeom prst="straightConnector1">
            <a:avLst/>
          </a:prstGeom>
          <a:noFill/>
          <a:ln cap="flat" cmpd="sng" w="28575">
            <a:solidFill>
              <a:srgbClr val="BF9000"/>
            </a:solidFill>
            <a:prstDash val="solid"/>
            <a:round/>
            <a:headEnd len="med" w="med" type="none"/>
            <a:tailEnd len="med" w="med" type="none"/>
          </a:ln>
        </p:spPr>
      </p:cxnSp>
      <p:cxnSp>
        <p:nvCxnSpPr>
          <p:cNvPr id="240" name="Google Shape;240;p13"/>
          <p:cNvCxnSpPr/>
          <p:nvPr/>
        </p:nvCxnSpPr>
        <p:spPr>
          <a:xfrm rot="10800000">
            <a:off x="1536700" y="4032075"/>
            <a:ext cx="8725500" cy="528900"/>
          </a:xfrm>
          <a:prstGeom prst="straightConnector1">
            <a:avLst/>
          </a:prstGeom>
          <a:noFill/>
          <a:ln cap="flat" cmpd="sng" w="28575">
            <a:solidFill>
              <a:srgbClr val="741B47"/>
            </a:solidFill>
            <a:prstDash val="solid"/>
            <a:round/>
            <a:headEnd len="med" w="med" type="none"/>
            <a:tailEnd len="med" w="med" type="none"/>
          </a:ln>
        </p:spPr>
      </p:cxnSp>
      <p:cxnSp>
        <p:nvCxnSpPr>
          <p:cNvPr id="241" name="Google Shape;241;p13"/>
          <p:cNvCxnSpPr/>
          <p:nvPr/>
        </p:nvCxnSpPr>
        <p:spPr>
          <a:xfrm>
            <a:off x="1602950" y="4015650"/>
            <a:ext cx="8543700" cy="1008300"/>
          </a:xfrm>
          <a:prstGeom prst="straightConnector1">
            <a:avLst/>
          </a:prstGeom>
          <a:noFill/>
          <a:ln cap="flat" cmpd="sng" w="28575">
            <a:solidFill>
              <a:schemeClr val="lt1"/>
            </a:solidFill>
            <a:prstDash val="solid"/>
            <a:round/>
            <a:headEnd len="med" w="med" type="none"/>
            <a:tailEnd len="med" w="med" type="none"/>
          </a:ln>
        </p:spPr>
      </p:cxnSp>
      <p:cxnSp>
        <p:nvCxnSpPr>
          <p:cNvPr id="242" name="Google Shape;242;p13"/>
          <p:cNvCxnSpPr/>
          <p:nvPr/>
        </p:nvCxnSpPr>
        <p:spPr>
          <a:xfrm rot="10800000">
            <a:off x="2065625" y="4445200"/>
            <a:ext cx="8014800" cy="1107300"/>
          </a:xfrm>
          <a:prstGeom prst="straightConnector1">
            <a:avLst/>
          </a:prstGeom>
          <a:noFill/>
          <a:ln cap="flat" cmpd="sng" w="28575">
            <a:solidFill>
              <a:srgbClr val="139666"/>
            </a:solidFill>
            <a:prstDash val="solid"/>
            <a:round/>
            <a:headEnd len="med" w="med" type="none"/>
            <a:tailEnd len="med" w="med" type="none"/>
          </a:ln>
        </p:spPr>
      </p:cxnSp>
      <p:cxnSp>
        <p:nvCxnSpPr>
          <p:cNvPr id="243" name="Google Shape;243;p13"/>
          <p:cNvCxnSpPr/>
          <p:nvPr/>
        </p:nvCxnSpPr>
        <p:spPr>
          <a:xfrm rot="10800000">
            <a:off x="6312725" y="1619450"/>
            <a:ext cx="3966000" cy="1933500"/>
          </a:xfrm>
          <a:prstGeom prst="straightConnector1">
            <a:avLst/>
          </a:prstGeom>
          <a:noFill/>
          <a:ln cap="flat" cmpd="sng" w="9525">
            <a:solidFill>
              <a:srgbClr val="021730"/>
            </a:solidFill>
            <a:prstDash val="solid"/>
            <a:round/>
            <a:headEnd len="med" w="med" type="none"/>
            <a:tailEnd len="med" w="med" type="none"/>
          </a:ln>
        </p:spPr>
      </p:cxnSp>
      <p:cxnSp>
        <p:nvCxnSpPr>
          <p:cNvPr id="244" name="Google Shape;244;p13"/>
          <p:cNvCxnSpPr/>
          <p:nvPr/>
        </p:nvCxnSpPr>
        <p:spPr>
          <a:xfrm flipH="1">
            <a:off x="1619575" y="3586000"/>
            <a:ext cx="8675700" cy="413100"/>
          </a:xfrm>
          <a:prstGeom prst="straightConnector1">
            <a:avLst/>
          </a:prstGeom>
          <a:noFill/>
          <a:ln cap="flat" cmpd="sng" w="28575">
            <a:solidFill>
              <a:srgbClr val="5B0F00"/>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4"/>
          <p:cNvSpPr txBox="1"/>
          <p:nvPr/>
        </p:nvSpPr>
        <p:spPr>
          <a:xfrm>
            <a:off x="173640" y="178773"/>
            <a:ext cx="3886200" cy="576000"/>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r">
              <a:lnSpc>
                <a:spcPct val="90000"/>
              </a:lnSpc>
              <a:spcBef>
                <a:spcPts val="0"/>
              </a:spcBef>
              <a:spcAft>
                <a:spcPts val="0"/>
              </a:spcAft>
              <a:buClr>
                <a:schemeClr val="dk1"/>
              </a:buClr>
              <a:buSzPct val="100000"/>
              <a:buFont typeface="Arial"/>
              <a:buNone/>
            </a:pPr>
            <a:r>
              <a:rPr b="1" i="0" lang="es-MX" sz="1800" u="none" cap="none" strike="noStrike">
                <a:solidFill>
                  <a:srgbClr val="0F486F"/>
                </a:solidFill>
                <a:latin typeface="Arial"/>
                <a:ea typeface="Arial"/>
                <a:cs typeface="Arial"/>
                <a:sym typeface="Arial"/>
              </a:rPr>
              <a:t>C). Introducción y Justificación</a:t>
            </a:r>
            <a:br>
              <a:rPr b="1" i="0" lang="es-MX" sz="1801" u="none" cap="none" strike="noStrike">
                <a:solidFill>
                  <a:srgbClr val="0F486F"/>
                </a:solidFill>
                <a:latin typeface="Arial"/>
                <a:ea typeface="Arial"/>
                <a:cs typeface="Arial"/>
                <a:sym typeface="Arial"/>
              </a:rPr>
            </a:br>
            <a:endParaRPr b="1" i="0" sz="1801" u="none" cap="none" strike="noStrike">
              <a:solidFill>
                <a:srgbClr val="0F486F"/>
              </a:solidFill>
              <a:latin typeface="Arial"/>
              <a:ea typeface="Arial"/>
              <a:cs typeface="Arial"/>
              <a:sym typeface="Arial"/>
            </a:endParaRPr>
          </a:p>
        </p:txBody>
      </p:sp>
      <p:sp>
        <p:nvSpPr>
          <p:cNvPr id="250" name="Google Shape;250;p14"/>
          <p:cNvSpPr txBox="1"/>
          <p:nvPr/>
        </p:nvSpPr>
        <p:spPr>
          <a:xfrm>
            <a:off x="306768" y="496644"/>
            <a:ext cx="11316600" cy="573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1"/>
              <a:buFont typeface="Arial"/>
              <a:buNone/>
            </a:pPr>
            <a:r>
              <a:t/>
            </a:r>
            <a:endParaRPr b="0" i="0" sz="1801" u="none" cap="none" strike="noStrike">
              <a:solidFill>
                <a:schemeClr val="dk1"/>
              </a:solidFill>
              <a:latin typeface="Arial"/>
              <a:ea typeface="Arial"/>
              <a:cs typeface="Arial"/>
              <a:sym typeface="Arial"/>
            </a:endParaRPr>
          </a:p>
          <a:p>
            <a:pPr indent="0" lvl="0" marL="0" marR="0" rtl="0" algn="just">
              <a:lnSpc>
                <a:spcPct val="90000"/>
              </a:lnSpc>
              <a:spcBef>
                <a:spcPts val="360"/>
              </a:spcBef>
              <a:spcAft>
                <a:spcPts val="0"/>
              </a:spcAft>
              <a:buClr>
                <a:schemeClr val="dk1"/>
              </a:buClr>
              <a:buSzPts val="1501"/>
              <a:buFont typeface="Arial"/>
              <a:buNone/>
            </a:pPr>
            <a:r>
              <a:rPr b="0" i="0" lang="es-MX" sz="1501" u="none" cap="none" strike="noStrike">
                <a:solidFill>
                  <a:schemeClr val="dk1"/>
                </a:solidFill>
                <a:latin typeface="Arial"/>
                <a:ea typeface="Arial"/>
                <a:cs typeface="Arial"/>
                <a:sym typeface="Arial"/>
              </a:rPr>
              <a:t>El </a:t>
            </a:r>
            <a:r>
              <a:rPr b="1" i="0" lang="es-MX" sz="1501" u="none" cap="none" strike="noStrike">
                <a:solidFill>
                  <a:schemeClr val="dk1"/>
                </a:solidFill>
                <a:latin typeface="Arial"/>
                <a:ea typeface="Arial"/>
                <a:cs typeface="Arial"/>
                <a:sym typeface="Arial"/>
              </a:rPr>
              <a:t>Colegio Franco Español</a:t>
            </a:r>
            <a:r>
              <a:rPr b="0" i="0" lang="es-MX" sz="1501" u="none" cap="none" strike="noStrike">
                <a:solidFill>
                  <a:schemeClr val="dk1"/>
                </a:solidFill>
                <a:latin typeface="Arial"/>
                <a:ea typeface="Arial"/>
                <a:cs typeface="Arial"/>
                <a:sym typeface="Arial"/>
              </a:rPr>
              <a:t>, con más de 85 años de haber sido fundado ha logrado consolidar una educación humanista que ahora apuesta por una formación que permita a los estudiantes conocer la problemática actual y poder reflexionar sobre las futuras soluciones propuestas desde su conocimiento y creatividad.</a:t>
            </a:r>
            <a:endParaRPr/>
          </a:p>
          <a:p>
            <a:pPr indent="0" lvl="0" marL="0" marR="0" rtl="0" algn="just">
              <a:lnSpc>
                <a:spcPct val="90000"/>
              </a:lnSpc>
              <a:spcBef>
                <a:spcPts val="360"/>
              </a:spcBef>
              <a:spcAft>
                <a:spcPts val="0"/>
              </a:spcAft>
              <a:buClr>
                <a:schemeClr val="dk1"/>
              </a:buClr>
              <a:buSzPts val="1501"/>
              <a:buFont typeface="Arial"/>
              <a:buNone/>
            </a:pPr>
            <a:r>
              <a:rPr b="0" i="0" lang="es-MX" sz="1501" u="none" cap="none" strike="noStrike">
                <a:solidFill>
                  <a:schemeClr val="dk1"/>
                </a:solidFill>
                <a:latin typeface="Arial"/>
                <a:ea typeface="Arial"/>
                <a:cs typeface="Arial"/>
                <a:sym typeface="Arial"/>
              </a:rPr>
              <a:t>La migración es un fenómeno social complejo, cuya comprensión de sus causas y efectos, requiere un enfoque, claramente, interdisciplinar. Explicar por qué las personas deciden migrar involucra un análisis económico, político, socio-cultural, y sobre las injusticias y violaciones de derechos que muchas veces sufren. La migración es detonada por múltiples factores, incluso por algunos que parecen orientados a la prosperidad como es el desarrollo de energías limpias. Este es el caso de la comunidad zapoteca de Juchitán de Zaragoza en Oaxaca. En dicha comunidad se construyó una planta eólica que despojó a los habitantes de sus tierras y, con ello, los obligó a migrar. Esto muestra una paradoja entre el supuesto progreso y sustentabilidad que debe generar una planta de energía, y los efectos negativos ocasionados a la comunidad. A su vez es importante hacer notar que en esta Ciudad de México los jóvenes conviven cotidianamente con personas que han sido desplazadas de sus pueblos originarios.</a:t>
            </a:r>
            <a:endParaRPr/>
          </a:p>
          <a:p>
            <a:pPr indent="0" lvl="0" marL="0" marR="0" rtl="0" algn="just">
              <a:lnSpc>
                <a:spcPct val="90000"/>
              </a:lnSpc>
              <a:spcBef>
                <a:spcPts val="360"/>
              </a:spcBef>
              <a:spcAft>
                <a:spcPts val="0"/>
              </a:spcAft>
              <a:buClr>
                <a:schemeClr val="dk1"/>
              </a:buClr>
              <a:buSzPts val="1501"/>
              <a:buFont typeface="Arial"/>
              <a:buNone/>
            </a:pPr>
            <a:r>
              <a:rPr b="0" i="0" lang="es-MX" sz="1501" u="none" cap="none" strike="noStrike">
                <a:solidFill>
                  <a:schemeClr val="dk1"/>
                </a:solidFill>
                <a:latin typeface="Arial"/>
                <a:ea typeface="Arial"/>
                <a:cs typeface="Arial"/>
                <a:sym typeface="Arial"/>
              </a:rPr>
              <a:t>El propósito del presente proyecto es analizar los tipos de injusticia padecidos por los migrantes de esta comunidad, identificando, en especial, cómo el desarrollo de energía sustentable los ha afectado. En la medida que los alumnos reconozcan las injusticias cometidas contra los migrantes serán capaces de dar pautas de solución a tales problemas. Para implementar esto, los alumnos se asumirán ellos mismos como pobladores de Juchitán y construirán una historia de vida, donde den cuenta de la llegada de la planta eólica y de las vicisitudes de su viaje migrante. Esta historia quedará asentada en una bitácora o diario de viaje, el cual será enriquecido con información de las disciplinas involucradas en el proyecto. </a:t>
            </a:r>
            <a:endParaRPr/>
          </a:p>
          <a:p>
            <a:pPr indent="0" lvl="0" marL="0" marR="0" rtl="0" algn="just">
              <a:lnSpc>
                <a:spcPct val="90000"/>
              </a:lnSpc>
              <a:spcBef>
                <a:spcPts val="360"/>
              </a:spcBef>
              <a:spcAft>
                <a:spcPts val="0"/>
              </a:spcAft>
              <a:buClr>
                <a:schemeClr val="dk1"/>
              </a:buClr>
              <a:buSzPts val="1501"/>
              <a:buFont typeface="Arial"/>
              <a:buNone/>
            </a:pPr>
            <a:r>
              <a:rPr b="0" i="0" lang="es-MX" sz="1501" u="none" cap="none" strike="noStrike">
                <a:solidFill>
                  <a:schemeClr val="dk1"/>
                </a:solidFill>
                <a:latin typeface="Arial"/>
                <a:ea typeface="Arial"/>
                <a:cs typeface="Arial"/>
                <a:sym typeface="Arial"/>
              </a:rPr>
              <a:t>Esta estrategia responde a motivar el interés de los alumnos por el fenómeno de la migración, y que sea capaz de reconocer que México es un país de migrantes y que hay adolescentes, como ellos, que viven una realidad social muy distinta. De igual modo, el proyecto busca hacer notar que la migración no es un fenómeno lejano a los alumnos. Antes bien, siguiendo el espíritu interdisciplinario, se busca identificar las relaciones complejas en una sociedad, por ejemplo, cómo la energía producida por las plantas eólicas es consumida en las ciudades, tal que, sus habitantes pueden ser vistos como responsables indirectos de la migración en Juchitán. </a:t>
            </a:r>
            <a:endParaRPr/>
          </a:p>
          <a:p>
            <a:pPr indent="0" lvl="0" marL="0" marR="0" rtl="0" algn="just">
              <a:lnSpc>
                <a:spcPct val="90000"/>
              </a:lnSpc>
              <a:spcBef>
                <a:spcPts val="360"/>
              </a:spcBef>
              <a:spcAft>
                <a:spcPts val="0"/>
              </a:spcAft>
              <a:buClr>
                <a:srgbClr val="FEFEFE"/>
              </a:buClr>
              <a:buSzPts val="1401"/>
              <a:buFont typeface="Arial"/>
              <a:buNone/>
            </a:pPr>
            <a:r>
              <a:t/>
            </a:r>
            <a:endParaRPr b="0" i="0" sz="1401" u="none" cap="none" strike="noStrike">
              <a:solidFill>
                <a:schemeClr val="dk1"/>
              </a:solidFill>
              <a:latin typeface="Arial"/>
              <a:ea typeface="Arial"/>
              <a:cs typeface="Arial"/>
              <a:sym typeface="Arial"/>
            </a:endParaRPr>
          </a:p>
          <a:p>
            <a:pPr indent="0" lvl="0" marL="0" marR="0" rtl="0" algn="just">
              <a:lnSpc>
                <a:spcPct val="90000"/>
              </a:lnSpc>
              <a:spcBef>
                <a:spcPts val="360"/>
              </a:spcBef>
              <a:spcAft>
                <a:spcPts val="0"/>
              </a:spcAft>
              <a:buClr>
                <a:schemeClr val="dk1"/>
              </a:buClr>
              <a:buSzPts val="1801"/>
              <a:buFont typeface="Arial"/>
              <a:buNone/>
            </a:pPr>
            <a:r>
              <a:t/>
            </a:r>
            <a:endParaRPr b="0" i="0" sz="1401" u="none" cap="none" strike="noStrike">
              <a:solidFill>
                <a:schemeClr val="dk1"/>
              </a:solidFill>
              <a:latin typeface="Arial"/>
              <a:ea typeface="Arial"/>
              <a:cs typeface="Arial"/>
              <a:sym typeface="Arial"/>
            </a:endParaRPr>
          </a:p>
        </p:txBody>
      </p:sp>
      <p:pic>
        <p:nvPicPr>
          <p:cNvPr descr="CFE.jpg" id="251" name="Google Shape;251;p14"/>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txBox="1"/>
          <p:nvPr/>
        </p:nvSpPr>
        <p:spPr>
          <a:xfrm>
            <a:off x="509559" y="576789"/>
            <a:ext cx="2446041" cy="45449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801"/>
              <a:buFont typeface="Arial"/>
              <a:buNone/>
            </a:pPr>
            <a:r>
              <a:rPr b="1" i="0" lang="es-MX" sz="1801" u="none" cap="none" strike="noStrike">
                <a:solidFill>
                  <a:srgbClr val="0F486F"/>
                </a:solidFill>
                <a:latin typeface="Arial"/>
                <a:ea typeface="Arial"/>
                <a:cs typeface="Arial"/>
                <a:sym typeface="Arial"/>
              </a:rPr>
              <a:t>D). Objetivo General</a:t>
            </a:r>
            <a:endParaRPr b="0" i="0" sz="1800" u="none" cap="none" strike="noStrike">
              <a:solidFill>
                <a:srgbClr val="0F486F"/>
              </a:solidFill>
              <a:latin typeface="Century Gothic"/>
              <a:ea typeface="Century Gothic"/>
              <a:cs typeface="Century Gothic"/>
              <a:sym typeface="Century Gothic"/>
            </a:endParaRPr>
          </a:p>
        </p:txBody>
      </p:sp>
      <p:sp>
        <p:nvSpPr>
          <p:cNvPr id="257" name="Google Shape;257;p15"/>
          <p:cNvSpPr txBox="1"/>
          <p:nvPr/>
        </p:nvSpPr>
        <p:spPr>
          <a:xfrm>
            <a:off x="509559" y="1297929"/>
            <a:ext cx="10833300" cy="365010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chemeClr val="lt1"/>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just">
              <a:spcBef>
                <a:spcPts val="360"/>
              </a:spcBef>
              <a:spcAft>
                <a:spcPts val="0"/>
              </a:spcAft>
              <a:buClr>
                <a:schemeClr val="dk1"/>
              </a:buClr>
              <a:buSzPts val="1801"/>
              <a:buFont typeface="Arial"/>
              <a:buNone/>
            </a:pPr>
            <a:r>
              <a:rPr b="0" i="0" lang="es-MX" sz="1801" u="none" cap="none" strike="noStrike">
                <a:solidFill>
                  <a:schemeClr val="dk1"/>
                </a:solidFill>
                <a:latin typeface="Arial"/>
                <a:ea typeface="Arial"/>
                <a:cs typeface="Arial"/>
                <a:sym typeface="Arial"/>
              </a:rPr>
              <a:t>Examinar los efectos de la migración forzada ocasionados por la implementación de una planta de energía eólica en una comunidad zapoteca, cuyos desplazados llegan a la Ciudad de México, con el propósito de que el estudiante reconozca y valore la calidad de vida a la que tienen derecho todos los involucrados en el proceso</a:t>
            </a:r>
            <a:r>
              <a:rPr b="0" i="0" lang="es-MX" sz="1801" u="none" cap="none" strike="noStrike">
                <a:solidFill>
                  <a:schemeClr val="dk1"/>
                </a:solidFill>
                <a:latin typeface="Century Gothic"/>
                <a:ea typeface="Century Gothic"/>
                <a:cs typeface="Century Gothic"/>
                <a:sym typeface="Century Gothic"/>
              </a:rPr>
              <a:t>.</a:t>
            </a:r>
            <a:endParaRPr b="0" i="0" sz="1801" u="none" cap="none" strike="noStrike">
              <a:solidFill>
                <a:schemeClr val="dk1"/>
              </a:solidFill>
              <a:latin typeface="Century Gothic"/>
              <a:ea typeface="Century Gothic"/>
              <a:cs typeface="Century Gothic"/>
              <a:sym typeface="Century Gothic"/>
            </a:endParaRPr>
          </a:p>
          <a:p>
            <a:pPr indent="0" lvl="0" marL="0" marR="0" rtl="0" algn="just">
              <a:spcBef>
                <a:spcPts val="360"/>
              </a:spcBef>
              <a:spcAft>
                <a:spcPts val="0"/>
              </a:spcAft>
              <a:buClr>
                <a:schemeClr val="lt1"/>
              </a:buClr>
              <a:buSzPts val="1801"/>
              <a:buFont typeface="Century Gothic"/>
              <a:buNone/>
            </a:pPr>
            <a:r>
              <a:t/>
            </a:r>
            <a:endParaRPr b="0" i="0" sz="1801" u="none" cap="none" strike="noStrike">
              <a:solidFill>
                <a:schemeClr val="dk1"/>
              </a:solidFill>
              <a:latin typeface="Century Gothic"/>
              <a:ea typeface="Century Gothic"/>
              <a:cs typeface="Century Gothic"/>
              <a:sym typeface="Century Gothic"/>
            </a:endParaRPr>
          </a:p>
          <a:p>
            <a:pPr indent="0" lvl="0" marL="0" marR="0" rtl="0" algn="just">
              <a:spcBef>
                <a:spcPts val="360"/>
              </a:spcBef>
              <a:spcAft>
                <a:spcPts val="0"/>
              </a:spcAft>
              <a:buClr>
                <a:schemeClr val="dk1"/>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a:p>
            <a:pPr indent="0" lvl="0" marL="0" marR="0" rtl="0" algn="just">
              <a:spcBef>
                <a:spcPts val="640"/>
              </a:spcBef>
              <a:spcAft>
                <a:spcPts val="0"/>
              </a:spcAft>
              <a:buClr>
                <a:schemeClr val="lt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descr="CFE.jpg" id="258" name="Google Shape;258;p15"/>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nvSpPr>
        <p:spPr>
          <a:xfrm>
            <a:off x="1011219" y="433641"/>
            <a:ext cx="2806080" cy="36003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801"/>
              <a:buFont typeface="Arial"/>
              <a:buNone/>
            </a:pPr>
            <a:r>
              <a:rPr b="1" i="0" lang="es-MX" sz="1801" u="none" cap="none" strike="noStrike">
                <a:solidFill>
                  <a:srgbClr val="0F486F"/>
                </a:solidFill>
                <a:latin typeface="Arial"/>
                <a:ea typeface="Arial"/>
                <a:cs typeface="Arial"/>
                <a:sym typeface="Arial"/>
              </a:rPr>
              <a:t>Objetivos por Disciplina</a:t>
            </a:r>
            <a:endParaRPr b="0" i="0" sz="1800" u="none" cap="none" strike="noStrike">
              <a:solidFill>
                <a:srgbClr val="0F486F"/>
              </a:solidFill>
              <a:latin typeface="Century Gothic"/>
              <a:ea typeface="Century Gothic"/>
              <a:cs typeface="Century Gothic"/>
              <a:sym typeface="Century Gothic"/>
            </a:endParaRPr>
          </a:p>
          <a:p>
            <a:pPr indent="0" lvl="0" marL="0" marR="0" rtl="0" algn="ctr">
              <a:spcBef>
                <a:spcPts val="0"/>
              </a:spcBef>
              <a:spcAft>
                <a:spcPts val="0"/>
              </a:spcAft>
              <a:buClr>
                <a:schemeClr val="lt1"/>
              </a:buClr>
              <a:buSzPts val="4400"/>
              <a:buFont typeface="Calibri"/>
              <a:buNone/>
            </a:pPr>
            <a:r>
              <a:t/>
            </a:r>
            <a:endParaRPr b="1" i="0" sz="4400" u="none" cap="none" strike="noStrike">
              <a:solidFill>
                <a:srgbClr val="0F486F"/>
              </a:solidFill>
              <a:latin typeface="Arial"/>
              <a:ea typeface="Arial"/>
              <a:cs typeface="Arial"/>
              <a:sym typeface="Arial"/>
            </a:endParaRPr>
          </a:p>
        </p:txBody>
      </p:sp>
      <p:sp>
        <p:nvSpPr>
          <p:cNvPr id="264" name="Google Shape;264;p16"/>
          <p:cNvSpPr/>
          <p:nvPr/>
        </p:nvSpPr>
        <p:spPr>
          <a:xfrm>
            <a:off x="1011219" y="1387736"/>
            <a:ext cx="9488245" cy="343683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901"/>
              <a:buFont typeface="Arial"/>
              <a:buChar char="•"/>
            </a:pPr>
            <a:r>
              <a:rPr b="1" i="0" lang="es-MX" sz="1800" u="none" cap="none" strike="noStrike">
                <a:solidFill>
                  <a:schemeClr val="dk1"/>
                </a:solidFill>
                <a:latin typeface="Arial"/>
                <a:ea typeface="Arial"/>
                <a:cs typeface="Arial"/>
                <a:sym typeface="Arial"/>
              </a:rPr>
              <a:t>Física IV: </a:t>
            </a:r>
            <a:endParaRPr/>
          </a:p>
          <a:p>
            <a:pPr indent="-342900" lvl="0" marL="342900" marR="0" rtl="0" algn="just">
              <a:spcBef>
                <a:spcPts val="360"/>
              </a:spcBef>
              <a:spcAft>
                <a:spcPts val="0"/>
              </a:spcAft>
              <a:buClr>
                <a:schemeClr val="dk1"/>
              </a:buClr>
              <a:buSzPts val="1901"/>
              <a:buFont typeface="Arial"/>
              <a:buChar char="•"/>
            </a:pPr>
            <a:r>
              <a:rPr b="0" i="0" lang="es-MX" sz="1800" u="none" cap="none" strike="noStrike">
                <a:solidFill>
                  <a:schemeClr val="dk1"/>
                </a:solidFill>
                <a:latin typeface="Arial"/>
                <a:ea typeface="Arial"/>
                <a:cs typeface="Arial"/>
                <a:sym typeface="Arial"/>
              </a:rPr>
              <a:t>Identificar los diferentes tipos de fuentes de energía haciendo énfasis en la energía eólica</a:t>
            </a:r>
            <a:endParaRPr/>
          </a:p>
          <a:p>
            <a:pPr indent="0" lvl="0" marL="0" marR="0" rtl="0" algn="just">
              <a:spcBef>
                <a:spcPts val="360"/>
              </a:spcBef>
              <a:spcAft>
                <a:spcPts val="0"/>
              </a:spcAft>
              <a:buNone/>
            </a:pPr>
            <a:r>
              <a:t/>
            </a:r>
            <a:endParaRPr b="0" i="0" sz="1800" u="none" cap="none" strike="noStrike">
              <a:solidFill>
                <a:schemeClr val="dk1"/>
              </a:solidFill>
              <a:latin typeface="Arial"/>
              <a:ea typeface="Arial"/>
              <a:cs typeface="Arial"/>
              <a:sym typeface="Arial"/>
            </a:endParaRPr>
          </a:p>
          <a:p>
            <a:pPr indent="-342900" lvl="0" marL="342900" marR="0" rtl="0" algn="just">
              <a:spcBef>
                <a:spcPts val="360"/>
              </a:spcBef>
              <a:spcAft>
                <a:spcPts val="0"/>
              </a:spcAft>
              <a:buClr>
                <a:schemeClr val="dk1"/>
              </a:buClr>
              <a:buSzPts val="1901"/>
              <a:buFont typeface="Arial"/>
              <a:buChar char="•"/>
            </a:pPr>
            <a:r>
              <a:rPr b="1" i="0" lang="es-MX" sz="1800" u="none" cap="none" strike="noStrike">
                <a:solidFill>
                  <a:schemeClr val="dk1"/>
                </a:solidFill>
                <a:latin typeface="Arial"/>
                <a:ea typeface="Arial"/>
                <a:cs typeface="Arial"/>
                <a:sym typeface="Arial"/>
              </a:rPr>
              <a:t>Literatura mexicana e iberoamericana: </a:t>
            </a:r>
            <a:endParaRPr/>
          </a:p>
          <a:p>
            <a:pPr indent="-342900" lvl="0" marL="342900" marR="0" rtl="0" algn="just">
              <a:spcBef>
                <a:spcPts val="360"/>
              </a:spcBef>
              <a:spcAft>
                <a:spcPts val="0"/>
              </a:spcAft>
              <a:buClr>
                <a:schemeClr val="dk1"/>
              </a:buClr>
              <a:buSzPts val="1901"/>
              <a:buFont typeface="Arial"/>
              <a:buChar char="•"/>
            </a:pPr>
            <a:r>
              <a:rPr b="0" i="0" lang="es-MX" sz="1800" u="none" cap="none" strike="noStrike">
                <a:solidFill>
                  <a:schemeClr val="dk1"/>
                </a:solidFill>
                <a:latin typeface="Arial"/>
                <a:ea typeface="Arial"/>
                <a:cs typeface="Arial"/>
                <a:sym typeface="Arial"/>
              </a:rPr>
              <a:t>Escribir un diario de viaje ficticio que sirva como reflejo y denuncia de las situaciones a las que se enfrentan los migrantes, desplazados por la planta eólica.</a:t>
            </a:r>
            <a:endParaRPr/>
          </a:p>
          <a:p>
            <a:pPr indent="0" lvl="0" marL="0" marR="0" rtl="0" algn="just">
              <a:spcBef>
                <a:spcPts val="360"/>
              </a:spcBef>
              <a:spcAft>
                <a:spcPts val="0"/>
              </a:spcAft>
              <a:buNone/>
            </a:pPr>
            <a:r>
              <a:t/>
            </a:r>
            <a:endParaRPr b="0" i="0" sz="1400" u="none" cap="none" strike="noStrike">
              <a:solidFill>
                <a:schemeClr val="lt1"/>
              </a:solidFill>
              <a:latin typeface="Arial"/>
              <a:ea typeface="Arial"/>
              <a:cs typeface="Arial"/>
              <a:sym typeface="Arial"/>
            </a:endParaRPr>
          </a:p>
          <a:p>
            <a:pPr indent="-342900" lvl="0" marL="342900" marR="0" rtl="0" algn="just">
              <a:spcBef>
                <a:spcPts val="360"/>
              </a:spcBef>
              <a:spcAft>
                <a:spcPts val="0"/>
              </a:spcAft>
              <a:buClr>
                <a:schemeClr val="dk1"/>
              </a:buClr>
              <a:buSzPts val="1801"/>
              <a:buFont typeface="Arial"/>
              <a:buChar char="•"/>
            </a:pPr>
            <a:r>
              <a:rPr b="1" i="0" lang="es-MX" sz="1800" u="none" cap="none" strike="noStrike">
                <a:solidFill>
                  <a:schemeClr val="dk1"/>
                </a:solidFill>
                <a:latin typeface="Arial"/>
                <a:ea typeface="Arial"/>
                <a:cs typeface="Arial"/>
                <a:sym typeface="Arial"/>
              </a:rPr>
              <a:t>Pensamiento filosófico mexicano:</a:t>
            </a:r>
            <a:endParaRPr/>
          </a:p>
          <a:p>
            <a:pPr indent="-342900" lvl="0" marL="342900" marR="0" rtl="0" algn="just">
              <a:spcBef>
                <a:spcPts val="360"/>
              </a:spcBef>
              <a:spcAft>
                <a:spcPts val="0"/>
              </a:spcAft>
              <a:buClr>
                <a:schemeClr val="dk1"/>
              </a:buClr>
              <a:buSzPts val="1801"/>
              <a:buFont typeface="Arial"/>
              <a:buChar char="•"/>
            </a:pPr>
            <a:r>
              <a:rPr b="0" i="0" lang="es-MX" sz="1800" u="none" cap="none" strike="noStrike">
                <a:solidFill>
                  <a:schemeClr val="dk1"/>
                </a:solidFill>
                <a:latin typeface="Arial"/>
                <a:ea typeface="Arial"/>
                <a:cs typeface="Arial"/>
                <a:sym typeface="Arial"/>
              </a:rPr>
              <a:t>Identificar la visión del mundo desde el pensamiento filosófico de los pueblos originarios y los diferentes tipos de opresión que pueden sufrir los grupos sociales vulnerables.</a:t>
            </a:r>
            <a:endParaRPr b="0" i="0" sz="1800" u="none" cap="none" strike="noStrike">
              <a:solidFill>
                <a:schemeClr val="dk1"/>
              </a:solidFill>
              <a:latin typeface="Arial"/>
              <a:ea typeface="Arial"/>
              <a:cs typeface="Arial"/>
              <a:sym typeface="Arial"/>
            </a:endParaRPr>
          </a:p>
        </p:txBody>
      </p:sp>
      <p:pic>
        <p:nvPicPr>
          <p:cNvPr descr="CFE.jpg" id="265" name="Google Shape;265;p16"/>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7"/>
          <p:cNvSpPr txBox="1"/>
          <p:nvPr/>
        </p:nvSpPr>
        <p:spPr>
          <a:xfrm>
            <a:off x="946672" y="433644"/>
            <a:ext cx="5760641" cy="43204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801"/>
              <a:buFont typeface="Arial"/>
              <a:buNone/>
            </a:pPr>
            <a:r>
              <a:rPr b="1" i="0" lang="es-MX" sz="1801" u="none" cap="none" strike="noStrike">
                <a:solidFill>
                  <a:srgbClr val="0F486F"/>
                </a:solidFill>
                <a:latin typeface="Arial"/>
                <a:ea typeface="Arial"/>
                <a:cs typeface="Arial"/>
                <a:sym typeface="Arial"/>
              </a:rPr>
              <a:t>E). Preguntas generadoras y problemas a abordar</a:t>
            </a:r>
            <a:endParaRPr b="0" i="0" sz="1800" u="none" cap="none" strike="noStrike">
              <a:solidFill>
                <a:srgbClr val="0F486F"/>
              </a:solidFill>
              <a:latin typeface="Arial"/>
              <a:ea typeface="Arial"/>
              <a:cs typeface="Arial"/>
              <a:sym typeface="Arial"/>
            </a:endParaRPr>
          </a:p>
          <a:p>
            <a:pPr indent="0" lvl="0" marL="0" marR="0" rtl="0" algn="ctr">
              <a:spcBef>
                <a:spcPts val="0"/>
              </a:spcBef>
              <a:spcAft>
                <a:spcPts val="0"/>
              </a:spcAft>
              <a:buClr>
                <a:schemeClr val="lt1"/>
              </a:buClr>
              <a:buSzPts val="4400"/>
              <a:buFont typeface="Calibri"/>
              <a:buNone/>
            </a:pPr>
            <a:r>
              <a:t/>
            </a:r>
            <a:endParaRPr b="1" i="0" sz="4400" u="none" cap="none" strike="noStrike">
              <a:solidFill>
                <a:srgbClr val="0F486F"/>
              </a:solidFill>
              <a:latin typeface="Arial"/>
              <a:ea typeface="Arial"/>
              <a:cs typeface="Arial"/>
              <a:sym typeface="Arial"/>
            </a:endParaRPr>
          </a:p>
        </p:txBody>
      </p:sp>
      <p:sp>
        <p:nvSpPr>
          <p:cNvPr id="271" name="Google Shape;271;p17"/>
          <p:cNvSpPr/>
          <p:nvPr/>
        </p:nvSpPr>
        <p:spPr>
          <a:xfrm>
            <a:off x="1086522" y="1527587"/>
            <a:ext cx="8057478" cy="26777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0" i="0" sz="1801" u="none" cap="none" strike="noStrike">
              <a:solidFill>
                <a:schemeClr val="dk1"/>
              </a:solidFill>
              <a:latin typeface="Century Gothic"/>
              <a:ea typeface="Century Gothic"/>
              <a:cs typeface="Century Gothic"/>
              <a:sym typeface="Century Gothic"/>
            </a:endParaRPr>
          </a:p>
          <a:p>
            <a:pPr indent="0" lvl="0" marL="0" marR="0" rtl="0" algn="just">
              <a:spcBef>
                <a:spcPts val="360"/>
              </a:spcBef>
              <a:spcAft>
                <a:spcPts val="0"/>
              </a:spcAft>
              <a:buNone/>
            </a:pPr>
            <a:r>
              <a:rPr b="0" i="0" lang="es-MX" sz="2000" u="none" cap="none" strike="noStrike">
                <a:solidFill>
                  <a:schemeClr val="dk1"/>
                </a:solidFill>
                <a:latin typeface="Arial"/>
                <a:ea typeface="Arial"/>
                <a:cs typeface="Arial"/>
                <a:sym typeface="Arial"/>
              </a:rPr>
              <a:t>¿Cuáles son las características y principales efectos de las energías limpias?</a:t>
            </a:r>
            <a:endParaRPr/>
          </a:p>
          <a:p>
            <a:pPr indent="0" lvl="0" marL="0" marR="0" rtl="0" algn="just">
              <a:spcBef>
                <a:spcPts val="36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spcBef>
                <a:spcPts val="360"/>
              </a:spcBef>
              <a:spcAft>
                <a:spcPts val="0"/>
              </a:spcAft>
              <a:buNone/>
            </a:pPr>
            <a:r>
              <a:rPr b="0" i="0" lang="es-MX" sz="2000" u="none" cap="none" strike="noStrike">
                <a:solidFill>
                  <a:schemeClr val="dk1"/>
                </a:solidFill>
                <a:latin typeface="Arial"/>
                <a:ea typeface="Arial"/>
                <a:cs typeface="Arial"/>
                <a:sym typeface="Arial"/>
              </a:rPr>
              <a:t>¿Qué situaciones van a estar reflejadas en el diario de viaje, de acuerdo con lo investigado en las otras asignaturas, para que el texto sea verosímil y cumpla con su intención de denuncia y compromiso social?</a:t>
            </a:r>
            <a:endParaRPr/>
          </a:p>
        </p:txBody>
      </p:sp>
      <p:pic>
        <p:nvPicPr>
          <p:cNvPr descr="CFE.jpg" id="272" name="Google Shape;272;p17"/>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nvSpPr>
        <p:spPr>
          <a:xfrm>
            <a:off x="-230366" y="239132"/>
            <a:ext cx="5690864" cy="43204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801"/>
              <a:buFont typeface="Arial"/>
              <a:buNone/>
            </a:pPr>
            <a:r>
              <a:rPr b="1" i="0" lang="es-MX" sz="1801" u="none" cap="none" strike="noStrike">
                <a:solidFill>
                  <a:srgbClr val="0F486F"/>
                </a:solidFill>
                <a:latin typeface="Arial"/>
                <a:ea typeface="Arial"/>
                <a:cs typeface="Arial"/>
                <a:sym typeface="Arial"/>
              </a:rPr>
              <a:t>F). Contenido. Temas y productos propuestos </a:t>
            </a:r>
            <a:endParaRPr b="0" i="0" sz="1800" u="none" cap="none" strike="noStrike">
              <a:solidFill>
                <a:srgbClr val="0F486F"/>
              </a:solidFill>
              <a:latin typeface="Century Gothic"/>
              <a:ea typeface="Century Gothic"/>
              <a:cs typeface="Century Gothic"/>
              <a:sym typeface="Century Gothic"/>
            </a:endParaRPr>
          </a:p>
          <a:p>
            <a:pPr indent="0" lvl="0" marL="0" marR="0" rtl="0" algn="just">
              <a:spcBef>
                <a:spcPts val="360"/>
              </a:spcBef>
              <a:spcAft>
                <a:spcPts val="0"/>
              </a:spcAft>
              <a:buClr>
                <a:schemeClr val="lt1"/>
              </a:buClr>
              <a:buSzPts val="1801"/>
              <a:buFont typeface="Arial"/>
              <a:buNone/>
            </a:pPr>
            <a:r>
              <a:t/>
            </a:r>
            <a:endParaRPr b="0" i="0" sz="1801" u="none" cap="none" strike="noStrike">
              <a:solidFill>
                <a:schemeClr val="dk1"/>
              </a:solidFill>
              <a:latin typeface="Arial"/>
              <a:ea typeface="Arial"/>
              <a:cs typeface="Arial"/>
              <a:sym typeface="Arial"/>
            </a:endParaRPr>
          </a:p>
        </p:txBody>
      </p:sp>
      <p:graphicFrame>
        <p:nvGraphicFramePr>
          <p:cNvPr id="278" name="Google Shape;278;p18"/>
          <p:cNvGraphicFramePr/>
          <p:nvPr/>
        </p:nvGraphicFramePr>
        <p:xfrm>
          <a:off x="365683" y="769621"/>
          <a:ext cx="3000000" cy="3000000"/>
        </p:xfrm>
        <a:graphic>
          <a:graphicData uri="http://schemas.openxmlformats.org/drawingml/2006/table">
            <a:tbl>
              <a:tblPr>
                <a:noFill/>
                <a:tableStyleId>{54916BA9-1A4A-4DAF-B81C-9684214977DA}</a:tableStyleId>
              </a:tblPr>
              <a:tblGrid>
                <a:gridCol w="3579850"/>
                <a:gridCol w="3787400"/>
                <a:gridCol w="3752800"/>
              </a:tblGrid>
              <a:tr h="582425">
                <a:tc>
                  <a:txBody>
                    <a:bodyPr/>
                    <a:lstStyle/>
                    <a:p>
                      <a:pPr indent="0" lvl="0" marL="0" marR="0" rtl="0" algn="ctr">
                        <a:spcBef>
                          <a:spcPts val="0"/>
                        </a:spcBef>
                        <a:spcAft>
                          <a:spcPts val="0"/>
                        </a:spcAft>
                        <a:buClr>
                          <a:srgbClr val="0F486F"/>
                        </a:buClr>
                        <a:buSzPts val="1600"/>
                        <a:buFont typeface="Arial"/>
                        <a:buNone/>
                      </a:pPr>
                      <a:r>
                        <a:rPr b="1" i="0" lang="es-MX" sz="1600" u="none" cap="none" strike="noStrike">
                          <a:solidFill>
                            <a:srgbClr val="0F486F"/>
                          </a:solidFill>
                          <a:latin typeface="Arial"/>
                          <a:ea typeface="Arial"/>
                          <a:cs typeface="Arial"/>
                          <a:sym typeface="Arial"/>
                        </a:rPr>
                        <a:t>Disciplina 1. </a:t>
                      </a:r>
                      <a:endParaRPr b="1" sz="1600" u="none" cap="none" strike="noStrike">
                        <a:solidFill>
                          <a:srgbClr val="0F486F"/>
                        </a:solidFill>
                        <a:latin typeface="Arial"/>
                        <a:ea typeface="Arial"/>
                        <a:cs typeface="Arial"/>
                        <a:sym typeface="Arial"/>
                      </a:endParaRPr>
                    </a:p>
                    <a:p>
                      <a:pPr indent="0" lvl="0" marL="0" marR="0" rtl="0" algn="ctr">
                        <a:spcBef>
                          <a:spcPts val="0"/>
                        </a:spcBef>
                        <a:spcAft>
                          <a:spcPts val="0"/>
                        </a:spcAft>
                        <a:buClr>
                          <a:srgbClr val="0F486F"/>
                        </a:buClr>
                        <a:buSzPts val="1600"/>
                        <a:buFont typeface="Arial"/>
                        <a:buNone/>
                      </a:pPr>
                      <a:r>
                        <a:rPr b="1" lang="es-MX" sz="1600">
                          <a:solidFill>
                            <a:srgbClr val="0F486F"/>
                          </a:solidFill>
                          <a:latin typeface="Arial"/>
                          <a:ea typeface="Arial"/>
                          <a:cs typeface="Arial"/>
                          <a:sym typeface="Arial"/>
                        </a:rPr>
                        <a:t>Física VI</a:t>
                      </a:r>
                      <a:r>
                        <a:rPr b="1" i="0" lang="es-MX" sz="1600" u="none" cap="none" strike="noStrike">
                          <a:solidFill>
                            <a:srgbClr val="0F486F"/>
                          </a:solidFill>
                          <a:latin typeface="Arial"/>
                          <a:ea typeface="Arial"/>
                          <a:cs typeface="Arial"/>
                          <a:sym typeface="Arial"/>
                        </a:rPr>
                        <a:t> </a:t>
                      </a:r>
                      <a:endParaRPr b="1" sz="1600" u="none" cap="none" strike="noStrike">
                        <a:solidFill>
                          <a:srgbClr val="0F486F"/>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0" rtl="0" algn="ctr">
                        <a:spcBef>
                          <a:spcPts val="0"/>
                        </a:spcBef>
                        <a:spcAft>
                          <a:spcPts val="0"/>
                        </a:spcAft>
                        <a:buClr>
                          <a:srgbClr val="0F486F"/>
                        </a:buClr>
                        <a:buSzPts val="1600"/>
                        <a:buFont typeface="Arial"/>
                        <a:buNone/>
                      </a:pPr>
                      <a:r>
                        <a:rPr b="1" i="0" lang="es-MX" sz="1600" u="none" cap="none" strike="noStrike">
                          <a:solidFill>
                            <a:srgbClr val="0F486F"/>
                          </a:solidFill>
                          <a:latin typeface="Arial"/>
                          <a:ea typeface="Arial"/>
                          <a:cs typeface="Arial"/>
                          <a:sym typeface="Arial"/>
                        </a:rPr>
                        <a:t>Disciplina 2. </a:t>
                      </a:r>
                      <a:endParaRPr b="1" sz="1600" u="none" cap="none" strike="noStrike">
                        <a:solidFill>
                          <a:srgbClr val="0F486F"/>
                        </a:solidFill>
                        <a:latin typeface="Arial"/>
                        <a:ea typeface="Arial"/>
                        <a:cs typeface="Arial"/>
                        <a:sym typeface="Arial"/>
                      </a:endParaRPr>
                    </a:p>
                    <a:p>
                      <a:pPr indent="0" lvl="0" marL="0" marR="0" rtl="0" algn="ctr">
                        <a:spcBef>
                          <a:spcPts val="0"/>
                        </a:spcBef>
                        <a:spcAft>
                          <a:spcPts val="0"/>
                        </a:spcAft>
                        <a:buClr>
                          <a:srgbClr val="0F486F"/>
                        </a:buClr>
                        <a:buSzPts val="1600"/>
                        <a:buFont typeface="Arial"/>
                        <a:buNone/>
                      </a:pPr>
                      <a:r>
                        <a:rPr b="1" lang="es-MX" sz="1600">
                          <a:solidFill>
                            <a:srgbClr val="0F486F"/>
                          </a:solidFill>
                          <a:latin typeface="Arial"/>
                          <a:ea typeface="Arial"/>
                          <a:cs typeface="Arial"/>
                          <a:sym typeface="Arial"/>
                        </a:rPr>
                        <a:t>Literatura mexicana e iberoamericana</a:t>
                      </a:r>
                      <a:endParaRPr b="1" sz="1600">
                        <a:solidFill>
                          <a:srgbClr val="0F486F"/>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0" rtl="0" algn="ctr">
                        <a:spcBef>
                          <a:spcPts val="0"/>
                        </a:spcBef>
                        <a:spcAft>
                          <a:spcPts val="0"/>
                        </a:spcAft>
                        <a:buClr>
                          <a:srgbClr val="0F486F"/>
                        </a:buClr>
                        <a:buSzPts val="1600"/>
                        <a:buFont typeface="Arial"/>
                        <a:buNone/>
                      </a:pPr>
                      <a:r>
                        <a:rPr b="1" i="0" lang="es-MX" sz="1600" u="none" cap="none" strike="noStrike">
                          <a:solidFill>
                            <a:srgbClr val="0F486F"/>
                          </a:solidFill>
                          <a:latin typeface="Arial"/>
                          <a:ea typeface="Arial"/>
                          <a:cs typeface="Arial"/>
                          <a:sym typeface="Arial"/>
                        </a:rPr>
                        <a:t>Disciplina 3.</a:t>
                      </a:r>
                      <a:endParaRPr b="1" sz="1600" u="none" cap="none" strike="noStrike">
                        <a:solidFill>
                          <a:srgbClr val="0F486F"/>
                        </a:solidFill>
                        <a:latin typeface="Arial"/>
                        <a:ea typeface="Arial"/>
                        <a:cs typeface="Arial"/>
                        <a:sym typeface="Arial"/>
                      </a:endParaRPr>
                    </a:p>
                    <a:p>
                      <a:pPr indent="0" lvl="0" marL="0" marR="0" rtl="0" algn="ctr">
                        <a:spcBef>
                          <a:spcPts val="0"/>
                        </a:spcBef>
                        <a:spcAft>
                          <a:spcPts val="0"/>
                        </a:spcAft>
                        <a:buClr>
                          <a:srgbClr val="0F486F"/>
                        </a:buClr>
                        <a:buSzPts val="1600"/>
                        <a:buFont typeface="Arial"/>
                        <a:buNone/>
                      </a:pPr>
                      <a:r>
                        <a:rPr b="1" lang="es-MX" sz="1600">
                          <a:solidFill>
                            <a:srgbClr val="0F486F"/>
                          </a:solidFill>
                          <a:latin typeface="Arial"/>
                          <a:ea typeface="Arial"/>
                          <a:cs typeface="Arial"/>
                          <a:sym typeface="Arial"/>
                        </a:rPr>
                        <a:t>Pensamiento filosófico mexicano</a:t>
                      </a:r>
                      <a:endParaRPr b="1" sz="1600" u="none" cap="none" strike="noStrike">
                        <a:solidFill>
                          <a:srgbClr val="0F486F"/>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3567850">
                <a:tc>
                  <a:txBody>
                    <a:bodyPr/>
                    <a:lstStyle/>
                    <a:p>
                      <a:pPr indent="0" lvl="0" marL="0" marR="0" rtl="0" algn="l">
                        <a:spcBef>
                          <a:spcPts val="0"/>
                        </a:spcBef>
                        <a:spcAft>
                          <a:spcPts val="0"/>
                        </a:spcAft>
                        <a:buClr>
                          <a:schemeClr val="dk1"/>
                        </a:buClr>
                        <a:buSzPts val="1600"/>
                        <a:buFont typeface="Arial"/>
                        <a:buNone/>
                      </a:pPr>
                      <a:r>
                        <a:rPr b="1" lang="es-MX" sz="1600">
                          <a:solidFill>
                            <a:schemeClr val="dk1"/>
                          </a:solidFill>
                          <a:latin typeface="Arial"/>
                          <a:ea typeface="Arial"/>
                          <a:cs typeface="Arial"/>
                          <a:sym typeface="Arial"/>
                        </a:rPr>
                        <a:t>Unidad 2. </a:t>
                      </a:r>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Máquinas y motores. Eficiencia e impacto ambiental.</a:t>
                      </a:r>
                      <a:endParaRPr/>
                    </a:p>
                    <a:p>
                      <a:pPr indent="0" lvl="0" marL="0" marR="0" rtl="0" algn="l">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Motores eléctricos</a:t>
                      </a:r>
                      <a:r>
                        <a:rPr lang="es-MX" sz="1600">
                          <a:solidFill>
                            <a:schemeClr val="dk1"/>
                          </a:solidFill>
                          <a:latin typeface="Arial"/>
                          <a:ea typeface="Arial"/>
                          <a:cs typeface="Arial"/>
                          <a:sym typeface="Arial"/>
                        </a:rPr>
                        <a:t> </a:t>
                      </a:r>
                      <a:r>
                        <a:rPr lang="es-MX" sz="1600">
                          <a:solidFill>
                            <a:schemeClr val="dk1"/>
                          </a:solidFill>
                          <a:latin typeface="Arial"/>
                          <a:ea typeface="Arial"/>
                          <a:cs typeface="Arial"/>
                          <a:sym typeface="Arial"/>
                        </a:rPr>
                        <a:t>Transformaciones de energía</a:t>
                      </a:r>
                      <a:endParaRPr sz="1600">
                        <a:solidFill>
                          <a:schemeClr val="dk1"/>
                        </a:solidFill>
                        <a:latin typeface="Arial"/>
                        <a:ea typeface="Arial"/>
                        <a:cs typeface="Arial"/>
                        <a:sym typeface="Arial"/>
                      </a:endParaRPr>
                    </a:p>
                    <a:p>
                      <a:pPr indent="0" lvl="0" marL="0" marR="0" rtl="0" algn="l">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0" rtl="0" algn="just">
                        <a:spcBef>
                          <a:spcPts val="0"/>
                        </a:spcBef>
                        <a:spcAft>
                          <a:spcPts val="0"/>
                        </a:spcAft>
                        <a:buClr>
                          <a:schemeClr val="dk1"/>
                        </a:buClr>
                        <a:buSzPts val="1600"/>
                        <a:buFont typeface="Arial"/>
                        <a:buNone/>
                      </a:pPr>
                      <a:r>
                        <a:rPr b="1" lang="es-MX" sz="1600">
                          <a:solidFill>
                            <a:schemeClr val="dk1"/>
                          </a:solidFill>
                          <a:latin typeface="Arial"/>
                          <a:ea typeface="Arial"/>
                          <a:cs typeface="Arial"/>
                          <a:sym typeface="Arial"/>
                        </a:rPr>
                        <a:t>Unidad 5.</a:t>
                      </a:r>
                      <a:r>
                        <a:rPr b="1" lang="es-MX" sz="1600">
                          <a:solidFill>
                            <a:schemeClr val="dk1"/>
                          </a:solidFill>
                          <a:latin typeface="Arial"/>
                          <a:ea typeface="Arial"/>
                          <a:cs typeface="Arial"/>
                          <a:sym typeface="Arial"/>
                        </a:rPr>
                        <a:t> </a:t>
                      </a:r>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El compromiso social y la denuncia</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Literatura de compromiso social y de denuncia</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Influencia del contexto histórico-político en la configuración de la obra</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Elementos constitutivos de la obra: estructura, espacio, tiempo,</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tipo de narrador, narratorio, personajes.</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b="1" lang="es-MX" sz="1600">
                          <a:solidFill>
                            <a:schemeClr val="dk1"/>
                          </a:solidFill>
                          <a:latin typeface="Arial"/>
                          <a:ea typeface="Arial"/>
                          <a:cs typeface="Arial"/>
                          <a:sym typeface="Arial"/>
                        </a:rPr>
                        <a:t>Temas: </a:t>
                      </a:r>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intolerancia, sistemas opresores y compromiso social (militarización, violación de derechos humanos, resistencia, solidaridad, desplazamiento de grupos humanos).</a:t>
                      </a:r>
                      <a:endParaRPr sz="1600">
                        <a:solidFill>
                          <a:schemeClr val="dk1"/>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0" rtl="0" algn="just">
                        <a:spcBef>
                          <a:spcPts val="0"/>
                        </a:spcBef>
                        <a:spcAft>
                          <a:spcPts val="0"/>
                        </a:spcAft>
                        <a:buClr>
                          <a:schemeClr val="dk1"/>
                        </a:buClr>
                        <a:buSzPts val="1600"/>
                        <a:buFont typeface="Arial"/>
                        <a:buNone/>
                      </a:pPr>
                      <a:r>
                        <a:rPr b="1" lang="es-MX" sz="1600">
                          <a:solidFill>
                            <a:schemeClr val="dk1"/>
                          </a:solidFill>
                          <a:latin typeface="Arial"/>
                          <a:ea typeface="Arial"/>
                          <a:cs typeface="Arial"/>
                          <a:sym typeface="Arial"/>
                        </a:rPr>
                        <a:t>Unidad X: </a:t>
                      </a:r>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Corrientes actuales de pensamiento filosófico de México</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Rawls,  la Teoría de la Justicia y la idea de auto-respeto.</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La idea de injusticia como opresión. </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La opresión como fenómeno socialmente estructurado. </a:t>
                      </a:r>
                      <a:endParaRPr/>
                    </a:p>
                    <a:p>
                      <a:pPr indent="0" lvl="0" marL="0" marR="0" rtl="0" algn="l">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b="1" lang="es-MX" sz="1600">
                          <a:solidFill>
                            <a:schemeClr val="dk1"/>
                          </a:solidFill>
                          <a:latin typeface="Arial"/>
                          <a:ea typeface="Arial"/>
                          <a:cs typeface="Arial"/>
                          <a:sym typeface="Arial"/>
                        </a:rPr>
                        <a:t>Grupo Social</a:t>
                      </a:r>
                      <a:endParaRPr b="1"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b="1" lang="es-MX" sz="1600">
                          <a:solidFill>
                            <a:schemeClr val="dk1"/>
                          </a:solidFill>
                          <a:latin typeface="Arial"/>
                          <a:ea typeface="Arial"/>
                          <a:cs typeface="Arial"/>
                          <a:sym typeface="Arial"/>
                        </a:rPr>
                        <a:t>Cinco caras de la Opresión: </a:t>
                      </a:r>
                      <a:r>
                        <a:rPr lang="es-MX" sz="1600">
                          <a:solidFill>
                            <a:schemeClr val="dk1"/>
                          </a:solidFill>
                          <a:latin typeface="Arial"/>
                          <a:ea typeface="Arial"/>
                          <a:cs typeface="Arial"/>
                          <a:sym typeface="Arial"/>
                        </a:rPr>
                        <a:t>Explotación, Carencia de Poder, Violencia, Imperialismo Cultural,  Marginación.</a:t>
                      </a:r>
                      <a:endParaRPr sz="1600">
                        <a:solidFill>
                          <a:schemeClr val="dk1"/>
                        </a:solidFill>
                        <a:latin typeface="Arial"/>
                        <a:ea typeface="Arial"/>
                        <a:cs typeface="Arial"/>
                        <a:sym typeface="Arial"/>
                      </a:endParaRPr>
                    </a:p>
                    <a:p>
                      <a:pPr indent="0" lvl="0" marL="0" marR="0" rtl="0" algn="just">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133400">
                <a:tc>
                  <a:txBody>
                    <a:bodyPr/>
                    <a:lstStyle/>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Investigación científica de los efectos en la implementación de energías limpias</a:t>
                      </a:r>
                      <a:endParaRPr sz="1600" u="none" cap="none" strike="noStrike">
                        <a:solidFill>
                          <a:schemeClr val="dk1"/>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Investigación de los conceptos en fuentes confiables</a:t>
                      </a:r>
                      <a:endParaRPr sz="1600">
                        <a:solidFill>
                          <a:schemeClr val="dk1"/>
                        </a:solidFill>
                        <a:latin typeface="Arial"/>
                        <a:ea typeface="Arial"/>
                        <a:cs typeface="Arial"/>
                        <a:sym typeface="Arial"/>
                      </a:endParaRPr>
                    </a:p>
                    <a:p>
                      <a:pPr indent="0" lvl="0" marL="0" marR="0" rtl="0" algn="l">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Participación en la discusión dirigida</a:t>
                      </a:r>
                      <a:endParaRPr sz="1600">
                        <a:solidFill>
                          <a:schemeClr val="dk1"/>
                        </a:solidFill>
                        <a:latin typeface="Arial"/>
                        <a:ea typeface="Arial"/>
                        <a:cs typeface="Arial"/>
                        <a:sym typeface="Arial"/>
                      </a:endParaRPr>
                    </a:p>
                    <a:p>
                      <a:pPr indent="0" lvl="0" marL="0" marR="0" rtl="0" algn="l">
                        <a:spcBef>
                          <a:spcPts val="0"/>
                        </a:spcBef>
                        <a:spcAft>
                          <a:spcPts val="0"/>
                        </a:spcAft>
                        <a:buClr>
                          <a:schemeClr val="lt1"/>
                        </a:buClr>
                        <a:buSzPts val="1600"/>
                        <a:buFont typeface="Century Gothic"/>
                        <a:buNone/>
                      </a:pPr>
                      <a:r>
                        <a:t/>
                      </a:r>
                      <a:endParaRPr sz="1600">
                        <a:solidFill>
                          <a:schemeClr val="dk1"/>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600"/>
                        <a:buFont typeface="Arial"/>
                        <a:buNone/>
                      </a:pPr>
                      <a:r>
                        <a:rPr lang="es-MX" sz="1600">
                          <a:solidFill>
                            <a:schemeClr val="dk1"/>
                          </a:solidFill>
                          <a:latin typeface="Arial"/>
                          <a:ea typeface="Arial"/>
                          <a:cs typeface="Arial"/>
                          <a:sym typeface="Arial"/>
                        </a:rPr>
                        <a:t>Esquema u organizador de los elementos constitutivos de la obra.</a:t>
                      </a:r>
                      <a:endParaRPr sz="1600" u="none" cap="none" strike="noStrike">
                        <a:solidFill>
                          <a:schemeClr val="dk1"/>
                        </a:solidFill>
                        <a:latin typeface="Arial"/>
                        <a:ea typeface="Arial"/>
                        <a:cs typeface="Arial"/>
                        <a:sym typeface="Arial"/>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bl>
          </a:graphicData>
        </a:graphic>
      </p:graphicFrame>
      <p:pic>
        <p:nvPicPr>
          <p:cNvPr descr="CFE.jpg" id="279" name="Google Shape;279;p18"/>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p:nvPr/>
        </p:nvSpPr>
        <p:spPr>
          <a:xfrm>
            <a:off x="707902" y="189908"/>
            <a:ext cx="8424937" cy="6465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G). Formatos e instrumentos para la planeación, seguimiento, evaluación, autoevaluación y coevaluación</a:t>
            </a:r>
            <a:endParaRPr b="0" i="0" sz="1801" u="none" cap="none" strike="noStrike">
              <a:solidFill>
                <a:srgbClr val="0F486F"/>
              </a:solidFill>
              <a:latin typeface="Calibri"/>
              <a:ea typeface="Calibri"/>
              <a:cs typeface="Calibri"/>
              <a:sym typeface="Calibri"/>
            </a:endParaRPr>
          </a:p>
        </p:txBody>
      </p:sp>
      <p:pic>
        <p:nvPicPr>
          <p:cNvPr id="285" name="Google Shape;285;p19"/>
          <p:cNvPicPr preferRelativeResize="0"/>
          <p:nvPr/>
        </p:nvPicPr>
        <p:blipFill rotWithShape="1">
          <a:blip r:embed="rId3">
            <a:alphaModFix/>
          </a:blip>
          <a:srcRect b="0" l="0" r="0" t="0"/>
          <a:stretch/>
        </p:blipFill>
        <p:spPr>
          <a:xfrm>
            <a:off x="707902" y="836495"/>
            <a:ext cx="10474108" cy="6021506"/>
          </a:xfrm>
          <a:prstGeom prst="rect">
            <a:avLst/>
          </a:prstGeom>
          <a:noFill/>
          <a:ln>
            <a:noFill/>
          </a:ln>
        </p:spPr>
      </p:pic>
      <p:pic>
        <p:nvPicPr>
          <p:cNvPr descr="CFE.jpg" id="286" name="Google Shape;286;p19"/>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2"/>
          <p:cNvGraphicFramePr/>
          <p:nvPr/>
        </p:nvGraphicFramePr>
        <p:xfrm>
          <a:off x="1018388" y="858246"/>
          <a:ext cx="3000000" cy="3000000"/>
        </p:xfrm>
        <a:graphic>
          <a:graphicData uri="http://schemas.openxmlformats.org/drawingml/2006/table">
            <a:tbl>
              <a:tblPr bandRow="1" firstRow="1">
                <a:noFill/>
                <a:tableStyleId>{B10BD3F6-DD4D-4DFC-B6BA-E22608541C9E}</a:tableStyleId>
              </a:tblPr>
              <a:tblGrid>
                <a:gridCol w="4885775"/>
                <a:gridCol w="4885775"/>
              </a:tblGrid>
              <a:tr h="674300">
                <a:tc>
                  <a:txBody>
                    <a:bodyPr/>
                    <a:lstStyle/>
                    <a:p>
                      <a:pPr indent="0" lvl="0" marL="0" marR="0" rtl="0" algn="ctr">
                        <a:spcBef>
                          <a:spcPts val="0"/>
                        </a:spcBef>
                        <a:spcAft>
                          <a:spcPts val="0"/>
                        </a:spcAft>
                        <a:buClr>
                          <a:schemeClr val="lt1"/>
                        </a:buClr>
                        <a:buSzPts val="3200"/>
                        <a:buFont typeface="Calibri"/>
                        <a:buNone/>
                      </a:pPr>
                      <a:r>
                        <a:rPr b="1" lang="es-MX" sz="3000" u="none" cap="none" strike="noStrike">
                          <a:solidFill>
                            <a:schemeClr val="lt1"/>
                          </a:solidFill>
                        </a:rPr>
                        <a:t> Profesor</a:t>
                      </a:r>
                      <a:endParaRPr b="1" sz="1700" u="none" cap="none" strike="noStrike">
                        <a:solidFill>
                          <a:schemeClr val="lt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3200"/>
                        <a:buFont typeface="Calibri"/>
                        <a:buNone/>
                      </a:pPr>
                      <a:r>
                        <a:rPr b="1" lang="es-MX" sz="3000" u="none" cap="none" strike="noStrike">
                          <a:solidFill>
                            <a:schemeClr val="lt1"/>
                          </a:solidFill>
                        </a:rPr>
                        <a:t> Asignatura</a:t>
                      </a:r>
                      <a:endParaRPr b="1" sz="1700" u="none" cap="none" strike="noStrike">
                        <a:solidFill>
                          <a:schemeClr val="lt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46850">
                <a:tc>
                  <a:txBody>
                    <a:bodyPr/>
                    <a:lstStyle/>
                    <a:p>
                      <a:pPr indent="0" lvl="0" marL="0" marR="0" rtl="0" algn="l">
                        <a:spcBef>
                          <a:spcPts val="0"/>
                        </a:spcBef>
                        <a:spcAft>
                          <a:spcPts val="0"/>
                        </a:spcAft>
                        <a:buClr>
                          <a:schemeClr val="lt1"/>
                        </a:buClr>
                        <a:buSzPts val="3200"/>
                        <a:buFont typeface="Calibri"/>
                        <a:buNone/>
                      </a:pPr>
                      <a:r>
                        <a:rPr b="0" lang="es-MX" sz="3000" u="none" cap="none" strike="noStrike">
                          <a:solidFill>
                            <a:schemeClr val="dk1"/>
                          </a:solidFill>
                        </a:rPr>
                        <a:t>Adrián García Márquez</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3200"/>
                        <a:buFont typeface="Calibri"/>
                        <a:buNone/>
                      </a:pPr>
                      <a:r>
                        <a:rPr b="0" lang="es-MX" sz="3000" u="none" cap="none" strike="noStrike">
                          <a:solidFill>
                            <a:schemeClr val="dk1"/>
                          </a:solidFill>
                        </a:rPr>
                        <a:t>Física IV (Área 2)</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19425">
                <a:tc>
                  <a:txBody>
                    <a:bodyPr/>
                    <a:lstStyle/>
                    <a:p>
                      <a:pPr indent="0" lvl="0" marL="0" marR="0" rtl="0" algn="l">
                        <a:spcBef>
                          <a:spcPts val="0"/>
                        </a:spcBef>
                        <a:spcAft>
                          <a:spcPts val="0"/>
                        </a:spcAft>
                        <a:buClr>
                          <a:schemeClr val="dk1"/>
                        </a:buClr>
                        <a:buSzPts val="3000"/>
                        <a:buFont typeface="Century Gothic"/>
                        <a:buNone/>
                      </a:pPr>
                      <a:r>
                        <a:rPr b="0" lang="es-MX" sz="3000" u="none" cap="none" strike="noStrike">
                          <a:solidFill>
                            <a:schemeClr val="dk1"/>
                          </a:solidFill>
                        </a:rPr>
                        <a:t>Nadia García Luna</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3000"/>
                        <a:buFont typeface="Century Gothic"/>
                        <a:buNone/>
                      </a:pPr>
                      <a:r>
                        <a:rPr b="0" lang="es-MX" sz="3000" u="none" cap="none" strike="noStrike">
                          <a:solidFill>
                            <a:schemeClr val="dk1"/>
                          </a:solidFill>
                        </a:rPr>
                        <a:t>Física IV (Área 1)</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008800">
                <a:tc>
                  <a:txBody>
                    <a:bodyPr/>
                    <a:lstStyle/>
                    <a:p>
                      <a:pPr indent="0" lvl="0" marL="0" marR="0" rtl="0" algn="l">
                        <a:spcBef>
                          <a:spcPts val="0"/>
                        </a:spcBef>
                        <a:spcAft>
                          <a:spcPts val="0"/>
                        </a:spcAft>
                        <a:buClr>
                          <a:schemeClr val="lt1"/>
                        </a:buClr>
                        <a:buSzPts val="3200"/>
                        <a:buFont typeface="Calibri"/>
                        <a:buNone/>
                      </a:pPr>
                      <a:r>
                        <a:rPr b="0" lang="es-MX" sz="3000" u="none" cap="none" strike="noStrike">
                          <a:solidFill>
                            <a:schemeClr val="dk1"/>
                          </a:solidFill>
                        </a:rPr>
                        <a:t>Ingrid Anaid Luna Estrada </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3200"/>
                        <a:buFont typeface="Calibri"/>
                        <a:buNone/>
                      </a:pPr>
                      <a:r>
                        <a:rPr b="0" lang="es-MX" sz="3000" u="none" cap="none" strike="noStrike">
                          <a:solidFill>
                            <a:schemeClr val="dk1"/>
                          </a:solidFill>
                        </a:rPr>
                        <a:t>Literatura mexicana e iberoamericana</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331825">
                <a:tc>
                  <a:txBody>
                    <a:bodyPr/>
                    <a:lstStyle/>
                    <a:p>
                      <a:pPr indent="0" lvl="0" marL="0" marR="0" rtl="0" algn="l">
                        <a:spcBef>
                          <a:spcPts val="0"/>
                        </a:spcBef>
                        <a:spcAft>
                          <a:spcPts val="0"/>
                        </a:spcAft>
                        <a:buClr>
                          <a:schemeClr val="lt1"/>
                        </a:buClr>
                        <a:buSzPts val="3200"/>
                        <a:buFont typeface="Calibri"/>
                        <a:buNone/>
                      </a:pPr>
                      <a:r>
                        <a:rPr b="0" lang="es-MX" sz="3000" u="none" cap="none" strike="noStrike">
                          <a:solidFill>
                            <a:schemeClr val="dk1"/>
                          </a:solidFill>
                        </a:rPr>
                        <a:t>Guillermo Torices</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3200"/>
                        <a:buFont typeface="Calibri"/>
                        <a:buNone/>
                      </a:pPr>
                      <a:r>
                        <a:rPr b="0" lang="es-MX" sz="3000" u="none" cap="none" strike="noStrike">
                          <a:solidFill>
                            <a:schemeClr val="dk1"/>
                          </a:solidFill>
                        </a:rPr>
                        <a:t>Pensamiento filosófico de México</a:t>
                      </a:r>
                      <a:endParaRPr b="0" sz="3000" u="none" cap="none" strike="noStrike">
                        <a:solidFill>
                          <a:schemeClr val="dk1"/>
                        </a:solidFill>
                        <a:latin typeface="Arial"/>
                        <a:ea typeface="Arial"/>
                        <a:cs typeface="Arial"/>
                        <a:sym typeface="Arial"/>
                      </a:endParaRPr>
                    </a:p>
                  </a:txBody>
                  <a:tcPr marT="43250" marB="43250" marR="86475" marL="864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159" name="Google Shape;159;p2"/>
          <p:cNvSpPr/>
          <p:nvPr/>
        </p:nvSpPr>
        <p:spPr>
          <a:xfrm>
            <a:off x="2425244" y="1515220"/>
            <a:ext cx="3617882" cy="442999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rtl="0" algn="l">
              <a:spcBef>
                <a:spcPts val="0"/>
              </a:spcBef>
              <a:spcAft>
                <a:spcPts val="0"/>
              </a:spcAft>
              <a:buNone/>
            </a:pPr>
            <a:r>
              <a:t/>
            </a:r>
            <a:endParaRPr/>
          </a:p>
        </p:txBody>
      </p:sp>
      <p:pic>
        <p:nvPicPr>
          <p:cNvPr descr="CFE.jpg" id="160" name="Google Shape;160;p2"/>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0"/>
          <p:cNvPicPr preferRelativeResize="0"/>
          <p:nvPr/>
        </p:nvPicPr>
        <p:blipFill rotWithShape="1">
          <a:blip r:embed="rId3">
            <a:alphaModFix/>
          </a:blip>
          <a:srcRect b="0" l="0" r="0" t="0"/>
          <a:stretch/>
        </p:blipFill>
        <p:spPr>
          <a:xfrm>
            <a:off x="113785" y="708967"/>
            <a:ext cx="11509583" cy="6062404"/>
          </a:xfrm>
          <a:prstGeom prst="rect">
            <a:avLst/>
          </a:prstGeom>
          <a:noFill/>
          <a:ln>
            <a:noFill/>
          </a:ln>
        </p:spPr>
      </p:pic>
      <p:pic>
        <p:nvPicPr>
          <p:cNvPr descr="CFE.jpg" id="292" name="Google Shape;292;p20"/>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Captura de pantalla de un celular&#10;&#10;Descripción generada con confianza alta" id="297" name="Google Shape;297;p21"/>
          <p:cNvPicPr preferRelativeResize="0"/>
          <p:nvPr/>
        </p:nvPicPr>
        <p:blipFill rotWithShape="1">
          <a:blip r:embed="rId3">
            <a:alphaModFix/>
          </a:blip>
          <a:srcRect b="0" l="0" r="0" t="0"/>
          <a:stretch/>
        </p:blipFill>
        <p:spPr>
          <a:xfrm>
            <a:off x="231239" y="634701"/>
            <a:ext cx="11653535" cy="5706932"/>
          </a:xfrm>
          <a:prstGeom prst="rect">
            <a:avLst/>
          </a:prstGeom>
          <a:noFill/>
          <a:ln>
            <a:noFill/>
          </a:ln>
        </p:spPr>
      </p:pic>
      <p:pic>
        <p:nvPicPr>
          <p:cNvPr descr="CFE.jpg" id="298" name="Google Shape;298;p21"/>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22"/>
          <p:cNvPicPr preferRelativeResize="0"/>
          <p:nvPr/>
        </p:nvPicPr>
        <p:blipFill rotWithShape="1">
          <a:blip r:embed="rId3">
            <a:alphaModFix/>
          </a:blip>
          <a:srcRect b="0" l="0" r="0" t="0"/>
          <a:stretch/>
        </p:blipFill>
        <p:spPr>
          <a:xfrm>
            <a:off x="816930" y="925158"/>
            <a:ext cx="9768596" cy="6023772"/>
          </a:xfrm>
          <a:prstGeom prst="rect">
            <a:avLst/>
          </a:prstGeom>
          <a:noFill/>
          <a:ln>
            <a:noFill/>
          </a:ln>
        </p:spPr>
      </p:pic>
      <p:sp>
        <p:nvSpPr>
          <p:cNvPr id="304" name="Google Shape;304;p22"/>
          <p:cNvSpPr txBox="1"/>
          <p:nvPr/>
        </p:nvSpPr>
        <p:spPr>
          <a:xfrm>
            <a:off x="791619" y="-574842"/>
            <a:ext cx="9819218"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F486F"/>
              </a:buClr>
              <a:buSzPts val="1600"/>
              <a:buFont typeface="Arial"/>
              <a:buNone/>
            </a:pPr>
            <a:r>
              <a:rPr b="1" i="0" lang="es-MX" sz="1600" u="none" cap="none" strike="noStrike">
                <a:solidFill>
                  <a:srgbClr val="0F486F"/>
                </a:solidFill>
                <a:latin typeface="Arial"/>
                <a:ea typeface="Arial"/>
                <a:cs typeface="Arial"/>
                <a:sym typeface="Arial"/>
              </a:rPr>
              <a:t>COLEGIO FRANCO ESPAÑOL</a:t>
            </a:r>
            <a:endParaRPr b="1" i="0" sz="1600" u="none" cap="none" strike="noStrike">
              <a:solidFill>
                <a:srgbClr val="0F486F"/>
              </a:solidFill>
              <a:latin typeface="Arial"/>
              <a:ea typeface="Arial"/>
              <a:cs typeface="Arial"/>
              <a:sym typeface="Arial"/>
            </a:endParaRPr>
          </a:p>
          <a:p>
            <a:pPr indent="0" lvl="0" marL="0" marR="0" rtl="0" algn="l">
              <a:lnSpc>
                <a:spcPct val="115000"/>
              </a:lnSpc>
              <a:spcBef>
                <a:spcPts val="1200"/>
              </a:spcBef>
              <a:spcAft>
                <a:spcPts val="0"/>
              </a:spcAft>
              <a:buClr>
                <a:srgbClr val="0F486F"/>
              </a:buClr>
              <a:buSzPts val="1600"/>
              <a:buFont typeface="Arial"/>
              <a:buNone/>
            </a:pPr>
            <a:r>
              <a:rPr b="1" i="0" lang="es-MX" sz="1600" u="none" cap="none" strike="noStrike">
                <a:solidFill>
                  <a:srgbClr val="0F486F"/>
                </a:solidFill>
                <a:latin typeface="Arial"/>
                <a:ea typeface="Arial"/>
                <a:cs typeface="Arial"/>
                <a:sym typeface="Arial"/>
              </a:rPr>
              <a:t>PROYECTO CONEXIONES. REFLEXIÓN GRUPO INTERDISCIPLINARIO</a:t>
            </a:r>
            <a:endParaRPr b="1" i="0" sz="1600" u="none" cap="none" strike="noStrike">
              <a:solidFill>
                <a:srgbClr val="0F486F"/>
              </a:solidFill>
              <a:latin typeface="Arial"/>
              <a:ea typeface="Arial"/>
              <a:cs typeface="Arial"/>
              <a:sym typeface="Arial"/>
            </a:endParaRPr>
          </a:p>
          <a:p>
            <a:pPr indent="0" lvl="0" marL="0" marR="0" rtl="0" algn="l">
              <a:lnSpc>
                <a:spcPct val="115000"/>
              </a:lnSpc>
              <a:spcBef>
                <a:spcPts val="1200"/>
              </a:spcBef>
              <a:spcAft>
                <a:spcPts val="0"/>
              </a:spcAft>
              <a:buClr>
                <a:schemeClr val="lt1"/>
              </a:buClr>
              <a:buSzPts val="1800"/>
              <a:buFont typeface="Century Gothic"/>
              <a:buNone/>
            </a:pPr>
            <a:r>
              <a:rPr b="0" i="0" lang="es-MX" sz="1800" u="none" cap="none" strike="noStrike">
                <a:solidFill>
                  <a:schemeClr val="lt1"/>
                </a:solidFill>
                <a:latin typeface="Century Gothic"/>
                <a:ea typeface="Century Gothic"/>
                <a:cs typeface="Century Gothic"/>
                <a:sym typeface="Century Gothic"/>
              </a:rPr>
              <a:t> </a:t>
            </a:r>
            <a:endParaRPr b="0" i="0" sz="1800" u="none" cap="none" strike="noStrike">
              <a:solidFill>
                <a:schemeClr val="lt1"/>
              </a:solidFill>
              <a:latin typeface="Century Gothic"/>
              <a:ea typeface="Century Gothic"/>
              <a:cs typeface="Century Gothic"/>
              <a:sym typeface="Century Gothic"/>
            </a:endParaRPr>
          </a:p>
          <a:p>
            <a:pPr indent="0" lvl="0" marL="0" marR="0" rtl="0" algn="just">
              <a:lnSpc>
                <a:spcPct val="115000"/>
              </a:lnSpc>
              <a:spcBef>
                <a:spcPts val="1200"/>
              </a:spcBef>
              <a:spcAft>
                <a:spcPts val="1200"/>
              </a:spcAft>
              <a:buClr>
                <a:schemeClr val="lt1"/>
              </a:buClr>
              <a:buSzPts val="1800"/>
              <a:buFont typeface="Century Gothic"/>
              <a:buNone/>
            </a:pPr>
            <a:r>
              <a:rPr b="0" i="0" lang="es-MX" sz="1800" u="none" cap="none" strike="noStrike">
                <a:solidFill>
                  <a:schemeClr val="lt1"/>
                </a:solidFill>
                <a:latin typeface="Century Gothic"/>
                <a:ea typeface="Century Gothic"/>
                <a:cs typeface="Century Gothic"/>
                <a:sym typeface="Century Gothic"/>
              </a:rPr>
              <a:t> </a:t>
            </a:r>
            <a:endParaRPr b="0" i="0" sz="1800" u="none" cap="none" strike="noStrike">
              <a:solidFill>
                <a:schemeClr val="lt1"/>
              </a:solidFill>
              <a:latin typeface="Century Gothic"/>
              <a:ea typeface="Century Gothic"/>
              <a:cs typeface="Century Gothic"/>
              <a:sym typeface="Century Gothic"/>
            </a:endParaRPr>
          </a:p>
        </p:txBody>
      </p:sp>
      <p:pic>
        <p:nvPicPr>
          <p:cNvPr descr="CFE.jpg" id="305" name="Google Shape;305;p22"/>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23"/>
          <p:cNvPicPr preferRelativeResize="0"/>
          <p:nvPr/>
        </p:nvPicPr>
        <p:blipFill rotWithShape="1">
          <a:blip r:embed="rId3">
            <a:alphaModFix/>
          </a:blip>
          <a:srcRect b="0" l="0" r="0" t="0"/>
          <a:stretch/>
        </p:blipFill>
        <p:spPr>
          <a:xfrm>
            <a:off x="1003269" y="134471"/>
            <a:ext cx="9512968" cy="6723529"/>
          </a:xfrm>
          <a:prstGeom prst="rect">
            <a:avLst/>
          </a:prstGeom>
          <a:noFill/>
          <a:ln>
            <a:noFill/>
          </a:ln>
        </p:spPr>
      </p:pic>
      <p:pic>
        <p:nvPicPr>
          <p:cNvPr descr="CFE.jpg" id="311" name="Google Shape;311;p23"/>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4"/>
          <p:cNvSpPr txBox="1"/>
          <p:nvPr/>
        </p:nvSpPr>
        <p:spPr>
          <a:xfrm>
            <a:off x="253351" y="210158"/>
            <a:ext cx="7772400" cy="6480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1"/>
              <a:buFont typeface="Arial"/>
              <a:buNone/>
            </a:pPr>
            <a:r>
              <a:rPr b="1" i="0" lang="es-MX" sz="1801" u="none" cap="none" strike="noStrike">
                <a:solidFill>
                  <a:srgbClr val="0F486F"/>
                </a:solidFill>
                <a:latin typeface="Arial"/>
                <a:ea typeface="Arial"/>
                <a:cs typeface="Arial"/>
                <a:sym typeface="Arial"/>
              </a:rPr>
              <a:t>I). Evidencias del proceso</a:t>
            </a:r>
            <a:endParaRPr b="1" i="0" sz="1800" u="none" cap="none" strike="noStrike">
              <a:solidFill>
                <a:srgbClr val="0F486F"/>
              </a:solidFill>
              <a:latin typeface="Century Gothic"/>
              <a:ea typeface="Century Gothic"/>
              <a:cs typeface="Century Gothic"/>
              <a:sym typeface="Century Gothic"/>
            </a:endParaRPr>
          </a:p>
          <a:p>
            <a:pPr indent="0" lvl="0" marL="0" marR="0" rtl="0" algn="l">
              <a:spcBef>
                <a:spcPts val="0"/>
              </a:spcBef>
              <a:spcAft>
                <a:spcPts val="0"/>
              </a:spcAft>
              <a:buClr>
                <a:schemeClr val="dk1"/>
              </a:buClr>
              <a:buSzPts val="1801"/>
              <a:buFont typeface="Arial"/>
              <a:buNone/>
            </a:pPr>
            <a:r>
              <a:rPr b="1" i="0" lang="es-MX" sz="1801" u="none" cap="none" strike="noStrike">
                <a:solidFill>
                  <a:srgbClr val="0F486F"/>
                </a:solidFill>
                <a:latin typeface="Arial"/>
                <a:ea typeface="Arial"/>
                <a:cs typeface="Arial"/>
                <a:sym typeface="Arial"/>
              </a:rPr>
              <a:t>Producto 4. Organizador gráfico preguntas esenciales</a:t>
            </a:r>
            <a:endParaRPr b="1" i="0" sz="1800" u="none" cap="none" strike="noStrike">
              <a:solidFill>
                <a:srgbClr val="0F486F"/>
              </a:solidFill>
              <a:latin typeface="Century Gothic"/>
              <a:ea typeface="Century Gothic"/>
              <a:cs typeface="Century Gothic"/>
              <a:sym typeface="Century Gothic"/>
            </a:endParaRPr>
          </a:p>
        </p:txBody>
      </p:sp>
      <p:pic>
        <p:nvPicPr>
          <p:cNvPr id="317" name="Google Shape;317;p24"/>
          <p:cNvPicPr preferRelativeResize="0"/>
          <p:nvPr/>
        </p:nvPicPr>
        <p:blipFill rotWithShape="1">
          <a:blip r:embed="rId3">
            <a:alphaModFix/>
          </a:blip>
          <a:srcRect b="0" l="0" r="0" t="0"/>
          <a:stretch/>
        </p:blipFill>
        <p:spPr>
          <a:xfrm>
            <a:off x="494852" y="1438170"/>
            <a:ext cx="10534134" cy="5153273"/>
          </a:xfrm>
          <a:prstGeom prst="rect">
            <a:avLst/>
          </a:prstGeom>
          <a:noFill/>
          <a:ln>
            <a:noFill/>
          </a:ln>
        </p:spPr>
      </p:pic>
      <p:pic>
        <p:nvPicPr>
          <p:cNvPr descr="CFE.jpg" id="318" name="Google Shape;318;p24"/>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5"/>
          <p:cNvPicPr preferRelativeResize="0"/>
          <p:nvPr/>
        </p:nvPicPr>
        <p:blipFill rotWithShape="1">
          <a:blip r:embed="rId3">
            <a:alphaModFix/>
          </a:blip>
          <a:srcRect b="0" l="0" r="0" t="0"/>
          <a:stretch/>
        </p:blipFill>
        <p:spPr>
          <a:xfrm>
            <a:off x="765230" y="1078028"/>
            <a:ext cx="10124344" cy="5663950"/>
          </a:xfrm>
          <a:prstGeom prst="rect">
            <a:avLst/>
          </a:prstGeom>
          <a:noFill/>
          <a:ln>
            <a:noFill/>
          </a:ln>
        </p:spPr>
      </p:pic>
      <p:pic>
        <p:nvPicPr>
          <p:cNvPr descr="CFE.jpg" id="324" name="Google Shape;324;p25"/>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6"/>
          <p:cNvPicPr preferRelativeResize="0"/>
          <p:nvPr/>
        </p:nvPicPr>
        <p:blipFill rotWithShape="1">
          <a:blip r:embed="rId3">
            <a:alphaModFix/>
          </a:blip>
          <a:srcRect b="0" l="0" r="0" t="0"/>
          <a:stretch/>
        </p:blipFill>
        <p:spPr>
          <a:xfrm>
            <a:off x="380243" y="1322842"/>
            <a:ext cx="11017223" cy="5425579"/>
          </a:xfrm>
          <a:prstGeom prst="rect">
            <a:avLst/>
          </a:prstGeom>
          <a:noFill/>
          <a:ln>
            <a:noFill/>
          </a:ln>
        </p:spPr>
      </p:pic>
      <p:pic>
        <p:nvPicPr>
          <p:cNvPr descr="CFE.jpg" id="330" name="Google Shape;330;p26"/>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7"/>
          <p:cNvSpPr txBox="1"/>
          <p:nvPr/>
        </p:nvSpPr>
        <p:spPr>
          <a:xfrm>
            <a:off x="514150" y="305213"/>
            <a:ext cx="8568900" cy="3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5. Organizador gráfico proceso de indagación</a:t>
            </a:r>
            <a:endParaRPr b="0" i="0" sz="1800" u="none" cap="none" strike="noStrike">
              <a:solidFill>
                <a:srgbClr val="0F486F"/>
              </a:solidFill>
              <a:latin typeface="Century Gothic"/>
              <a:ea typeface="Century Gothic"/>
              <a:cs typeface="Century Gothic"/>
              <a:sym typeface="Century Gothic"/>
            </a:endParaRPr>
          </a:p>
        </p:txBody>
      </p:sp>
      <p:pic>
        <p:nvPicPr>
          <p:cNvPr descr="Recorte de pantalla" id="336" name="Google Shape;336;p27"/>
          <p:cNvPicPr preferRelativeResize="0"/>
          <p:nvPr/>
        </p:nvPicPr>
        <p:blipFill rotWithShape="1">
          <a:blip r:embed="rId3">
            <a:alphaModFix/>
          </a:blip>
          <a:srcRect b="0" l="0" r="0" t="0"/>
          <a:stretch/>
        </p:blipFill>
        <p:spPr>
          <a:xfrm>
            <a:off x="297710" y="979170"/>
            <a:ext cx="10978707" cy="5615268"/>
          </a:xfrm>
          <a:prstGeom prst="rect">
            <a:avLst/>
          </a:prstGeom>
          <a:noFill/>
          <a:ln>
            <a:noFill/>
          </a:ln>
        </p:spPr>
      </p:pic>
      <p:pic>
        <p:nvPicPr>
          <p:cNvPr descr="CFE.jpg" id="337" name="Google Shape;337;p27"/>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8"/>
          <p:cNvSpPr txBox="1"/>
          <p:nvPr/>
        </p:nvSpPr>
        <p:spPr>
          <a:xfrm>
            <a:off x="432744" y="298598"/>
            <a:ext cx="8568953"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6. e) AME general</a:t>
            </a:r>
            <a:endParaRPr b="0" i="0" sz="1800" u="none" cap="none" strike="noStrike">
              <a:solidFill>
                <a:srgbClr val="0F486F"/>
              </a:solidFill>
              <a:latin typeface="Century Gothic"/>
              <a:ea typeface="Century Gothic"/>
              <a:cs typeface="Century Gothic"/>
              <a:sym typeface="Century Gothic"/>
            </a:endParaRPr>
          </a:p>
        </p:txBody>
      </p:sp>
      <p:pic>
        <p:nvPicPr>
          <p:cNvPr id="343" name="Google Shape;343;p28"/>
          <p:cNvPicPr preferRelativeResize="0"/>
          <p:nvPr/>
        </p:nvPicPr>
        <p:blipFill rotWithShape="1">
          <a:blip r:embed="rId3">
            <a:alphaModFix/>
          </a:blip>
          <a:srcRect b="9811" l="23515" r="21140" t="28477"/>
          <a:stretch/>
        </p:blipFill>
        <p:spPr>
          <a:xfrm>
            <a:off x="115689" y="999142"/>
            <a:ext cx="11481055" cy="5595296"/>
          </a:xfrm>
          <a:prstGeom prst="rect">
            <a:avLst/>
          </a:prstGeom>
          <a:noFill/>
          <a:ln>
            <a:noFill/>
          </a:ln>
        </p:spPr>
      </p:pic>
      <p:pic>
        <p:nvPicPr>
          <p:cNvPr descr="CFE.jpg" id="344" name="Google Shape;344;p28"/>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29"/>
          <p:cNvPicPr preferRelativeResize="0"/>
          <p:nvPr/>
        </p:nvPicPr>
        <p:blipFill rotWithShape="1">
          <a:blip r:embed="rId3">
            <a:alphaModFix/>
          </a:blip>
          <a:srcRect b="16326" l="21853" r="20588" t="34704"/>
          <a:stretch/>
        </p:blipFill>
        <p:spPr>
          <a:xfrm>
            <a:off x="100167" y="1076512"/>
            <a:ext cx="11863365" cy="5647017"/>
          </a:xfrm>
          <a:prstGeom prst="rect">
            <a:avLst/>
          </a:prstGeom>
          <a:noFill/>
          <a:ln>
            <a:noFill/>
          </a:ln>
        </p:spPr>
      </p:pic>
      <p:pic>
        <p:nvPicPr>
          <p:cNvPr descr="CFE.jpg" id="350" name="Google Shape;350;p29"/>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nvSpPr>
        <p:spPr>
          <a:xfrm>
            <a:off x="-1280161" y="1538343"/>
            <a:ext cx="15166108" cy="3506995"/>
          </a:xfrm>
          <a:prstGeom prst="rect">
            <a:avLst/>
          </a:prstGeom>
          <a:noFill/>
          <a:ln>
            <a:noFill/>
          </a:ln>
        </p:spPr>
        <p:txBody>
          <a:bodyPr anchorCtr="0" anchor="t" bIns="45700" lIns="91425" spcFirstLastPara="1" rIns="91425" wrap="square" tIns="45700">
            <a:normAutofit fontScale="37500" lnSpcReduction="20000"/>
          </a:bodyPr>
          <a:lstStyle/>
          <a:p>
            <a:pPr indent="0" lvl="0" marL="0" marR="0" rtl="0" algn="ctr">
              <a:lnSpc>
                <a:spcPct val="200000"/>
              </a:lnSpc>
              <a:spcBef>
                <a:spcPts val="0"/>
              </a:spcBef>
              <a:spcAft>
                <a:spcPts val="0"/>
              </a:spcAft>
              <a:buClr>
                <a:srgbClr val="0F486F"/>
              </a:buClr>
              <a:buSzPct val="100000"/>
              <a:buFont typeface="Arial"/>
              <a:buNone/>
            </a:pPr>
            <a:r>
              <a:rPr b="1" i="0" lang="es-MX" sz="8500" u="none" cap="none" strike="noStrike">
                <a:solidFill>
                  <a:srgbClr val="0F486F"/>
                </a:solidFill>
                <a:latin typeface="Arial"/>
                <a:ea typeface="Arial"/>
                <a:cs typeface="Arial"/>
                <a:sym typeface="Arial"/>
              </a:rPr>
              <a:t>Ciclo escolar en que se implementará</a:t>
            </a:r>
            <a:br>
              <a:rPr b="1" i="0" lang="es-MX" sz="8500" u="none" cap="none" strike="noStrike">
                <a:solidFill>
                  <a:srgbClr val="0F486F"/>
                </a:solidFill>
                <a:latin typeface="Arial"/>
                <a:ea typeface="Arial"/>
                <a:cs typeface="Arial"/>
                <a:sym typeface="Arial"/>
              </a:rPr>
            </a:br>
            <a:r>
              <a:rPr b="1" i="0" lang="es-MX" sz="8500" u="none" cap="none" strike="noStrike">
                <a:solidFill>
                  <a:srgbClr val="0F486F"/>
                </a:solidFill>
                <a:latin typeface="Arial"/>
                <a:ea typeface="Arial"/>
                <a:cs typeface="Arial"/>
                <a:sym typeface="Arial"/>
              </a:rPr>
              <a:t>2022-2023</a:t>
            </a:r>
            <a:br>
              <a:rPr b="1" i="0" lang="es-MX" sz="8500" u="none" cap="none" strike="noStrike">
                <a:solidFill>
                  <a:srgbClr val="0F486F"/>
                </a:solidFill>
                <a:latin typeface="Arial"/>
                <a:ea typeface="Arial"/>
                <a:cs typeface="Arial"/>
                <a:sym typeface="Arial"/>
              </a:rPr>
            </a:br>
            <a:r>
              <a:rPr b="1" i="0" lang="es-MX" sz="8500" u="none" cap="none" strike="noStrike">
                <a:solidFill>
                  <a:srgbClr val="0F486F"/>
                </a:solidFill>
                <a:latin typeface="Arial"/>
                <a:ea typeface="Arial"/>
                <a:cs typeface="Arial"/>
                <a:sym typeface="Arial"/>
              </a:rPr>
              <a:t> Enero-marzo 2023</a:t>
            </a:r>
            <a:br>
              <a:rPr b="0" i="0" lang="es-MX" sz="3100" u="none" cap="none" strike="noStrike">
                <a:solidFill>
                  <a:schemeClr val="dk1"/>
                </a:solidFill>
                <a:latin typeface="Calibri"/>
                <a:ea typeface="Calibri"/>
                <a:cs typeface="Calibri"/>
                <a:sym typeface="Calibri"/>
              </a:rPr>
            </a:br>
            <a:endParaRPr b="0" i="0" sz="3100" u="none" cap="none" strike="noStrike">
              <a:solidFill>
                <a:schemeClr val="lt1"/>
              </a:solidFill>
              <a:latin typeface="Century Gothic"/>
              <a:ea typeface="Century Gothic"/>
              <a:cs typeface="Century Gothic"/>
              <a:sym typeface="Century Gothic"/>
            </a:endParaRPr>
          </a:p>
        </p:txBody>
      </p:sp>
      <p:pic>
        <p:nvPicPr>
          <p:cNvPr descr="CFE.jpg" id="166" name="Google Shape;166;p3"/>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0"/>
          <p:cNvPicPr preferRelativeResize="0"/>
          <p:nvPr/>
        </p:nvPicPr>
        <p:blipFill rotWithShape="1">
          <a:blip r:embed="rId3">
            <a:alphaModFix/>
          </a:blip>
          <a:srcRect b="10798" l="22963" r="20587" t="30220"/>
          <a:stretch/>
        </p:blipFill>
        <p:spPr>
          <a:xfrm>
            <a:off x="75350" y="862749"/>
            <a:ext cx="12013520" cy="5747825"/>
          </a:xfrm>
          <a:prstGeom prst="rect">
            <a:avLst/>
          </a:prstGeom>
          <a:noFill/>
          <a:ln>
            <a:noFill/>
          </a:ln>
        </p:spPr>
      </p:pic>
      <p:pic>
        <p:nvPicPr>
          <p:cNvPr descr="CFE.jpg" id="356" name="Google Shape;356;p30"/>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31"/>
          <p:cNvPicPr preferRelativeResize="0"/>
          <p:nvPr/>
        </p:nvPicPr>
        <p:blipFill rotWithShape="1">
          <a:blip r:embed="rId3">
            <a:alphaModFix/>
          </a:blip>
          <a:srcRect b="8455" l="17430" r="47702" t="35059"/>
          <a:stretch/>
        </p:blipFill>
        <p:spPr>
          <a:xfrm>
            <a:off x="711298" y="903642"/>
            <a:ext cx="10520069" cy="5712311"/>
          </a:xfrm>
          <a:prstGeom prst="rect">
            <a:avLst/>
          </a:prstGeom>
          <a:noFill/>
          <a:ln>
            <a:noFill/>
          </a:ln>
        </p:spPr>
      </p:pic>
      <p:pic>
        <p:nvPicPr>
          <p:cNvPr descr="CFE.jpg" id="362" name="Google Shape;362;p31"/>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2"/>
          <p:cNvSpPr txBox="1"/>
          <p:nvPr/>
        </p:nvSpPr>
        <p:spPr>
          <a:xfrm>
            <a:off x="577327" y="292007"/>
            <a:ext cx="5616600" cy="3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7. G) EIP resumen</a:t>
            </a:r>
            <a:endParaRPr b="1" i="0" sz="1800" u="none" cap="none" strike="noStrike">
              <a:solidFill>
                <a:srgbClr val="0F486F"/>
              </a:solidFill>
              <a:latin typeface="Century Gothic"/>
              <a:ea typeface="Century Gothic"/>
              <a:cs typeface="Century Gothic"/>
              <a:sym typeface="Century Gothic"/>
            </a:endParaRPr>
          </a:p>
        </p:txBody>
      </p:sp>
      <p:pic>
        <p:nvPicPr>
          <p:cNvPr descr="CFE.jpg" id="368" name="Google Shape;368;p32"/>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pic>
        <p:nvPicPr>
          <p:cNvPr id="369" name="Google Shape;369;p32"/>
          <p:cNvPicPr preferRelativeResize="0"/>
          <p:nvPr/>
        </p:nvPicPr>
        <p:blipFill rotWithShape="1">
          <a:blip r:embed="rId4">
            <a:alphaModFix/>
          </a:blip>
          <a:srcRect b="5957" l="6465" r="8060" t="11476"/>
          <a:stretch/>
        </p:blipFill>
        <p:spPr>
          <a:xfrm>
            <a:off x="788276" y="788276"/>
            <a:ext cx="10421007" cy="565982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33"/>
          <p:cNvPicPr preferRelativeResize="0"/>
          <p:nvPr/>
        </p:nvPicPr>
        <p:blipFill rotWithShape="1">
          <a:blip r:embed="rId3">
            <a:alphaModFix/>
          </a:blip>
          <a:srcRect b="14006" l="6723" r="7932" t="11476"/>
          <a:stretch/>
        </p:blipFill>
        <p:spPr>
          <a:xfrm>
            <a:off x="819807" y="788277"/>
            <a:ext cx="10405242" cy="5108026"/>
          </a:xfrm>
          <a:prstGeom prst="rect">
            <a:avLst/>
          </a:prstGeom>
          <a:noFill/>
          <a:ln>
            <a:noFill/>
          </a:ln>
        </p:spPr>
      </p:pic>
      <p:pic>
        <p:nvPicPr>
          <p:cNvPr descr="CFE.jpg" id="375" name="Google Shape;375;p33"/>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34"/>
          <p:cNvPicPr preferRelativeResize="0"/>
          <p:nvPr/>
        </p:nvPicPr>
        <p:blipFill rotWithShape="1">
          <a:blip r:embed="rId3">
            <a:alphaModFix/>
          </a:blip>
          <a:srcRect b="6186" l="6594" r="7931" t="11246"/>
          <a:stretch/>
        </p:blipFill>
        <p:spPr>
          <a:xfrm>
            <a:off x="804041" y="772510"/>
            <a:ext cx="10421008" cy="5659821"/>
          </a:xfrm>
          <a:prstGeom prst="rect">
            <a:avLst/>
          </a:prstGeom>
          <a:noFill/>
          <a:ln>
            <a:noFill/>
          </a:ln>
        </p:spPr>
      </p:pic>
      <p:pic>
        <p:nvPicPr>
          <p:cNvPr descr="CFE.jpg" id="381" name="Google Shape;381;p34"/>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35"/>
          <p:cNvPicPr preferRelativeResize="0"/>
          <p:nvPr/>
        </p:nvPicPr>
        <p:blipFill rotWithShape="1">
          <a:blip r:embed="rId3">
            <a:alphaModFix/>
          </a:blip>
          <a:srcRect b="5957" l="17845" r="19828" t="11016"/>
          <a:stretch/>
        </p:blipFill>
        <p:spPr>
          <a:xfrm>
            <a:off x="1323833" y="284434"/>
            <a:ext cx="9457898" cy="6163663"/>
          </a:xfrm>
          <a:prstGeom prst="rect">
            <a:avLst/>
          </a:prstGeom>
          <a:noFill/>
          <a:ln>
            <a:noFill/>
          </a:ln>
        </p:spPr>
      </p:pic>
      <p:pic>
        <p:nvPicPr>
          <p:cNvPr descr="CFE.jpg" id="387" name="Google Shape;387;p35"/>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36"/>
          <p:cNvPicPr preferRelativeResize="0"/>
          <p:nvPr/>
        </p:nvPicPr>
        <p:blipFill rotWithShape="1">
          <a:blip r:embed="rId3">
            <a:alphaModFix/>
          </a:blip>
          <a:srcRect b="5253" l="9963" r="12575" t="15705"/>
          <a:stretch/>
        </p:blipFill>
        <p:spPr>
          <a:xfrm>
            <a:off x="933778" y="777923"/>
            <a:ext cx="10324444" cy="5923128"/>
          </a:xfrm>
          <a:prstGeom prst="rect">
            <a:avLst/>
          </a:prstGeom>
          <a:noFill/>
          <a:ln>
            <a:noFill/>
          </a:ln>
        </p:spPr>
      </p:pic>
      <p:pic>
        <p:nvPicPr>
          <p:cNvPr descr="CFE.jpg" id="393" name="Google Shape;393;p36"/>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37"/>
          <p:cNvPicPr preferRelativeResize="0"/>
          <p:nvPr/>
        </p:nvPicPr>
        <p:blipFill rotWithShape="1">
          <a:blip r:embed="rId3">
            <a:alphaModFix/>
          </a:blip>
          <a:srcRect b="5052" l="9737" r="12575" t="11126"/>
          <a:stretch/>
        </p:blipFill>
        <p:spPr>
          <a:xfrm>
            <a:off x="1360227" y="859809"/>
            <a:ext cx="9471546" cy="5745708"/>
          </a:xfrm>
          <a:prstGeom prst="rect">
            <a:avLst/>
          </a:prstGeom>
          <a:noFill/>
          <a:ln>
            <a:noFill/>
          </a:ln>
        </p:spPr>
      </p:pic>
      <p:pic>
        <p:nvPicPr>
          <p:cNvPr descr="CFE.jpg" id="399" name="Google Shape;399;p37"/>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38"/>
          <p:cNvPicPr preferRelativeResize="0"/>
          <p:nvPr/>
        </p:nvPicPr>
        <p:blipFill rotWithShape="1">
          <a:blip r:embed="rId3">
            <a:alphaModFix/>
          </a:blip>
          <a:srcRect b="5053" l="13879" r="16268" t="11326"/>
          <a:stretch/>
        </p:blipFill>
        <p:spPr>
          <a:xfrm>
            <a:off x="1837898" y="914401"/>
            <a:ext cx="8516203" cy="5732060"/>
          </a:xfrm>
          <a:prstGeom prst="rect">
            <a:avLst/>
          </a:prstGeom>
          <a:noFill/>
          <a:ln>
            <a:noFill/>
          </a:ln>
        </p:spPr>
      </p:pic>
      <p:pic>
        <p:nvPicPr>
          <p:cNvPr descr="CFE.jpg" id="405" name="Google Shape;405;p38"/>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39"/>
          <p:cNvPicPr preferRelativeResize="0"/>
          <p:nvPr/>
        </p:nvPicPr>
        <p:blipFill rotWithShape="1">
          <a:blip r:embed="rId3">
            <a:alphaModFix/>
          </a:blip>
          <a:srcRect b="5849" l="13881" r="16157" t="33226"/>
          <a:stretch/>
        </p:blipFill>
        <p:spPr>
          <a:xfrm>
            <a:off x="1351128" y="846161"/>
            <a:ext cx="9784242" cy="4790365"/>
          </a:xfrm>
          <a:prstGeom prst="rect">
            <a:avLst/>
          </a:prstGeom>
          <a:noFill/>
          <a:ln>
            <a:noFill/>
          </a:ln>
        </p:spPr>
      </p:pic>
      <p:pic>
        <p:nvPicPr>
          <p:cNvPr descr="CFE.jpg" id="411" name="Google Shape;411;p39"/>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p:nvPr/>
        </p:nvSpPr>
        <p:spPr>
          <a:xfrm>
            <a:off x="0" y="925158"/>
            <a:ext cx="12031253"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3200" u="none" cap="none" strike="noStrike">
                <a:solidFill>
                  <a:srgbClr val="0F486F"/>
                </a:solidFill>
                <a:latin typeface="Cambria"/>
                <a:ea typeface="Cambria"/>
                <a:cs typeface="Cambria"/>
                <a:sym typeface="Cambria"/>
              </a:rPr>
              <a:t>Proyecto interdisciplinario para 6to. </a:t>
            </a:r>
            <a:endParaRPr/>
          </a:p>
          <a:p>
            <a:pPr indent="0" lvl="0" marL="0" marR="0" rtl="0" algn="ctr">
              <a:spcBef>
                <a:spcPts val="0"/>
              </a:spcBef>
              <a:spcAft>
                <a:spcPts val="0"/>
              </a:spcAft>
              <a:buNone/>
            </a:pPr>
            <a:r>
              <a:rPr b="0" i="0" lang="es-MX" sz="3200" u="none" cap="none" strike="noStrike">
                <a:solidFill>
                  <a:srgbClr val="0F486F"/>
                </a:solidFill>
                <a:latin typeface="Cambria"/>
                <a:ea typeface="Cambria"/>
                <a:cs typeface="Cambria"/>
                <a:sym typeface="Cambria"/>
              </a:rPr>
              <a:t>Grado de Bachillerato:</a:t>
            </a:r>
            <a:endParaRPr/>
          </a:p>
          <a:p>
            <a:pPr indent="0" lvl="0" marL="0" marR="0" rtl="0" algn="ctr">
              <a:spcBef>
                <a:spcPts val="0"/>
              </a:spcBef>
              <a:spcAft>
                <a:spcPts val="0"/>
              </a:spcAft>
              <a:buNone/>
            </a:pPr>
            <a:r>
              <a:t/>
            </a:r>
            <a:endParaRPr b="0" i="0" sz="3200" u="none" cap="none" strike="noStrike">
              <a:solidFill>
                <a:srgbClr val="0F486F"/>
              </a:solidFill>
              <a:latin typeface="Arial"/>
              <a:ea typeface="Arial"/>
              <a:cs typeface="Arial"/>
              <a:sym typeface="Arial"/>
            </a:endParaRPr>
          </a:p>
          <a:p>
            <a:pPr indent="0" lvl="0" marL="0" marR="0" rtl="0" algn="ctr">
              <a:spcBef>
                <a:spcPts val="0"/>
              </a:spcBef>
              <a:spcAft>
                <a:spcPts val="0"/>
              </a:spcAft>
              <a:buNone/>
            </a:pPr>
            <a:br>
              <a:rPr b="0" i="0" lang="es-MX" sz="3200" u="none" cap="none" strike="noStrike">
                <a:solidFill>
                  <a:srgbClr val="0F486F"/>
                </a:solidFill>
                <a:latin typeface="Arial"/>
                <a:ea typeface="Arial"/>
                <a:cs typeface="Arial"/>
                <a:sym typeface="Arial"/>
              </a:rPr>
            </a:br>
            <a:r>
              <a:rPr b="1" i="0" lang="es-MX" sz="3200" u="sng" cap="none" strike="noStrike">
                <a:solidFill>
                  <a:srgbClr val="0F486F"/>
                </a:solidFill>
                <a:latin typeface="Cambria"/>
                <a:ea typeface="Cambria"/>
                <a:cs typeface="Cambria"/>
                <a:sym typeface="Cambria"/>
              </a:rPr>
              <a:t>La migración forzada y la paradoja de las energías limpias</a:t>
            </a:r>
            <a:endParaRPr b="0" i="0" sz="3200" u="sng" cap="none" strike="noStrike">
              <a:solidFill>
                <a:srgbClr val="0F486F"/>
              </a:solidFill>
              <a:latin typeface="Cambria"/>
              <a:ea typeface="Cambria"/>
              <a:cs typeface="Cambria"/>
              <a:sym typeface="Cambria"/>
            </a:endParaRPr>
          </a:p>
        </p:txBody>
      </p:sp>
      <p:pic>
        <p:nvPicPr>
          <p:cNvPr descr="CFE.jpg" id="172" name="Google Shape;172;p4"/>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40"/>
          <p:cNvPicPr preferRelativeResize="0"/>
          <p:nvPr/>
        </p:nvPicPr>
        <p:blipFill rotWithShape="1">
          <a:blip r:embed="rId3">
            <a:alphaModFix/>
          </a:blip>
          <a:srcRect b="4855" l="13879" r="16268" t="10926"/>
          <a:stretch/>
        </p:blipFill>
        <p:spPr>
          <a:xfrm>
            <a:off x="1719618" y="302095"/>
            <a:ext cx="8516203" cy="5773003"/>
          </a:xfrm>
          <a:prstGeom prst="rect">
            <a:avLst/>
          </a:prstGeom>
          <a:noFill/>
          <a:ln>
            <a:noFill/>
          </a:ln>
        </p:spPr>
      </p:pic>
      <p:pic>
        <p:nvPicPr>
          <p:cNvPr descr="CFE.jpg" id="417" name="Google Shape;417;p40"/>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41"/>
          <p:cNvPicPr preferRelativeResize="0"/>
          <p:nvPr/>
        </p:nvPicPr>
        <p:blipFill rotWithShape="1">
          <a:blip r:embed="rId3">
            <a:alphaModFix/>
          </a:blip>
          <a:srcRect b="5451" l="13993" r="16717" t="10927"/>
          <a:stretch/>
        </p:blipFill>
        <p:spPr>
          <a:xfrm>
            <a:off x="1760561" y="887105"/>
            <a:ext cx="8447964" cy="5732060"/>
          </a:xfrm>
          <a:prstGeom prst="rect">
            <a:avLst/>
          </a:prstGeom>
          <a:noFill/>
          <a:ln>
            <a:noFill/>
          </a:ln>
        </p:spPr>
      </p:pic>
      <p:pic>
        <p:nvPicPr>
          <p:cNvPr descr="CFE.jpg" id="423" name="Google Shape;423;p41"/>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2"/>
          <p:cNvSpPr txBox="1"/>
          <p:nvPr/>
        </p:nvSpPr>
        <p:spPr>
          <a:xfrm>
            <a:off x="368083" y="238831"/>
            <a:ext cx="5520000" cy="3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8. H) EIP Elaboración de proyecto</a:t>
            </a:r>
            <a:endParaRPr b="0" i="0" sz="1800" u="none" cap="none" strike="noStrike">
              <a:solidFill>
                <a:srgbClr val="0F486F"/>
              </a:solidFill>
              <a:latin typeface="Century Gothic"/>
              <a:ea typeface="Century Gothic"/>
              <a:cs typeface="Century Gothic"/>
              <a:sym typeface="Century Gothic"/>
            </a:endParaRPr>
          </a:p>
        </p:txBody>
      </p:sp>
      <p:pic>
        <p:nvPicPr>
          <p:cNvPr id="429" name="Google Shape;429;p42"/>
          <p:cNvPicPr preferRelativeResize="0"/>
          <p:nvPr/>
        </p:nvPicPr>
        <p:blipFill rotWithShape="1">
          <a:blip r:embed="rId3">
            <a:alphaModFix/>
          </a:blip>
          <a:srcRect b="0" l="0" r="0" t="0"/>
          <a:stretch/>
        </p:blipFill>
        <p:spPr>
          <a:xfrm>
            <a:off x="368083" y="651510"/>
            <a:ext cx="11088887" cy="6119861"/>
          </a:xfrm>
          <a:prstGeom prst="rect">
            <a:avLst/>
          </a:prstGeom>
          <a:noFill/>
          <a:ln>
            <a:noFill/>
          </a:ln>
        </p:spPr>
      </p:pic>
      <p:pic>
        <p:nvPicPr>
          <p:cNvPr descr="CFE.jpg" id="430" name="Google Shape;430;p42"/>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43"/>
          <p:cNvPicPr preferRelativeResize="0"/>
          <p:nvPr/>
        </p:nvPicPr>
        <p:blipFill rotWithShape="1">
          <a:blip r:embed="rId3">
            <a:alphaModFix/>
          </a:blip>
          <a:srcRect b="0" l="0" r="0" t="0"/>
          <a:stretch/>
        </p:blipFill>
        <p:spPr>
          <a:xfrm>
            <a:off x="164203" y="652222"/>
            <a:ext cx="11274621" cy="5979300"/>
          </a:xfrm>
          <a:prstGeom prst="rect">
            <a:avLst/>
          </a:prstGeom>
          <a:noFill/>
          <a:ln>
            <a:noFill/>
          </a:ln>
        </p:spPr>
      </p:pic>
      <p:pic>
        <p:nvPicPr>
          <p:cNvPr descr="CFE.jpg" id="436" name="Google Shape;436;p43"/>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44"/>
          <p:cNvPicPr preferRelativeResize="0"/>
          <p:nvPr/>
        </p:nvPicPr>
        <p:blipFill rotWithShape="1">
          <a:blip r:embed="rId3">
            <a:alphaModFix/>
          </a:blip>
          <a:srcRect b="0" l="0" r="0" t="0"/>
          <a:stretch/>
        </p:blipFill>
        <p:spPr>
          <a:xfrm>
            <a:off x="545195" y="276947"/>
            <a:ext cx="10667558" cy="6473475"/>
          </a:xfrm>
          <a:prstGeom prst="rect">
            <a:avLst/>
          </a:prstGeom>
          <a:noFill/>
          <a:ln>
            <a:noFill/>
          </a:ln>
        </p:spPr>
      </p:pic>
      <p:pic>
        <p:nvPicPr>
          <p:cNvPr descr="CFE.jpg" id="442" name="Google Shape;442;p44"/>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45"/>
          <p:cNvPicPr preferRelativeResize="0"/>
          <p:nvPr/>
        </p:nvPicPr>
        <p:blipFill rotWithShape="1">
          <a:blip r:embed="rId3">
            <a:alphaModFix/>
          </a:blip>
          <a:srcRect b="0" l="0" r="0" t="0"/>
          <a:stretch/>
        </p:blipFill>
        <p:spPr>
          <a:xfrm>
            <a:off x="693917" y="421760"/>
            <a:ext cx="10731631" cy="6280254"/>
          </a:xfrm>
          <a:prstGeom prst="rect">
            <a:avLst/>
          </a:prstGeom>
          <a:noFill/>
          <a:ln>
            <a:noFill/>
          </a:ln>
        </p:spPr>
      </p:pic>
      <p:pic>
        <p:nvPicPr>
          <p:cNvPr descr="CFE.jpg" id="448" name="Google Shape;448;p45"/>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46"/>
          <p:cNvPicPr preferRelativeResize="0"/>
          <p:nvPr/>
        </p:nvPicPr>
        <p:blipFill rotWithShape="1">
          <a:blip r:embed="rId3">
            <a:alphaModFix/>
          </a:blip>
          <a:srcRect b="0" l="0" r="0" t="0"/>
          <a:stretch/>
        </p:blipFill>
        <p:spPr>
          <a:xfrm>
            <a:off x="646299" y="713998"/>
            <a:ext cx="10813875" cy="5998774"/>
          </a:xfrm>
          <a:prstGeom prst="rect">
            <a:avLst/>
          </a:prstGeom>
          <a:noFill/>
          <a:ln>
            <a:noFill/>
          </a:ln>
        </p:spPr>
      </p:pic>
      <p:pic>
        <p:nvPicPr>
          <p:cNvPr descr="CFE.jpg" id="454" name="Google Shape;454;p46"/>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47"/>
          <p:cNvPicPr preferRelativeResize="0"/>
          <p:nvPr/>
        </p:nvPicPr>
        <p:blipFill rotWithShape="1">
          <a:blip r:embed="rId3">
            <a:alphaModFix/>
          </a:blip>
          <a:srcRect b="0" l="1283" r="0" t="0"/>
          <a:stretch/>
        </p:blipFill>
        <p:spPr>
          <a:xfrm>
            <a:off x="257783" y="1045754"/>
            <a:ext cx="11543355" cy="5626825"/>
          </a:xfrm>
          <a:prstGeom prst="rect">
            <a:avLst/>
          </a:prstGeom>
          <a:noFill/>
          <a:ln>
            <a:noFill/>
          </a:ln>
        </p:spPr>
      </p:pic>
      <p:pic>
        <p:nvPicPr>
          <p:cNvPr descr="CFE.jpg" id="460" name="Google Shape;460;p47"/>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8"/>
          <p:cNvSpPr txBox="1"/>
          <p:nvPr/>
        </p:nvSpPr>
        <p:spPr>
          <a:xfrm>
            <a:off x="345440" y="125561"/>
            <a:ext cx="3902249"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9. Fotografías 2ª. R. T.</a:t>
            </a:r>
            <a:endParaRPr b="0" i="0" sz="1800" u="none" cap="none" strike="noStrike">
              <a:solidFill>
                <a:srgbClr val="0F486F"/>
              </a:solidFill>
              <a:latin typeface="Century Gothic"/>
              <a:ea typeface="Century Gothic"/>
              <a:cs typeface="Century Gothic"/>
              <a:sym typeface="Century Gothic"/>
            </a:endParaRPr>
          </a:p>
        </p:txBody>
      </p:sp>
      <p:pic>
        <p:nvPicPr>
          <p:cNvPr id="466" name="Google Shape;466;p48"/>
          <p:cNvPicPr preferRelativeResize="0"/>
          <p:nvPr/>
        </p:nvPicPr>
        <p:blipFill rotWithShape="1">
          <a:blip r:embed="rId3">
            <a:alphaModFix/>
          </a:blip>
          <a:srcRect b="0" l="0" r="0" t="0"/>
          <a:stretch/>
        </p:blipFill>
        <p:spPr>
          <a:xfrm>
            <a:off x="7702951" y="3463962"/>
            <a:ext cx="4367585" cy="32757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467" name="Google Shape;467;p48"/>
          <p:cNvPicPr preferRelativeResize="0"/>
          <p:nvPr/>
        </p:nvPicPr>
        <p:blipFill rotWithShape="1">
          <a:blip r:embed="rId4">
            <a:alphaModFix/>
          </a:blip>
          <a:srcRect b="0" l="0" r="0" t="0"/>
          <a:stretch/>
        </p:blipFill>
        <p:spPr>
          <a:xfrm>
            <a:off x="203105" y="624113"/>
            <a:ext cx="4466615" cy="334998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468" name="Google Shape;468;p48"/>
          <p:cNvPicPr preferRelativeResize="0"/>
          <p:nvPr/>
        </p:nvPicPr>
        <p:blipFill rotWithShape="1">
          <a:blip r:embed="rId5">
            <a:alphaModFix/>
          </a:blip>
          <a:srcRect b="0" l="0" r="0" t="0"/>
          <a:stretch/>
        </p:blipFill>
        <p:spPr>
          <a:xfrm>
            <a:off x="3988868" y="2202288"/>
            <a:ext cx="3948483" cy="296138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CFE.jpg" id="469" name="Google Shape;469;p48"/>
          <p:cNvPicPr preferRelativeResize="0"/>
          <p:nvPr/>
        </p:nvPicPr>
        <p:blipFill rotWithShape="1">
          <a:blip r:embed="rId6">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9"/>
          <p:cNvSpPr txBox="1"/>
          <p:nvPr/>
        </p:nvSpPr>
        <p:spPr>
          <a:xfrm>
            <a:off x="256246" y="121294"/>
            <a:ext cx="8530348"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10. Evaluación. Tipos, herramientas y productos de Aprendizaje</a:t>
            </a:r>
            <a:endParaRPr b="0" i="0" sz="1800" u="none" cap="none" strike="noStrike">
              <a:solidFill>
                <a:srgbClr val="0F486F"/>
              </a:solidFill>
              <a:latin typeface="Century Gothic"/>
              <a:ea typeface="Century Gothic"/>
              <a:cs typeface="Century Gothic"/>
              <a:sym typeface="Century Gothic"/>
            </a:endParaRPr>
          </a:p>
        </p:txBody>
      </p:sp>
      <p:sp>
        <p:nvSpPr>
          <p:cNvPr id="475" name="Google Shape;475;p49"/>
          <p:cNvSpPr/>
          <p:nvPr/>
        </p:nvSpPr>
        <p:spPr>
          <a:xfrm>
            <a:off x="3534157" y="692704"/>
            <a:ext cx="3744416" cy="288032"/>
          </a:xfrm>
          <a:prstGeom prst="roundRect">
            <a:avLst>
              <a:gd fmla="val 16667" name="adj"/>
            </a:avLst>
          </a:prstGeom>
          <a:gradFill>
            <a:gsLst>
              <a:gs pos="0">
                <a:srgbClr val="B5D7C6"/>
              </a:gs>
              <a:gs pos="100000">
                <a:srgbClr val="5EBEA1"/>
              </a:gs>
            </a:gsLst>
            <a:lin ang="5400000" scaled="0"/>
          </a:gradFill>
          <a:ln cap="rnd" cmpd="sng" w="9525">
            <a:solidFill>
              <a:srgbClr val="86B69F">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801"/>
              <a:buFont typeface="Arial"/>
              <a:buNone/>
            </a:pPr>
            <a:r>
              <a:rPr b="0" i="0" lang="es-MX" sz="1801" u="none" cap="none" strike="noStrike">
                <a:solidFill>
                  <a:schemeClr val="accent1"/>
                </a:solidFill>
                <a:latin typeface="Arial"/>
                <a:ea typeface="Arial"/>
                <a:cs typeface="Arial"/>
                <a:sym typeface="Arial"/>
              </a:rPr>
              <a:t>Evaluación Diagnóstica</a:t>
            </a:r>
            <a:endParaRPr b="0" i="0" sz="1800" u="none" cap="none" strike="noStrike">
              <a:solidFill>
                <a:schemeClr val="accent1"/>
              </a:solidFill>
              <a:latin typeface="Century Gothic"/>
              <a:ea typeface="Century Gothic"/>
              <a:cs typeface="Century Gothic"/>
              <a:sym typeface="Century Gothic"/>
            </a:endParaRPr>
          </a:p>
        </p:txBody>
      </p:sp>
      <p:grpSp>
        <p:nvGrpSpPr>
          <p:cNvPr id="476" name="Google Shape;476;p49"/>
          <p:cNvGrpSpPr/>
          <p:nvPr/>
        </p:nvGrpSpPr>
        <p:grpSpPr>
          <a:xfrm>
            <a:off x="1437974" y="1161172"/>
            <a:ext cx="8699929" cy="5450212"/>
            <a:chOff x="3447" y="744641"/>
            <a:chExt cx="8319657" cy="5211984"/>
          </a:xfrm>
        </p:grpSpPr>
        <p:sp>
          <p:nvSpPr>
            <p:cNvPr id="477" name="Google Shape;477;p49"/>
            <p:cNvSpPr/>
            <p:nvPr/>
          </p:nvSpPr>
          <p:spPr>
            <a:xfrm>
              <a:off x="93356" y="744641"/>
              <a:ext cx="2272539" cy="1409639"/>
            </a:xfrm>
            <a:prstGeom prst="flowChartAlternateProcess">
              <a:avLst/>
            </a:prstGeom>
            <a:solidFill>
              <a:schemeClr val="l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Se desarrolla de forma previa al desarrollo del proceso educativo. </a:t>
              </a:r>
              <a:endParaRPr b="0" i="0" sz="1800" u="none" cap="none" strike="noStrike">
                <a:solidFill>
                  <a:schemeClr val="accent1"/>
                </a:solidFill>
                <a:latin typeface="Century Gothic"/>
                <a:ea typeface="Century Gothic"/>
                <a:cs typeface="Century Gothic"/>
                <a:sym typeface="Century Gothic"/>
              </a:endParaRPr>
            </a:p>
            <a:p>
              <a:pPr indent="0" lvl="0" marL="0" marR="0" rtl="0" algn="just">
                <a:lnSpc>
                  <a:spcPct val="90000"/>
                </a:lnSpc>
                <a:spcBef>
                  <a:spcPts val="49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Prognosis</a:t>
              </a:r>
              <a:r>
                <a:rPr b="0" i="0" lang="es-MX" sz="1400" u="none" cap="none" strike="noStrike">
                  <a:solidFill>
                    <a:srgbClr val="000000"/>
                  </a:solidFill>
                  <a:latin typeface="Arial"/>
                  <a:ea typeface="Arial"/>
                  <a:cs typeface="Arial"/>
                  <a:sym typeface="Arial"/>
                </a:rPr>
                <a:t>→ A un grupo.</a:t>
              </a:r>
              <a:endParaRPr b="0" i="0" sz="1800" u="none" cap="none" strike="noStrike">
                <a:solidFill>
                  <a:schemeClr val="accent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Diagnosis</a:t>
              </a:r>
              <a:r>
                <a:rPr b="0" i="0" lang="es-MX" sz="1400" u="none" cap="none" strike="noStrike">
                  <a:solidFill>
                    <a:srgbClr val="000000"/>
                  </a:solidFill>
                  <a:latin typeface="Arial"/>
                  <a:ea typeface="Arial"/>
                  <a:cs typeface="Arial"/>
                  <a:sym typeface="Arial"/>
                </a:rPr>
                <a:t>→ Específica para cada alumno.</a:t>
              </a:r>
              <a:endParaRPr b="0" i="0" sz="1800" u="none" cap="none" strike="noStrike">
                <a:solidFill>
                  <a:schemeClr val="accent1"/>
                </a:solidFill>
                <a:latin typeface="Century Gothic"/>
                <a:ea typeface="Century Gothic"/>
                <a:cs typeface="Century Gothic"/>
                <a:sym typeface="Century Gothic"/>
              </a:endParaRPr>
            </a:p>
          </p:txBody>
        </p:sp>
        <p:sp>
          <p:nvSpPr>
            <p:cNvPr id="478" name="Google Shape;478;p49"/>
            <p:cNvSpPr txBox="1"/>
            <p:nvPr/>
          </p:nvSpPr>
          <p:spPr>
            <a:xfrm>
              <a:off x="116653" y="2559624"/>
              <a:ext cx="2249242" cy="1601264"/>
            </a:xfrm>
            <a:prstGeom prst="rect">
              <a:avLst/>
            </a:prstGeom>
            <a:solidFill>
              <a:schemeClr val="lt1"/>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El docente evalúa los </a:t>
              </a:r>
              <a:r>
                <a:rPr b="1" i="0" lang="es-MX" sz="1400" u="none" cap="none" strike="noStrike">
                  <a:solidFill>
                    <a:srgbClr val="000000"/>
                  </a:solidFill>
                  <a:latin typeface="Arial"/>
                  <a:ea typeface="Arial"/>
                  <a:cs typeface="Arial"/>
                  <a:sym typeface="Arial"/>
                </a:rPr>
                <a:t>conocimientos previos</a:t>
              </a:r>
              <a:r>
                <a:rPr b="0" i="0" lang="es-MX" sz="1400" u="none" cap="none" strike="noStrike">
                  <a:solidFill>
                    <a:srgbClr val="000000"/>
                  </a:solidFill>
                  <a:latin typeface="Arial"/>
                  <a:ea typeface="Arial"/>
                  <a:cs typeface="Arial"/>
                  <a:sym typeface="Arial"/>
                </a:rPr>
                <a:t> de los alumnos, su desarrollo cognitivo y su disposición para aprender.</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Esto le permite hacer </a:t>
              </a:r>
              <a:r>
                <a:rPr b="1" i="0" lang="es-MX" sz="1400" u="none" cap="none" strike="noStrike">
                  <a:solidFill>
                    <a:srgbClr val="000000"/>
                  </a:solidFill>
                  <a:latin typeface="Arial"/>
                  <a:ea typeface="Arial"/>
                  <a:cs typeface="Arial"/>
                  <a:sym typeface="Arial"/>
                </a:rPr>
                <a:t>ajustes  pedagógicos</a:t>
              </a:r>
              <a:r>
                <a:rPr b="0" i="0" lang="es-MX" sz="1400" u="none" cap="none" strike="noStrike">
                  <a:solidFill>
                    <a:srgbClr val="000000"/>
                  </a:solidFill>
                  <a:latin typeface="Arial"/>
                  <a:ea typeface="Arial"/>
                  <a:cs typeface="Arial"/>
                  <a:sym typeface="Arial"/>
                </a:rPr>
                <a:t> al plan de estudios.</a:t>
              </a:r>
              <a:endParaRPr b="0" i="0" sz="1800" u="none" cap="none" strike="noStrike">
                <a:solidFill>
                  <a:schemeClr val="dk1"/>
                </a:solidFill>
                <a:latin typeface="Century Gothic"/>
                <a:ea typeface="Century Gothic"/>
                <a:cs typeface="Century Gothic"/>
                <a:sym typeface="Century Gothic"/>
              </a:endParaRPr>
            </a:p>
          </p:txBody>
        </p:sp>
        <p:sp>
          <p:nvSpPr>
            <p:cNvPr id="479" name="Google Shape;479;p49"/>
            <p:cNvSpPr txBox="1"/>
            <p:nvPr/>
          </p:nvSpPr>
          <p:spPr>
            <a:xfrm>
              <a:off x="3447" y="4586806"/>
              <a:ext cx="2236039" cy="1362845"/>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Inicia</a:t>
              </a:r>
              <a:r>
                <a:rPr b="0" i="0" lang="es-MX" sz="1400" u="none" cap="none" strike="noStrike">
                  <a:solidFill>
                    <a:srgbClr val="000000"/>
                  </a:solidFill>
                  <a:latin typeface="Arial"/>
                  <a:ea typeface="Arial"/>
                  <a:cs typeface="Arial"/>
                  <a:sym typeface="Arial"/>
                </a:rPr>
                <a:t>l: única y exclusiva antes de un ciclo educativo.</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Puntual</a:t>
              </a:r>
              <a:r>
                <a:rPr b="0" i="0" lang="es-MX" sz="1400" u="none" cap="none" strike="noStrike">
                  <a:solidFill>
                    <a:srgbClr val="000000"/>
                  </a:solidFill>
                  <a:latin typeface="Arial"/>
                  <a:ea typeface="Arial"/>
                  <a:cs typeface="Arial"/>
                  <a:sym typeface="Arial"/>
                </a:rPr>
                <a:t>: en diversos momentos, antes de una secuencia didáctica. </a:t>
              </a:r>
              <a:endParaRPr b="0" i="0" sz="1800" u="none" cap="none" strike="noStrike">
                <a:solidFill>
                  <a:schemeClr val="lt1"/>
                </a:solidFill>
                <a:latin typeface="Century Gothic"/>
                <a:ea typeface="Century Gothic"/>
                <a:cs typeface="Century Gothic"/>
                <a:sym typeface="Century Gothic"/>
              </a:endParaRPr>
            </a:p>
          </p:txBody>
        </p:sp>
        <p:sp>
          <p:nvSpPr>
            <p:cNvPr id="480" name="Google Shape;480;p49"/>
            <p:cNvSpPr/>
            <p:nvPr/>
          </p:nvSpPr>
          <p:spPr>
            <a:xfrm>
              <a:off x="2846438" y="4633834"/>
              <a:ext cx="2705890" cy="132279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1. Se identifican los </a:t>
              </a:r>
              <a:r>
                <a:rPr b="1" i="0" lang="es-MX" sz="1400" u="none" cap="none" strike="noStrike">
                  <a:solidFill>
                    <a:srgbClr val="000000"/>
                  </a:solidFill>
                  <a:latin typeface="Arial"/>
                  <a:ea typeface="Arial"/>
                  <a:cs typeface="Arial"/>
                  <a:sym typeface="Arial"/>
                </a:rPr>
                <a:t>contenidos principales</a:t>
              </a:r>
              <a:r>
                <a:rPr b="0" i="0" lang="es-MX" sz="1400" u="none" cap="none" strike="noStrike">
                  <a:solidFill>
                    <a:srgbClr val="000000"/>
                  </a:solidFill>
                  <a:latin typeface="Arial"/>
                  <a:ea typeface="Arial"/>
                  <a:cs typeface="Arial"/>
                  <a:sym typeface="Arial"/>
                </a:rPr>
                <a:t> y las competencias para cada ciclo o unidad.</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2. Se señalan los </a:t>
              </a:r>
              <a:r>
                <a:rPr b="1" i="0" lang="es-MX" sz="1400" u="none" cap="none" strike="noStrike">
                  <a:solidFill>
                    <a:srgbClr val="000000"/>
                  </a:solidFill>
                  <a:latin typeface="Arial"/>
                  <a:ea typeface="Arial"/>
                  <a:cs typeface="Arial"/>
                  <a:sym typeface="Arial"/>
                </a:rPr>
                <a:t>conocimientos previos necesarios </a:t>
              </a:r>
              <a:r>
                <a:rPr b="0" i="0" lang="es-MX" sz="1400" u="none" cap="none" strike="noStrike">
                  <a:solidFill>
                    <a:srgbClr val="000000"/>
                  </a:solidFill>
                  <a:latin typeface="Arial"/>
                  <a:ea typeface="Arial"/>
                  <a:cs typeface="Arial"/>
                  <a:sym typeface="Arial"/>
                </a:rPr>
                <a:t>para construirlos.</a:t>
              </a:r>
              <a:endParaRPr b="0" i="0" sz="1800" u="none" cap="none" strike="noStrike">
                <a:solidFill>
                  <a:schemeClr val="lt1"/>
                </a:solidFill>
                <a:latin typeface="Century Gothic"/>
                <a:ea typeface="Century Gothic"/>
                <a:cs typeface="Century Gothic"/>
                <a:sym typeface="Century Gothic"/>
              </a:endParaRPr>
            </a:p>
            <a:p>
              <a:pPr indent="0" lvl="0" marL="0" marR="0" rtl="0" algn="just">
                <a:lnSpc>
                  <a:spcPct val="90000"/>
                </a:lnSpc>
                <a:spcBef>
                  <a:spcPts val="490"/>
                </a:spcBef>
                <a:spcAft>
                  <a:spcPts val="0"/>
                </a:spcAft>
                <a:buClr>
                  <a:schemeClr val="lt1"/>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81" name="Google Shape;481;p49"/>
            <p:cNvSpPr/>
            <p:nvPr/>
          </p:nvSpPr>
          <p:spPr>
            <a:xfrm>
              <a:off x="2920037" y="2860416"/>
              <a:ext cx="2558692" cy="117785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3. Se selecciona o construye un </a:t>
              </a:r>
              <a:r>
                <a:rPr b="1" i="0" lang="es-MX" sz="1400" u="none" cap="none" strike="noStrike">
                  <a:solidFill>
                    <a:srgbClr val="000000"/>
                  </a:solidFill>
                  <a:latin typeface="Arial"/>
                  <a:ea typeface="Arial"/>
                  <a:cs typeface="Arial"/>
                  <a:sym typeface="Arial"/>
                </a:rPr>
                <a:t>instrumento de diagnóstico pertinente</a:t>
              </a:r>
              <a:r>
                <a:rPr b="0" i="0" lang="es-MX" sz="1400" u="none" cap="none" strike="noStrike">
                  <a:solidFill>
                    <a:srgbClr val="000000"/>
                  </a:solidFill>
                  <a:latin typeface="Arial"/>
                  <a:ea typeface="Arial"/>
                  <a:cs typeface="Arial"/>
                  <a:sym typeface="Arial"/>
                </a:rPr>
                <a:t>.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4. Se aplica el instrumento.</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5. Se analizan los </a:t>
              </a:r>
              <a:r>
                <a:rPr b="1" i="0" lang="es-MX" sz="1400" u="none" cap="none" strike="noStrike">
                  <a:solidFill>
                    <a:srgbClr val="000000"/>
                  </a:solidFill>
                  <a:latin typeface="Arial"/>
                  <a:ea typeface="Arial"/>
                  <a:cs typeface="Arial"/>
                  <a:sym typeface="Arial"/>
                </a:rPr>
                <a:t>resultados</a:t>
              </a:r>
              <a:r>
                <a:rPr b="0" i="0" lang="es-MX" sz="1400" u="none" cap="none" strike="noStrike">
                  <a:solidFill>
                    <a:srgbClr val="000000"/>
                  </a:solidFill>
                  <a:latin typeface="Calibri"/>
                  <a:ea typeface="Calibri"/>
                  <a:cs typeface="Calibri"/>
                  <a:sym typeface="Calibri"/>
                </a:rPr>
                <a:t>.</a:t>
              </a:r>
              <a:endParaRPr b="0" i="0" sz="1800" u="none" cap="none" strike="noStrike">
                <a:solidFill>
                  <a:schemeClr val="lt1"/>
                </a:solidFill>
                <a:latin typeface="Century Gothic"/>
                <a:ea typeface="Century Gothic"/>
                <a:cs typeface="Century Gothic"/>
                <a:sym typeface="Century Gothic"/>
              </a:endParaRPr>
            </a:p>
          </p:txBody>
        </p:sp>
        <p:sp>
          <p:nvSpPr>
            <p:cNvPr id="482" name="Google Shape;482;p49"/>
            <p:cNvSpPr/>
            <p:nvPr/>
          </p:nvSpPr>
          <p:spPr>
            <a:xfrm>
              <a:off x="2846438" y="818121"/>
              <a:ext cx="2697041" cy="1262679"/>
            </a:xfrm>
            <a:prstGeom prst="roundRect">
              <a:avLst>
                <a:gd fmla="val 16667" name="adj"/>
              </a:avLst>
            </a:prstGeom>
            <a:solidFill>
              <a:schemeClr val="l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chemeClr val="dk1"/>
                  </a:solidFill>
                  <a:latin typeface="Arial"/>
                  <a:ea typeface="Arial"/>
                  <a:cs typeface="Arial"/>
                  <a:sym typeface="Arial"/>
                </a:rPr>
                <a:t>6. Se toman </a:t>
              </a:r>
              <a:r>
                <a:rPr b="1" i="0" lang="es-MX" sz="1400" u="none" cap="none" strike="noStrike">
                  <a:solidFill>
                    <a:schemeClr val="dk1"/>
                  </a:solidFill>
                  <a:latin typeface="Arial"/>
                  <a:ea typeface="Arial"/>
                  <a:cs typeface="Arial"/>
                  <a:sym typeface="Arial"/>
                </a:rPr>
                <a:t>decisiones de ajustes y adaptaciones</a:t>
              </a:r>
              <a:r>
                <a:rPr b="0" i="0" lang="es-MX" sz="1400" u="none" cap="none" strike="noStrike">
                  <a:solidFill>
                    <a:schemeClr val="dk1"/>
                  </a:solidFill>
                  <a:latin typeface="Arial"/>
                  <a:ea typeface="Arial"/>
                  <a:cs typeface="Arial"/>
                  <a:sym typeface="Arial"/>
                </a:rPr>
                <a:t>.</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000000"/>
                </a:buClr>
                <a:buSzPts val="1400"/>
                <a:buFont typeface="Arial"/>
                <a:buNone/>
              </a:pPr>
              <a:r>
                <a:rPr b="0" i="0" lang="es-MX" sz="1400" u="none" cap="none" strike="noStrike">
                  <a:solidFill>
                    <a:schemeClr val="dk1"/>
                  </a:solidFill>
                  <a:latin typeface="Arial"/>
                  <a:ea typeface="Arial"/>
                  <a:cs typeface="Arial"/>
                  <a:sym typeface="Arial"/>
                </a:rPr>
                <a:t>Esto ayuda a los alumnos  a adquirir </a:t>
              </a:r>
              <a:r>
                <a:rPr b="1" i="0" lang="es-MX" sz="1400" u="none" cap="none" strike="noStrike">
                  <a:solidFill>
                    <a:schemeClr val="dk1"/>
                  </a:solidFill>
                  <a:latin typeface="Arial"/>
                  <a:ea typeface="Arial"/>
                  <a:cs typeface="Arial"/>
                  <a:sym typeface="Arial"/>
                </a:rPr>
                <a:t>conciencia</a:t>
              </a:r>
              <a:r>
                <a:rPr b="0" i="0" lang="es-MX" sz="1400" u="none" cap="none" strike="noStrike">
                  <a:solidFill>
                    <a:schemeClr val="dk1"/>
                  </a:solidFill>
                  <a:latin typeface="Arial"/>
                  <a:ea typeface="Arial"/>
                  <a:cs typeface="Arial"/>
                  <a:sym typeface="Arial"/>
                </a:rPr>
                <a:t> de lo que saben, lo que necesitan reforzar y lo que les cuesta trabajo.</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490"/>
                </a:spcBef>
                <a:spcAft>
                  <a:spcPts val="0"/>
                </a:spcAft>
                <a:buClr>
                  <a:srgbClr val="000000"/>
                </a:buClr>
                <a:buSzPts val="1400"/>
                <a:buFont typeface="Calibri"/>
                <a:buNone/>
              </a:pPr>
              <a:r>
                <a:rPr b="0" i="0" lang="es-MX" sz="14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entury Gothic"/>
                <a:ea typeface="Century Gothic"/>
                <a:cs typeface="Century Gothic"/>
                <a:sym typeface="Century Gothic"/>
              </a:endParaRPr>
            </a:p>
          </p:txBody>
        </p:sp>
        <p:sp>
          <p:nvSpPr>
            <p:cNvPr id="483" name="Google Shape;483;p49"/>
            <p:cNvSpPr/>
            <p:nvPr/>
          </p:nvSpPr>
          <p:spPr>
            <a:xfrm>
              <a:off x="6035944" y="1011165"/>
              <a:ext cx="2078714" cy="85339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just">
                <a:lnSpc>
                  <a:spcPct val="90000"/>
                </a:lnSpc>
                <a:spcBef>
                  <a:spcPts val="0"/>
                </a:spcBef>
                <a:spcAft>
                  <a:spcPts val="0"/>
                </a:spcAft>
                <a:buClr>
                  <a:srgbClr val="DAEEF3"/>
                </a:buClr>
                <a:buSzPts val="1400"/>
                <a:buFont typeface="Arial"/>
                <a:buNone/>
              </a:pPr>
              <a:r>
                <a:rPr b="0" i="0" lang="es-MX" sz="1400" u="none" cap="none" strike="noStrike">
                  <a:solidFill>
                    <a:schemeClr val="dk1"/>
                  </a:solidFill>
                  <a:latin typeface="Arial"/>
                  <a:ea typeface="Arial"/>
                  <a:cs typeface="Arial"/>
                  <a:sym typeface="Arial"/>
                </a:rPr>
                <a:t>Las técnicas pueden ser informales o formales.</a:t>
              </a:r>
              <a:endParaRPr b="0" i="0" sz="1800" u="none" cap="none" strike="noStrike">
                <a:solidFill>
                  <a:schemeClr val="dk1"/>
                </a:solidFill>
                <a:latin typeface="Century Gothic"/>
                <a:ea typeface="Century Gothic"/>
                <a:cs typeface="Century Gothic"/>
                <a:sym typeface="Century Gothic"/>
              </a:endParaRPr>
            </a:p>
          </p:txBody>
        </p:sp>
        <p:sp>
          <p:nvSpPr>
            <p:cNvPr id="484" name="Google Shape;484;p49"/>
            <p:cNvSpPr/>
            <p:nvPr/>
          </p:nvSpPr>
          <p:spPr>
            <a:xfrm>
              <a:off x="5967174" y="2079305"/>
              <a:ext cx="2355930" cy="258258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DAEEF3"/>
                </a:buClr>
                <a:buSzPts val="1400"/>
                <a:buFont typeface="Arial"/>
                <a:buNone/>
              </a:pPr>
              <a:r>
                <a:rPr b="1" i="0" lang="es-MX" sz="1400" u="none" cap="none" strike="noStrike">
                  <a:solidFill>
                    <a:schemeClr val="dk1"/>
                  </a:solidFill>
                  <a:latin typeface="Arial"/>
                  <a:ea typeface="Arial"/>
                  <a:cs typeface="Arial"/>
                  <a:sym typeface="Arial"/>
                </a:rPr>
                <a:t>Informales.</a:t>
              </a:r>
              <a:r>
                <a:rPr b="0" i="0" lang="es-MX" sz="1400" u="none" cap="none" strike="noStrike">
                  <a:solidFill>
                    <a:schemeClr val="dk1"/>
                  </a:solidFill>
                  <a:latin typeface="Arial"/>
                  <a:ea typeface="Arial"/>
                  <a:cs typeface="Arial"/>
                  <a:sym typeface="Arial"/>
                </a:rPr>
                <a:t> Observación sistemática (definición previa de aspectos) y asistemática (registrar la mayor cantidad de información posible),  debates, entrevistas, lluvia de ideas.</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490"/>
                </a:spcBef>
                <a:spcAft>
                  <a:spcPts val="0"/>
                </a:spcAft>
                <a:buClr>
                  <a:srgbClr val="DAEEF3"/>
                </a:buClr>
                <a:buSzPts val="1400"/>
                <a:buFont typeface="Arial"/>
                <a:buNone/>
              </a:pPr>
              <a:r>
                <a:rPr b="1" i="0" lang="es-MX" sz="1400" u="none" cap="none" strike="noStrike">
                  <a:solidFill>
                    <a:schemeClr val="dk1"/>
                  </a:solidFill>
                  <a:latin typeface="Arial"/>
                  <a:ea typeface="Arial"/>
                  <a:cs typeface="Arial"/>
                  <a:sym typeface="Arial"/>
                </a:rPr>
                <a:t>Formales.</a:t>
              </a:r>
              <a:r>
                <a:rPr b="0" i="0" lang="es-MX" sz="1400" u="none" cap="none" strike="noStrike">
                  <a:solidFill>
                    <a:schemeClr val="dk1"/>
                  </a:solidFill>
                  <a:latin typeface="Arial"/>
                  <a:ea typeface="Arial"/>
                  <a:cs typeface="Arial"/>
                  <a:sym typeface="Arial"/>
                </a:rPr>
                <a:t> pruebas objetivas, cuestionarios, pruebas de desempeño, resolución de problemas,  pruebas KPSI, etc.</a:t>
              </a:r>
              <a:endParaRPr b="0" i="0" sz="1400" u="none" cap="none" strike="noStrike">
                <a:solidFill>
                  <a:schemeClr val="dk1"/>
                </a:solidFill>
                <a:latin typeface="Arial"/>
                <a:ea typeface="Arial"/>
                <a:cs typeface="Arial"/>
                <a:sym typeface="Arial"/>
              </a:endParaRPr>
            </a:p>
          </p:txBody>
        </p:sp>
        <p:sp>
          <p:nvSpPr>
            <p:cNvPr id="485" name="Google Shape;485;p49"/>
            <p:cNvSpPr/>
            <p:nvPr/>
          </p:nvSpPr>
          <p:spPr>
            <a:xfrm>
              <a:off x="5967174" y="5048735"/>
              <a:ext cx="2336847" cy="856775"/>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CCC0D9"/>
                </a:buClr>
                <a:buSzPts val="1400"/>
                <a:buFont typeface="Arial"/>
                <a:buNone/>
              </a:pPr>
              <a:r>
                <a:rPr b="1" i="0" lang="es-MX" sz="1400" u="none" cap="none" strike="noStrike">
                  <a:solidFill>
                    <a:schemeClr val="dk1"/>
                  </a:solidFill>
                  <a:latin typeface="Arial"/>
                  <a:ea typeface="Arial"/>
                  <a:cs typeface="Arial"/>
                  <a:sym typeface="Arial"/>
                </a:rPr>
                <a:t>Instrumentos</a:t>
              </a:r>
              <a:r>
                <a:rPr b="0" i="0" lang="es-MX" sz="1400" u="none" cap="none" strike="noStrike">
                  <a:solidFill>
                    <a:schemeClr val="dk1"/>
                  </a:solidFill>
                  <a:latin typeface="Arial"/>
                  <a:ea typeface="Arial"/>
                  <a:cs typeface="Arial"/>
                  <a:sym typeface="Arial"/>
                </a:rPr>
                <a:t>: guía de observación, rúbrica, lista de cotejo, pruebas escritas, etc. </a:t>
              </a:r>
              <a:endParaRPr b="0" i="0" sz="1800" u="none" cap="none" strike="noStrike">
                <a:solidFill>
                  <a:schemeClr val="dk1"/>
                </a:solidFill>
                <a:latin typeface="Century Gothic"/>
                <a:ea typeface="Century Gothic"/>
                <a:cs typeface="Century Gothic"/>
                <a:sym typeface="Century Gothic"/>
              </a:endParaRPr>
            </a:p>
          </p:txBody>
        </p:sp>
      </p:grpSp>
      <p:cxnSp>
        <p:nvCxnSpPr>
          <p:cNvPr id="486" name="Google Shape;486;p49"/>
          <p:cNvCxnSpPr>
            <a:stCxn id="477" idx="2"/>
          </p:cNvCxnSpPr>
          <p:nvPr/>
        </p:nvCxnSpPr>
        <p:spPr>
          <a:xfrm>
            <a:off x="2720198" y="2635242"/>
            <a:ext cx="0" cy="357600"/>
          </a:xfrm>
          <a:prstGeom prst="straightConnector1">
            <a:avLst/>
          </a:prstGeom>
          <a:noFill/>
          <a:ln cap="rnd" cmpd="sng" w="15875">
            <a:solidFill>
              <a:srgbClr val="139666"/>
            </a:solidFill>
            <a:prstDash val="solid"/>
            <a:round/>
            <a:headEnd len="sm" w="sm" type="none"/>
            <a:tailEnd len="med" w="med" type="triangle"/>
          </a:ln>
        </p:spPr>
      </p:cxnSp>
      <p:cxnSp>
        <p:nvCxnSpPr>
          <p:cNvPr id="487" name="Google Shape;487;p49"/>
          <p:cNvCxnSpPr/>
          <p:nvPr/>
        </p:nvCxnSpPr>
        <p:spPr>
          <a:xfrm>
            <a:off x="2588011" y="4821336"/>
            <a:ext cx="12181" cy="357618"/>
          </a:xfrm>
          <a:prstGeom prst="straightConnector1">
            <a:avLst/>
          </a:prstGeom>
          <a:noFill/>
          <a:ln cap="rnd" cmpd="sng" w="15875">
            <a:solidFill>
              <a:srgbClr val="139666"/>
            </a:solidFill>
            <a:prstDash val="solid"/>
            <a:round/>
            <a:headEnd len="sm" w="sm" type="none"/>
            <a:tailEnd len="med" w="med" type="triangle"/>
          </a:ln>
        </p:spPr>
      </p:cxnSp>
      <p:cxnSp>
        <p:nvCxnSpPr>
          <p:cNvPr id="488" name="Google Shape;488;p49"/>
          <p:cNvCxnSpPr/>
          <p:nvPr/>
        </p:nvCxnSpPr>
        <p:spPr>
          <a:xfrm>
            <a:off x="3776217" y="5852160"/>
            <a:ext cx="376200" cy="89100"/>
          </a:xfrm>
          <a:prstGeom prst="bentConnector3">
            <a:avLst>
              <a:gd fmla="val 50000" name="adj1"/>
            </a:avLst>
          </a:prstGeom>
          <a:noFill/>
          <a:ln cap="rnd" cmpd="sng" w="15875">
            <a:solidFill>
              <a:srgbClr val="139666"/>
            </a:solidFill>
            <a:prstDash val="solid"/>
            <a:round/>
            <a:headEnd len="sm" w="sm" type="none"/>
            <a:tailEnd len="sm" w="sm" type="none"/>
          </a:ln>
        </p:spPr>
      </p:cxnSp>
      <p:cxnSp>
        <p:nvCxnSpPr>
          <p:cNvPr id="489" name="Google Shape;489;p49"/>
          <p:cNvCxnSpPr>
            <a:stCxn id="480" idx="0"/>
          </p:cNvCxnSpPr>
          <p:nvPr/>
        </p:nvCxnSpPr>
        <p:spPr>
          <a:xfrm rot="10800000">
            <a:off x="5821196" y="4733431"/>
            <a:ext cx="4500" cy="494700"/>
          </a:xfrm>
          <a:prstGeom prst="straightConnector1">
            <a:avLst/>
          </a:prstGeom>
          <a:noFill/>
          <a:ln cap="rnd" cmpd="sng" w="15875">
            <a:solidFill>
              <a:srgbClr val="139666"/>
            </a:solidFill>
            <a:prstDash val="solid"/>
            <a:round/>
            <a:headEnd len="sm" w="sm" type="none"/>
            <a:tailEnd len="med" w="med" type="triangle"/>
          </a:ln>
        </p:spPr>
      </p:cxnSp>
      <p:cxnSp>
        <p:nvCxnSpPr>
          <p:cNvPr id="490" name="Google Shape;490;p49"/>
          <p:cNvCxnSpPr/>
          <p:nvPr/>
        </p:nvCxnSpPr>
        <p:spPr>
          <a:xfrm rot="10800000">
            <a:off x="5688883" y="2656756"/>
            <a:ext cx="0" cy="738412"/>
          </a:xfrm>
          <a:prstGeom prst="straightConnector1">
            <a:avLst/>
          </a:prstGeom>
          <a:noFill/>
          <a:ln cap="rnd" cmpd="sng" w="15875">
            <a:solidFill>
              <a:srgbClr val="139666"/>
            </a:solidFill>
            <a:prstDash val="solid"/>
            <a:round/>
            <a:headEnd len="sm" w="sm" type="none"/>
            <a:tailEnd len="med" w="med" type="triangle"/>
          </a:ln>
        </p:spPr>
      </p:cxnSp>
      <p:cxnSp>
        <p:nvCxnSpPr>
          <p:cNvPr id="491" name="Google Shape;491;p49"/>
          <p:cNvCxnSpPr/>
          <p:nvPr/>
        </p:nvCxnSpPr>
        <p:spPr>
          <a:xfrm>
            <a:off x="7278573" y="1919721"/>
            <a:ext cx="263529" cy="0"/>
          </a:xfrm>
          <a:prstGeom prst="straightConnector1">
            <a:avLst/>
          </a:prstGeom>
          <a:noFill/>
          <a:ln cap="rnd" cmpd="sng" w="15875">
            <a:solidFill>
              <a:srgbClr val="139666"/>
            </a:solidFill>
            <a:prstDash val="solid"/>
            <a:round/>
            <a:headEnd len="sm" w="sm" type="none"/>
            <a:tailEnd len="med" w="med" type="triangle"/>
          </a:ln>
        </p:spPr>
      </p:cxnSp>
      <p:cxnSp>
        <p:nvCxnSpPr>
          <p:cNvPr id="492" name="Google Shape;492;p49"/>
          <p:cNvCxnSpPr>
            <a:stCxn id="483" idx="2"/>
          </p:cNvCxnSpPr>
          <p:nvPr/>
        </p:nvCxnSpPr>
        <p:spPr>
          <a:xfrm>
            <a:off x="8833066" y="2332284"/>
            <a:ext cx="0" cy="303000"/>
          </a:xfrm>
          <a:prstGeom prst="straightConnector1">
            <a:avLst/>
          </a:prstGeom>
          <a:noFill/>
          <a:ln cap="rnd" cmpd="sng" w="15875">
            <a:solidFill>
              <a:srgbClr val="139666"/>
            </a:solidFill>
            <a:prstDash val="solid"/>
            <a:round/>
            <a:headEnd len="sm" w="sm" type="none"/>
            <a:tailEnd len="med" w="med" type="triangle"/>
          </a:ln>
        </p:spPr>
      </p:cxnSp>
      <p:cxnSp>
        <p:nvCxnSpPr>
          <p:cNvPr id="493" name="Google Shape;493;p49"/>
          <p:cNvCxnSpPr/>
          <p:nvPr/>
        </p:nvCxnSpPr>
        <p:spPr>
          <a:xfrm>
            <a:off x="8773909" y="5278979"/>
            <a:ext cx="12685" cy="383017"/>
          </a:xfrm>
          <a:prstGeom prst="straightConnector1">
            <a:avLst/>
          </a:prstGeom>
          <a:noFill/>
          <a:ln cap="rnd" cmpd="sng" w="15875">
            <a:solidFill>
              <a:srgbClr val="139666"/>
            </a:solidFill>
            <a:prstDash val="solid"/>
            <a:round/>
            <a:headEnd len="sm" w="sm" type="none"/>
            <a:tailEnd len="med" w="med" type="triangle"/>
          </a:ln>
        </p:spPr>
      </p:cxnSp>
      <p:pic>
        <p:nvPicPr>
          <p:cNvPr descr="CFE.jpg" id="494" name="Google Shape;494;p49"/>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p:nvPr/>
        </p:nvSpPr>
        <p:spPr>
          <a:xfrm>
            <a:off x="443611" y="339768"/>
            <a:ext cx="136768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3200" u="none" cap="none" strike="noStrike">
                <a:solidFill>
                  <a:srgbClr val="0F486F"/>
                </a:solidFill>
                <a:latin typeface="Arial"/>
                <a:ea typeface="Arial"/>
                <a:cs typeface="Arial"/>
                <a:sym typeface="Arial"/>
              </a:rPr>
              <a:t>Índice</a:t>
            </a:r>
            <a:endParaRPr b="1" i="0" sz="3200" u="none" cap="none" strike="noStrike">
              <a:solidFill>
                <a:srgbClr val="0F486F"/>
              </a:solidFill>
              <a:latin typeface="Century Gothic"/>
              <a:ea typeface="Century Gothic"/>
              <a:cs typeface="Century Gothic"/>
              <a:sym typeface="Century Gothic"/>
            </a:endParaRPr>
          </a:p>
        </p:txBody>
      </p:sp>
      <p:graphicFrame>
        <p:nvGraphicFramePr>
          <p:cNvPr id="178" name="Google Shape;178;p5"/>
          <p:cNvGraphicFramePr/>
          <p:nvPr/>
        </p:nvGraphicFramePr>
        <p:xfrm>
          <a:off x="443611" y="1200028"/>
          <a:ext cx="3000000" cy="3000000"/>
        </p:xfrm>
        <a:graphic>
          <a:graphicData uri="http://schemas.openxmlformats.org/drawingml/2006/table">
            <a:tbl>
              <a:tblPr bandRow="1" firstRow="1">
                <a:noFill/>
                <a:tableStyleId>{D5FA0D87-30D2-4CEC-B70D-CE7717A50264}</a:tableStyleId>
              </a:tblPr>
              <a:tblGrid>
                <a:gridCol w="3614050"/>
                <a:gridCol w="3614050"/>
                <a:gridCol w="3614050"/>
              </a:tblGrid>
              <a:tr h="485300">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APARTADOS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CONTENIDOS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NO. DIAPOSITIVA</a:t>
                      </a:r>
                      <a:endParaRPr sz="16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A)</a:t>
                      </a:r>
                      <a:r>
                        <a:rPr lang="es-MX" sz="1800" u="none" cap="none" strike="noStrike">
                          <a:latin typeface="Calibri"/>
                          <a:ea typeface="Calibri"/>
                          <a:cs typeface="Calibri"/>
                          <a:sym typeface="Calibri"/>
                        </a:rPr>
                        <a:t> Productos generados en la 1ª. R. 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1</a:t>
                      </a: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CAIAC Conclusiones</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3</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Fotografías</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a:latin typeface="Calibri"/>
                          <a:ea typeface="Calibri"/>
                          <a:cs typeface="Calibri"/>
                          <a:sym typeface="Calibri"/>
                        </a:rPr>
                        <a:t>8</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2</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B)</a:t>
                      </a:r>
                      <a:r>
                        <a:rPr lang="es-MX" sz="1800" u="none" cap="none" strike="noStrike">
                          <a:latin typeface="Calibri"/>
                          <a:ea typeface="Calibri"/>
                          <a:cs typeface="Calibri"/>
                          <a:sym typeface="Calibri"/>
                        </a:rPr>
                        <a:t> Producto 2. Organizador gráfico de conceptos de materias involucradas</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1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3</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C)</a:t>
                      </a:r>
                      <a:r>
                        <a:rPr lang="es-MX" sz="1800" u="none" cap="none" strike="noStrike">
                          <a:latin typeface="Calibri"/>
                          <a:ea typeface="Calibri"/>
                          <a:cs typeface="Calibri"/>
                          <a:sym typeface="Calibri"/>
                        </a:rPr>
                        <a:t> Introducción y justificación del proyecto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1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4</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D)</a:t>
                      </a:r>
                      <a:r>
                        <a:rPr lang="es-MX" sz="1800" u="none" cap="none" strike="noStrike">
                          <a:latin typeface="Calibri"/>
                          <a:ea typeface="Calibri"/>
                          <a:cs typeface="Calibri"/>
                          <a:sym typeface="Calibri"/>
                        </a:rPr>
                        <a:t> Objetivo general del proyecto y de cada asignatura</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5-16</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E)</a:t>
                      </a:r>
                      <a:r>
                        <a:rPr lang="es-MX" sz="1800" u="none" cap="none" strike="noStrike">
                          <a:latin typeface="Calibri"/>
                          <a:ea typeface="Calibri"/>
                          <a:cs typeface="Calibri"/>
                          <a:sym typeface="Calibri"/>
                        </a:rPr>
                        <a:t> Preguntas generadoras y problemas a abordar</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7</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F)</a:t>
                      </a:r>
                      <a:r>
                        <a:rPr lang="es-MX" sz="1800" u="none" cap="none" strike="noStrike">
                          <a:solidFill>
                            <a:srgbClr val="000000"/>
                          </a:solidFill>
                          <a:latin typeface="Calibri"/>
                          <a:ea typeface="Calibri"/>
                          <a:cs typeface="Calibri"/>
                          <a:sym typeface="Calibri"/>
                        </a:rPr>
                        <a:t> </a:t>
                      </a:r>
                      <a:r>
                        <a:rPr lang="es-MX" sz="1800" u="none" cap="none" strike="noStrike">
                          <a:latin typeface="Calibri"/>
                          <a:ea typeface="Calibri"/>
                          <a:cs typeface="Calibri"/>
                          <a:sym typeface="Calibri"/>
                        </a:rPr>
                        <a:t>Temas y productos propuestos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8</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G)</a:t>
                      </a:r>
                      <a:r>
                        <a:rPr lang="es-MX" sz="1800" u="none" cap="none" strike="noStrike">
                          <a:latin typeface="Calibri"/>
                          <a:ea typeface="Calibri"/>
                          <a:cs typeface="Calibri"/>
                          <a:sym typeface="Calibri"/>
                        </a:rPr>
                        <a:t> Formatos e instrumentos para la planeación, seguimiento, evaluación, autoevaluación y coevaluación</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1</a:t>
                      </a:r>
                      <a:r>
                        <a:rPr lang="es-MX" sz="1800">
                          <a:latin typeface="Calibri"/>
                          <a:ea typeface="Calibri"/>
                          <a:cs typeface="Calibri"/>
                          <a:sym typeface="Calibri"/>
                        </a:rPr>
                        <a:t>9</a:t>
                      </a:r>
                      <a:endParaRPr sz="1800" u="none" cap="none" strike="noStrike">
                        <a:latin typeface="Calibri"/>
                        <a:ea typeface="Calibri"/>
                        <a:cs typeface="Calibri"/>
                        <a:sym typeface="Calibri"/>
                      </a:endParaRPr>
                    </a:p>
                  </a:txBody>
                  <a:tcPr marT="0" marB="0" marR="68575" marL="68575"/>
                </a:tc>
              </a:tr>
            </a:tbl>
          </a:graphicData>
        </a:graphic>
      </p:graphicFrame>
      <p:pic>
        <p:nvPicPr>
          <p:cNvPr descr="CFE.jpg" id="179" name="Google Shape;179;p5"/>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Recorte de pantalla" id="499" name="Google Shape;499;p50"/>
          <p:cNvPicPr preferRelativeResize="0"/>
          <p:nvPr/>
        </p:nvPicPr>
        <p:blipFill rotWithShape="1">
          <a:blip r:embed="rId3">
            <a:alphaModFix/>
          </a:blip>
          <a:srcRect b="0" l="0" r="0" t="0"/>
          <a:stretch/>
        </p:blipFill>
        <p:spPr>
          <a:xfrm>
            <a:off x="1086521" y="551284"/>
            <a:ext cx="9499002" cy="6306716"/>
          </a:xfrm>
          <a:prstGeom prst="rect">
            <a:avLst/>
          </a:prstGeom>
          <a:noFill/>
          <a:ln>
            <a:noFill/>
          </a:ln>
        </p:spPr>
      </p:pic>
      <p:pic>
        <p:nvPicPr>
          <p:cNvPr descr="CFE.jpg" id="500" name="Google Shape;500;p50"/>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Recorte de pantalla" id="505" name="Google Shape;505;p51"/>
          <p:cNvPicPr preferRelativeResize="0"/>
          <p:nvPr/>
        </p:nvPicPr>
        <p:blipFill rotWithShape="1">
          <a:blip r:embed="rId3">
            <a:alphaModFix/>
          </a:blip>
          <a:srcRect b="0" l="0" r="0" t="0"/>
          <a:stretch/>
        </p:blipFill>
        <p:spPr>
          <a:xfrm>
            <a:off x="543705" y="798696"/>
            <a:ext cx="10671699" cy="5924834"/>
          </a:xfrm>
          <a:prstGeom prst="rect">
            <a:avLst/>
          </a:prstGeom>
          <a:noFill/>
          <a:ln>
            <a:noFill/>
          </a:ln>
        </p:spPr>
      </p:pic>
      <p:pic>
        <p:nvPicPr>
          <p:cNvPr descr="CFE.jpg" id="506" name="Google Shape;506;p51"/>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2"/>
          <p:cNvSpPr txBox="1"/>
          <p:nvPr/>
        </p:nvSpPr>
        <p:spPr>
          <a:xfrm>
            <a:off x="526725" y="338735"/>
            <a:ext cx="5950878"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11. Evaluación. Formatos. Prerrequisitos</a:t>
            </a:r>
            <a:endParaRPr b="0" i="0" sz="1800" u="none" cap="none" strike="noStrike">
              <a:solidFill>
                <a:srgbClr val="0F486F"/>
              </a:solidFill>
              <a:latin typeface="Century Gothic"/>
              <a:ea typeface="Century Gothic"/>
              <a:cs typeface="Century Gothic"/>
              <a:sym typeface="Century Gothic"/>
            </a:endParaRPr>
          </a:p>
        </p:txBody>
      </p:sp>
      <p:pic>
        <p:nvPicPr>
          <p:cNvPr descr="Recorte de pantalla" id="512" name="Google Shape;512;p52"/>
          <p:cNvPicPr preferRelativeResize="0"/>
          <p:nvPr/>
        </p:nvPicPr>
        <p:blipFill rotWithShape="1">
          <a:blip r:embed="rId3">
            <a:alphaModFix/>
          </a:blip>
          <a:srcRect b="0" l="0" r="0" t="0"/>
          <a:stretch/>
        </p:blipFill>
        <p:spPr>
          <a:xfrm>
            <a:off x="526725" y="845133"/>
            <a:ext cx="10865623" cy="5916899"/>
          </a:xfrm>
          <a:prstGeom prst="rect">
            <a:avLst/>
          </a:prstGeom>
          <a:noFill/>
          <a:ln>
            <a:noFill/>
          </a:ln>
        </p:spPr>
      </p:pic>
      <p:pic>
        <p:nvPicPr>
          <p:cNvPr descr="CFE.jpg" id="513" name="Google Shape;513;p52"/>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Recorte de pantalla" id="518" name="Google Shape;518;p53"/>
          <p:cNvPicPr preferRelativeResize="0"/>
          <p:nvPr/>
        </p:nvPicPr>
        <p:blipFill rotWithShape="1">
          <a:blip r:embed="rId3">
            <a:alphaModFix/>
          </a:blip>
          <a:srcRect b="0" l="0" r="0" t="0"/>
          <a:stretch/>
        </p:blipFill>
        <p:spPr>
          <a:xfrm>
            <a:off x="279699" y="559397"/>
            <a:ext cx="11141599" cy="6110435"/>
          </a:xfrm>
          <a:prstGeom prst="rect">
            <a:avLst/>
          </a:prstGeom>
          <a:noFill/>
          <a:ln>
            <a:noFill/>
          </a:ln>
        </p:spPr>
      </p:pic>
      <p:pic>
        <p:nvPicPr>
          <p:cNvPr descr="CFE.jpg" id="519" name="Google Shape;519;p53"/>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Recorte de pantalla" id="524" name="Google Shape;524;p54"/>
          <p:cNvPicPr preferRelativeResize="0"/>
          <p:nvPr/>
        </p:nvPicPr>
        <p:blipFill rotWithShape="1">
          <a:blip r:embed="rId3">
            <a:alphaModFix/>
          </a:blip>
          <a:srcRect b="0" l="0" r="0" t="0"/>
          <a:stretch/>
        </p:blipFill>
        <p:spPr>
          <a:xfrm>
            <a:off x="484095" y="884379"/>
            <a:ext cx="11015829" cy="5734267"/>
          </a:xfrm>
          <a:prstGeom prst="rect">
            <a:avLst/>
          </a:prstGeom>
          <a:noFill/>
          <a:ln>
            <a:noFill/>
          </a:ln>
        </p:spPr>
      </p:pic>
      <p:pic>
        <p:nvPicPr>
          <p:cNvPr descr="CFE.jpg" id="525" name="Google Shape;525;p54"/>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Recorte de pantalla" id="530" name="Google Shape;530;p55"/>
          <p:cNvPicPr preferRelativeResize="0"/>
          <p:nvPr/>
        </p:nvPicPr>
        <p:blipFill rotWithShape="1">
          <a:blip r:embed="rId3">
            <a:alphaModFix/>
          </a:blip>
          <a:srcRect b="0" l="0" r="0" t="0"/>
          <a:stretch/>
        </p:blipFill>
        <p:spPr>
          <a:xfrm>
            <a:off x="329470" y="788448"/>
            <a:ext cx="11323107" cy="5849020"/>
          </a:xfrm>
          <a:prstGeom prst="rect">
            <a:avLst/>
          </a:prstGeom>
          <a:noFill/>
          <a:ln>
            <a:noFill/>
          </a:ln>
        </p:spPr>
      </p:pic>
      <p:pic>
        <p:nvPicPr>
          <p:cNvPr descr="CFE.jpg" id="531" name="Google Shape;531;p55"/>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descr="Recorte de pantalla" id="536" name="Google Shape;536;p56"/>
          <p:cNvPicPr preferRelativeResize="0"/>
          <p:nvPr/>
        </p:nvPicPr>
        <p:blipFill rotWithShape="1">
          <a:blip r:embed="rId3">
            <a:alphaModFix/>
          </a:blip>
          <a:srcRect b="0" l="0" r="0" t="0"/>
          <a:stretch/>
        </p:blipFill>
        <p:spPr>
          <a:xfrm>
            <a:off x="636776" y="408790"/>
            <a:ext cx="10708088" cy="6279587"/>
          </a:xfrm>
          <a:prstGeom prst="rect">
            <a:avLst/>
          </a:prstGeom>
          <a:noFill/>
          <a:ln>
            <a:noFill/>
          </a:ln>
        </p:spPr>
      </p:pic>
      <p:pic>
        <p:nvPicPr>
          <p:cNvPr descr="CFE.jpg" id="537" name="Google Shape;537;p56"/>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Recorte de pantalla" id="542" name="Google Shape;542;p57"/>
          <p:cNvPicPr preferRelativeResize="0"/>
          <p:nvPr/>
        </p:nvPicPr>
        <p:blipFill rotWithShape="1">
          <a:blip r:embed="rId3">
            <a:alphaModFix/>
          </a:blip>
          <a:srcRect b="0" l="0" r="0" t="0"/>
          <a:stretch/>
        </p:blipFill>
        <p:spPr>
          <a:xfrm>
            <a:off x="301534" y="272922"/>
            <a:ext cx="6206843" cy="6461918"/>
          </a:xfrm>
          <a:prstGeom prst="rect">
            <a:avLst/>
          </a:prstGeom>
          <a:noFill/>
          <a:ln>
            <a:noFill/>
          </a:ln>
        </p:spPr>
      </p:pic>
      <p:pic>
        <p:nvPicPr>
          <p:cNvPr descr="Recorte de pantalla" id="543" name="Google Shape;543;p57"/>
          <p:cNvPicPr preferRelativeResize="0"/>
          <p:nvPr/>
        </p:nvPicPr>
        <p:blipFill rotWithShape="1">
          <a:blip r:embed="rId4">
            <a:alphaModFix/>
          </a:blip>
          <a:srcRect b="0" l="0" r="0" t="0"/>
          <a:stretch/>
        </p:blipFill>
        <p:spPr>
          <a:xfrm>
            <a:off x="6702015" y="1515483"/>
            <a:ext cx="5248886" cy="3648301"/>
          </a:xfrm>
          <a:prstGeom prst="rect">
            <a:avLst/>
          </a:prstGeom>
          <a:noFill/>
          <a:ln>
            <a:noFill/>
          </a:ln>
        </p:spPr>
      </p:pic>
      <p:pic>
        <p:nvPicPr>
          <p:cNvPr descr="CFE.jpg" id="544" name="Google Shape;544;p57"/>
          <p:cNvPicPr preferRelativeResize="0"/>
          <p:nvPr/>
        </p:nvPicPr>
        <p:blipFill rotWithShape="1">
          <a:blip r:embed="rId5">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Recorte de pantalla" id="549" name="Google Shape;549;p58"/>
          <p:cNvPicPr preferRelativeResize="0"/>
          <p:nvPr/>
        </p:nvPicPr>
        <p:blipFill rotWithShape="1">
          <a:blip r:embed="rId3">
            <a:alphaModFix/>
          </a:blip>
          <a:srcRect b="0" l="0" r="0" t="0"/>
          <a:stretch/>
        </p:blipFill>
        <p:spPr>
          <a:xfrm>
            <a:off x="150503" y="441065"/>
            <a:ext cx="11885464" cy="6103346"/>
          </a:xfrm>
          <a:prstGeom prst="rect">
            <a:avLst/>
          </a:prstGeom>
          <a:noFill/>
          <a:ln>
            <a:noFill/>
          </a:ln>
        </p:spPr>
      </p:pic>
      <p:pic>
        <p:nvPicPr>
          <p:cNvPr descr="CFE.jpg" id="550" name="Google Shape;550;p58"/>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9"/>
          <p:cNvSpPr/>
          <p:nvPr/>
        </p:nvSpPr>
        <p:spPr>
          <a:xfrm>
            <a:off x="381761" y="339249"/>
            <a:ext cx="7308304"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12. Evaluación. Formatos. Grupo heterogéneo.</a:t>
            </a:r>
            <a:endParaRPr b="0" i="0" sz="1800" u="none" cap="none" strike="noStrike">
              <a:solidFill>
                <a:srgbClr val="0F486F"/>
              </a:solidFill>
              <a:latin typeface="Century Gothic"/>
              <a:ea typeface="Century Gothic"/>
              <a:cs typeface="Century Gothic"/>
              <a:sym typeface="Century Gothic"/>
            </a:endParaRPr>
          </a:p>
        </p:txBody>
      </p:sp>
      <p:pic>
        <p:nvPicPr>
          <p:cNvPr descr="Recorte de pantalla" id="556" name="Google Shape;556;p59"/>
          <p:cNvPicPr preferRelativeResize="0"/>
          <p:nvPr/>
        </p:nvPicPr>
        <p:blipFill rotWithShape="1">
          <a:blip r:embed="rId3">
            <a:alphaModFix/>
          </a:blip>
          <a:srcRect b="0" l="0" r="0" t="0"/>
          <a:stretch/>
        </p:blipFill>
        <p:spPr>
          <a:xfrm>
            <a:off x="381761" y="959295"/>
            <a:ext cx="11208747" cy="5780370"/>
          </a:xfrm>
          <a:prstGeom prst="rect">
            <a:avLst/>
          </a:prstGeom>
          <a:noFill/>
          <a:ln>
            <a:noFill/>
          </a:ln>
        </p:spPr>
      </p:pic>
      <p:pic>
        <p:nvPicPr>
          <p:cNvPr descr="CFE.jpg" id="557" name="Google Shape;557;p59"/>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aphicFrame>
        <p:nvGraphicFramePr>
          <p:cNvPr id="184" name="Google Shape;184;p6"/>
          <p:cNvGraphicFramePr/>
          <p:nvPr/>
        </p:nvGraphicFramePr>
        <p:xfrm>
          <a:off x="418971" y="964346"/>
          <a:ext cx="3000000" cy="3000000"/>
        </p:xfrm>
        <a:graphic>
          <a:graphicData uri="http://schemas.openxmlformats.org/drawingml/2006/table">
            <a:tbl>
              <a:tblPr bandRow="1" firstRow="1">
                <a:noFill/>
                <a:tableStyleId>{D5FA0D87-30D2-4CEC-B70D-CE7717A50264}</a:tableStyleId>
              </a:tblPr>
              <a:tblGrid>
                <a:gridCol w="3614050"/>
                <a:gridCol w="3614050"/>
                <a:gridCol w="3614050"/>
              </a:tblGrid>
              <a:tr h="485300">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APARTADOS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CONTENIDOS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NO. DIAPOSITIVA</a:t>
                      </a:r>
                      <a:endParaRPr sz="16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H)</a:t>
                      </a:r>
                      <a:r>
                        <a:rPr lang="es-MX" sz="1800" u="none" cap="none" strike="noStrike">
                          <a:latin typeface="Calibri"/>
                          <a:ea typeface="Calibri"/>
                          <a:cs typeface="Calibri"/>
                          <a:sym typeface="Calibri"/>
                        </a:rPr>
                        <a:t> Evidencias del proceso</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4 </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Organizador gráfico preguntas esenciales.</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5 </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Organizador gráfico proceso de indagación</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2</a:t>
                      </a:r>
                      <a:r>
                        <a:rPr lang="es-MX" sz="1800">
                          <a:latin typeface="Calibri"/>
                          <a:ea typeface="Calibri"/>
                          <a:cs typeface="Calibri"/>
                          <a:sym typeface="Calibri"/>
                        </a:rPr>
                        <a:t>4</a:t>
                      </a:r>
                      <a:endParaRPr/>
                    </a:p>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2</a:t>
                      </a:r>
                      <a:r>
                        <a:rPr lang="es-MX" sz="1800">
                          <a:latin typeface="Calibri"/>
                          <a:ea typeface="Calibri"/>
                          <a:cs typeface="Calibri"/>
                          <a:sym typeface="Calibri"/>
                        </a:rPr>
                        <a:t>7</a:t>
                      </a:r>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I)</a:t>
                      </a:r>
                      <a:r>
                        <a:rPr lang="es-MX" sz="1800" u="none" cap="none" strike="noStrike">
                          <a:latin typeface="Calibri"/>
                          <a:ea typeface="Calibri"/>
                          <a:cs typeface="Calibri"/>
                          <a:sym typeface="Calibri"/>
                        </a:rPr>
                        <a:t> AME general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6</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2</a:t>
                      </a:r>
                      <a:r>
                        <a:rPr lang="es-MX" sz="1800">
                          <a:latin typeface="Calibri"/>
                          <a:ea typeface="Calibri"/>
                          <a:cs typeface="Calibri"/>
                          <a:sym typeface="Calibri"/>
                        </a:rPr>
                        <a:t>8</a:t>
                      </a:r>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J)</a:t>
                      </a:r>
                      <a:r>
                        <a:rPr lang="es-MX" sz="1800" u="none" cap="none" strike="noStrike">
                          <a:latin typeface="Calibri"/>
                          <a:ea typeface="Calibri"/>
                          <a:cs typeface="Calibri"/>
                          <a:sym typeface="Calibri"/>
                        </a:rPr>
                        <a:t> EIP resumen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7</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a:latin typeface="Calibri"/>
                          <a:ea typeface="Calibri"/>
                          <a:cs typeface="Calibri"/>
                          <a:sym typeface="Calibri"/>
                        </a:rPr>
                        <a:t>32</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K)</a:t>
                      </a:r>
                      <a:r>
                        <a:rPr lang="es-MX" sz="1800" u="none" cap="none" strike="noStrike">
                          <a:latin typeface="Calibri"/>
                          <a:ea typeface="Calibri"/>
                          <a:cs typeface="Calibri"/>
                          <a:sym typeface="Calibri"/>
                        </a:rPr>
                        <a:t> EIP Elaboración de proyecto</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8</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a:latin typeface="Calibri"/>
                          <a:ea typeface="Calibri"/>
                          <a:cs typeface="Calibri"/>
                          <a:sym typeface="Calibri"/>
                        </a:rPr>
                        <a:t>42</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L)</a:t>
                      </a:r>
                      <a:r>
                        <a:rPr lang="es-MX" sz="1800" u="none" cap="none" strike="noStrike">
                          <a:latin typeface="Calibri"/>
                          <a:ea typeface="Calibri"/>
                          <a:cs typeface="Calibri"/>
                          <a:sym typeface="Calibri"/>
                        </a:rPr>
                        <a:t> Fotografías 2ª. R. 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9</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a:latin typeface="Calibri"/>
                          <a:ea typeface="Calibri"/>
                          <a:cs typeface="Calibri"/>
                          <a:sym typeface="Calibri"/>
                        </a:rPr>
                        <a:t>48</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M)</a:t>
                      </a:r>
                      <a:r>
                        <a:rPr lang="es-MX" sz="1800" u="none" cap="none" strike="noStrike">
                          <a:latin typeface="Calibri"/>
                          <a:ea typeface="Calibri"/>
                          <a:cs typeface="Calibri"/>
                          <a:sym typeface="Calibri"/>
                        </a:rPr>
                        <a:t> Evaluación. Tipos, herramientas y productos de Aprendizaje</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10</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a:latin typeface="Calibri"/>
                          <a:ea typeface="Calibri"/>
                          <a:cs typeface="Calibri"/>
                          <a:sym typeface="Calibri"/>
                        </a:rPr>
                        <a:t>49</a:t>
                      </a:r>
                      <a:endParaRPr sz="1800" u="none" cap="none" strike="noStrike">
                        <a:latin typeface="Calibri"/>
                        <a:ea typeface="Calibri"/>
                        <a:cs typeface="Calibri"/>
                        <a:sym typeface="Calibri"/>
                      </a:endParaRPr>
                    </a:p>
                  </a:txBody>
                  <a:tcPr marT="0" marB="0" marR="68575" marL="68575"/>
                </a:tc>
              </a:tr>
              <a:tr h="485300">
                <a:tc>
                  <a:txBody>
                    <a:bodyPr/>
                    <a:lstStyle/>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s-MX"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txBody>
                  <a:tcPr marT="0" marB="0" marR="68575" marL="68575"/>
                </a:tc>
              </a:tr>
            </a:tbl>
          </a:graphicData>
        </a:graphic>
      </p:graphicFrame>
      <p:pic>
        <p:nvPicPr>
          <p:cNvPr descr="CFE.jpg" id="185" name="Google Shape;185;p6"/>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Recorte de pantalla" id="562" name="Google Shape;562;p60"/>
          <p:cNvPicPr preferRelativeResize="0"/>
          <p:nvPr/>
        </p:nvPicPr>
        <p:blipFill rotWithShape="1">
          <a:blip r:embed="rId3">
            <a:alphaModFix/>
          </a:blip>
          <a:srcRect b="0" l="0" r="0" t="0"/>
          <a:stretch/>
        </p:blipFill>
        <p:spPr>
          <a:xfrm>
            <a:off x="538479" y="666975"/>
            <a:ext cx="10957695" cy="6006912"/>
          </a:xfrm>
          <a:prstGeom prst="rect">
            <a:avLst/>
          </a:prstGeom>
          <a:noFill/>
          <a:ln>
            <a:noFill/>
          </a:ln>
        </p:spPr>
      </p:pic>
      <p:pic>
        <p:nvPicPr>
          <p:cNvPr descr="CFE.jpg" id="563" name="Google Shape;563;p60"/>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descr="Recorte de pantalla" id="568" name="Google Shape;568;p61"/>
          <p:cNvPicPr preferRelativeResize="0"/>
          <p:nvPr/>
        </p:nvPicPr>
        <p:blipFill rotWithShape="1">
          <a:blip r:embed="rId3">
            <a:alphaModFix/>
          </a:blip>
          <a:srcRect b="0" l="0" r="0" t="0"/>
          <a:stretch/>
        </p:blipFill>
        <p:spPr>
          <a:xfrm>
            <a:off x="623943" y="769631"/>
            <a:ext cx="10822193" cy="5886612"/>
          </a:xfrm>
          <a:prstGeom prst="rect">
            <a:avLst/>
          </a:prstGeom>
          <a:noFill/>
          <a:ln>
            <a:noFill/>
          </a:ln>
        </p:spPr>
      </p:pic>
      <p:pic>
        <p:nvPicPr>
          <p:cNvPr descr="CFE.jpg" id="569" name="Google Shape;569;p61"/>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2"/>
          <p:cNvSpPr/>
          <p:nvPr/>
        </p:nvSpPr>
        <p:spPr>
          <a:xfrm>
            <a:off x="462477" y="297648"/>
            <a:ext cx="5004048" cy="369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13. Lista. Pasos para la infografía</a:t>
            </a:r>
            <a:endParaRPr b="0" i="0" sz="1800" u="none" cap="none" strike="noStrike">
              <a:solidFill>
                <a:srgbClr val="0F486F"/>
              </a:solidFill>
              <a:latin typeface="Century Gothic"/>
              <a:ea typeface="Century Gothic"/>
              <a:cs typeface="Century Gothic"/>
              <a:sym typeface="Century Gothic"/>
            </a:endParaRPr>
          </a:p>
        </p:txBody>
      </p:sp>
      <p:sp>
        <p:nvSpPr>
          <p:cNvPr id="575" name="Google Shape;575;p62"/>
          <p:cNvSpPr txBox="1"/>
          <p:nvPr/>
        </p:nvSpPr>
        <p:spPr>
          <a:xfrm>
            <a:off x="388814" y="830690"/>
            <a:ext cx="6120600" cy="642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600"/>
              <a:buFont typeface="Century Gothic"/>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Clr>
                <a:schemeClr val="dk1"/>
              </a:buClr>
              <a:buSzPts val="1600"/>
              <a:buFont typeface="Arial"/>
              <a:buNone/>
            </a:pPr>
            <a:r>
              <a:rPr i="0" lang="es-MX" sz="1700" u="none" cap="none" strike="noStrike">
                <a:solidFill>
                  <a:schemeClr val="dk1"/>
                </a:solidFill>
                <a:latin typeface="Calibri"/>
                <a:ea typeface="Calibri"/>
                <a:cs typeface="Calibri"/>
                <a:sym typeface="Calibri"/>
              </a:rPr>
              <a:t>Pasos para hacer una infografía.</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 Elegir un tema interesante</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 Buscar toda la información disponible sobre el tema (bibliográfica, videos, gráficas, imágenes, etc.)</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Seleccionar lo más relevante</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 Organizar la información de forma jerárquica</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 Elegir un estilo</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 Seleccionar los colores, fuentes, dibujos, etc.</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 Determinar los textos e imágenes que se van a emplear</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Escoger la herramienta con la que se va a diseñar la infografía</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Diseñar la infografía</a:t>
            </a:r>
            <a:endParaRPr i="0" sz="1900" u="none" cap="none" strike="noStrike">
              <a:solidFill>
                <a:schemeClr val="lt1"/>
              </a:solidFill>
              <a:latin typeface="Calibri"/>
              <a:ea typeface="Calibri"/>
              <a:cs typeface="Calibri"/>
              <a:sym typeface="Calibri"/>
            </a:endParaRPr>
          </a:p>
          <a:p>
            <a:pPr indent="-349250" lvl="0" marL="342900" marR="0" rtl="0" algn="l">
              <a:spcBef>
                <a:spcPts val="0"/>
              </a:spcBef>
              <a:spcAft>
                <a:spcPts val="0"/>
              </a:spcAft>
              <a:buClr>
                <a:schemeClr val="dk1"/>
              </a:buClr>
              <a:buSzPts val="1700"/>
              <a:buFont typeface="Calibri"/>
              <a:buAutoNum type="arabicParenR"/>
            </a:pPr>
            <a:r>
              <a:rPr i="0" lang="es-MX" sz="1700" u="none" cap="none" strike="noStrike">
                <a:solidFill>
                  <a:schemeClr val="dk1"/>
                </a:solidFill>
                <a:latin typeface="Calibri"/>
                <a:ea typeface="Calibri"/>
                <a:cs typeface="Calibri"/>
                <a:sym typeface="Calibri"/>
              </a:rPr>
              <a:t>Incluir fuentes consultadas.</a:t>
            </a:r>
            <a:endParaRPr i="0" sz="1900" u="none" cap="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1401"/>
              <a:buFont typeface="Century Gothic"/>
              <a:buNone/>
            </a:pPr>
            <a:r>
              <a:t/>
            </a:r>
            <a:endParaRPr i="0" sz="1501"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lt1"/>
              </a:buClr>
              <a:buSzPts val="1001"/>
              <a:buFont typeface="Century Gothic"/>
              <a:buNone/>
            </a:pPr>
            <a:r>
              <a:t/>
            </a:r>
            <a:endParaRPr i="0" sz="1101" u="none" cap="none" strike="noStrike">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001"/>
              <a:buFont typeface="Arial"/>
              <a:buNone/>
            </a:pPr>
            <a:r>
              <a:rPr i="0" lang="es-MX" sz="1101" u="none" cap="none" strike="noStrike">
                <a:solidFill>
                  <a:schemeClr val="dk1"/>
                </a:solidFill>
                <a:latin typeface="Calibri"/>
                <a:ea typeface="Calibri"/>
                <a:cs typeface="Calibri"/>
                <a:sym typeface="Calibri"/>
              </a:rPr>
              <a:t>Referencias</a:t>
            </a:r>
            <a:endParaRPr i="0" sz="1900" u="none" cap="none" strike="noStrike">
              <a:solidFill>
                <a:schemeClr val="lt1"/>
              </a:solidFill>
              <a:latin typeface="Calibri"/>
              <a:ea typeface="Calibri"/>
              <a:cs typeface="Calibri"/>
              <a:sym typeface="Calibri"/>
            </a:endParaRPr>
          </a:p>
          <a:p>
            <a:pPr indent="0" lvl="0" marL="0" marR="0" rtl="0" algn="just">
              <a:spcBef>
                <a:spcPts val="0"/>
              </a:spcBef>
              <a:spcAft>
                <a:spcPts val="0"/>
              </a:spcAft>
              <a:buClr>
                <a:schemeClr val="dk1"/>
              </a:buClr>
              <a:buSzPts val="1001"/>
              <a:buFont typeface="Arial"/>
              <a:buNone/>
            </a:pPr>
            <a:r>
              <a:rPr i="0" lang="es-MX" sz="1101" u="none" cap="none" strike="noStrike">
                <a:solidFill>
                  <a:schemeClr val="dk1"/>
                </a:solidFill>
                <a:latin typeface="Calibri"/>
                <a:ea typeface="Calibri"/>
                <a:cs typeface="Calibri"/>
                <a:sym typeface="Calibri"/>
              </a:rPr>
              <a:t>Romero.B. (25 de enero del 2018). ¿Cómo hacer la infografía perfecta?. Recuperado de https://www.begoromero.com/como-hacer-infografia-herramientas-y-trucos/ el 4 de junio del 2018</a:t>
            </a:r>
            <a:endParaRPr i="0" sz="1900" u="none" cap="none" strike="noStrike">
              <a:solidFill>
                <a:schemeClr val="lt1"/>
              </a:solidFill>
              <a:latin typeface="Calibri"/>
              <a:ea typeface="Calibri"/>
              <a:cs typeface="Calibri"/>
              <a:sym typeface="Calibri"/>
            </a:endParaRPr>
          </a:p>
          <a:p>
            <a:pPr indent="0" lvl="0" marL="0" marR="0" rtl="0" algn="just">
              <a:spcBef>
                <a:spcPts val="0"/>
              </a:spcBef>
              <a:spcAft>
                <a:spcPts val="0"/>
              </a:spcAft>
              <a:buClr>
                <a:schemeClr val="dk1"/>
              </a:buClr>
              <a:buSzPts val="1001"/>
              <a:buFont typeface="Arial"/>
              <a:buNone/>
            </a:pPr>
            <a:r>
              <a:rPr i="0" lang="es-MX" sz="1101" u="none" cap="none" strike="noStrike">
                <a:solidFill>
                  <a:schemeClr val="dk1"/>
                </a:solidFill>
                <a:latin typeface="Calibri"/>
                <a:ea typeface="Calibri"/>
                <a:cs typeface="Calibri"/>
                <a:sym typeface="Calibri"/>
              </a:rPr>
              <a:t>. (). Creación de infografías. Creative espaces Recuperado de http://conexiones.dgire.unam.mx/wp-content/uploads/2017/09/creacion-de-infografias.jpg el 4 de junio del 2018</a:t>
            </a:r>
            <a:endParaRPr i="0" sz="1900" u="none" cap="none" strike="noStrike">
              <a:solidFill>
                <a:schemeClr val="lt1"/>
              </a:solidFill>
              <a:latin typeface="Calibri"/>
              <a:ea typeface="Calibri"/>
              <a:cs typeface="Calibri"/>
              <a:sym typeface="Calibri"/>
            </a:endParaRPr>
          </a:p>
          <a:p>
            <a:pPr indent="0" lvl="0" marL="0" marR="0" rtl="0" algn="just">
              <a:spcBef>
                <a:spcPts val="0"/>
              </a:spcBef>
              <a:spcAft>
                <a:spcPts val="0"/>
              </a:spcAft>
              <a:buClr>
                <a:schemeClr val="dk1"/>
              </a:buClr>
              <a:buSzPts val="1001"/>
              <a:buFont typeface="Arial"/>
              <a:buNone/>
            </a:pPr>
            <a:r>
              <a:rPr i="0" lang="es-MX" sz="1101" u="none" cap="none" strike="noStrike">
                <a:solidFill>
                  <a:schemeClr val="dk1"/>
                </a:solidFill>
                <a:latin typeface="Calibri"/>
                <a:ea typeface="Calibri"/>
                <a:cs typeface="Calibri"/>
                <a:sym typeface="Calibri"/>
              </a:rPr>
              <a:t>(). ¿Cómo hacer una infografía?. Recuperado de http://conexiones.dgire.unam.mx/wp-content/uploads/2017/09/como-hacer-una-infografia.png el 4 de junio del 2018</a:t>
            </a:r>
            <a:endParaRPr i="0" sz="1900" u="none" cap="none" strike="noStrike">
              <a:solidFill>
                <a:schemeClr val="lt1"/>
              </a:solidFill>
              <a:latin typeface="Calibri"/>
              <a:ea typeface="Calibri"/>
              <a:cs typeface="Calibri"/>
              <a:sym typeface="Calibri"/>
            </a:endParaRPr>
          </a:p>
          <a:p>
            <a:pPr indent="0" lvl="0" marL="0" marR="0" rtl="0" algn="just">
              <a:spcBef>
                <a:spcPts val="0"/>
              </a:spcBef>
              <a:spcAft>
                <a:spcPts val="0"/>
              </a:spcAft>
              <a:buClr>
                <a:schemeClr val="dk1"/>
              </a:buClr>
              <a:buSzPts val="1001"/>
              <a:buFont typeface="Arial"/>
              <a:buNone/>
            </a:pPr>
            <a:r>
              <a:rPr i="0" lang="es-MX" sz="1101" u="none" cap="none" strike="noStrike">
                <a:solidFill>
                  <a:schemeClr val="dk1"/>
                </a:solidFill>
                <a:latin typeface="Calibri"/>
                <a:ea typeface="Calibri"/>
                <a:cs typeface="Calibri"/>
                <a:sym typeface="Calibri"/>
              </a:rPr>
              <a:t>Uribe.F. (2014). Infografías, viñetas y otros gráficos. México. UNAM Investigación y desarrollo Recuperado de http://www.cad.unam.mx/programas/actuales/cursos_diplo/cursos/curso_ID_inv_desarrollo_2015/00/04_material_didactico/material_ponente/md_Carlos_Jacinto_Fabian_Uribe/carpeta_Carlos_Fabian/presentacion_%20infografias.pdf el 4 de junio del 2018</a:t>
            </a:r>
            <a:endParaRPr i="0" sz="1900" u="none" cap="none" strike="noStrike">
              <a:solidFill>
                <a:schemeClr val="lt1"/>
              </a:solidFill>
              <a:latin typeface="Calibri"/>
              <a:ea typeface="Calibri"/>
              <a:cs typeface="Calibri"/>
              <a:sym typeface="Calibri"/>
            </a:endParaRPr>
          </a:p>
          <a:p>
            <a:pPr indent="0" lvl="0" marL="0" marR="0" rtl="0" algn="just">
              <a:spcBef>
                <a:spcPts val="0"/>
              </a:spcBef>
              <a:spcAft>
                <a:spcPts val="0"/>
              </a:spcAft>
              <a:buClr>
                <a:schemeClr val="lt1"/>
              </a:buClr>
              <a:buSzPts val="1001"/>
              <a:buFont typeface="Century Gothic"/>
              <a:buNone/>
            </a:pPr>
            <a:r>
              <a:t/>
            </a:r>
            <a:endParaRPr i="0" sz="1101" u="none" cap="none" strike="noStrike">
              <a:solidFill>
                <a:schemeClr val="lt1"/>
              </a:solidFill>
              <a:latin typeface="Calibri"/>
              <a:ea typeface="Calibri"/>
              <a:cs typeface="Calibri"/>
              <a:sym typeface="Calibri"/>
            </a:endParaRPr>
          </a:p>
        </p:txBody>
      </p:sp>
      <p:pic>
        <p:nvPicPr>
          <p:cNvPr descr="Recorte de pantalla" id="576" name="Google Shape;576;p62"/>
          <p:cNvPicPr preferRelativeResize="0"/>
          <p:nvPr/>
        </p:nvPicPr>
        <p:blipFill rotWithShape="1">
          <a:blip r:embed="rId3">
            <a:alphaModFix/>
          </a:blip>
          <a:srcRect b="0" l="0" r="0" t="0"/>
          <a:stretch/>
        </p:blipFill>
        <p:spPr>
          <a:xfrm>
            <a:off x="6674399" y="1355300"/>
            <a:ext cx="5197394" cy="3672409"/>
          </a:xfrm>
          <a:prstGeom prst="rect">
            <a:avLst/>
          </a:prstGeom>
          <a:noFill/>
          <a:ln>
            <a:noFill/>
          </a:ln>
          <a:effectLst>
            <a:outerShdw blurRad="292100" rotWithShape="0" algn="tl" dir="2700000" dist="139700">
              <a:srgbClr val="333333">
                <a:alpha val="64705"/>
              </a:srgbClr>
            </a:outerShdw>
          </a:effectLst>
        </p:spPr>
      </p:pic>
      <p:pic>
        <p:nvPicPr>
          <p:cNvPr descr="CFE.jpg" id="577" name="Google Shape;577;p62"/>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3"/>
          <p:cNvSpPr txBox="1"/>
          <p:nvPr/>
        </p:nvSpPr>
        <p:spPr>
          <a:xfrm>
            <a:off x="451821" y="360661"/>
            <a:ext cx="2829261" cy="3692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F486F"/>
              </a:buClr>
              <a:buSzPts val="1800"/>
              <a:buFont typeface="Arial"/>
              <a:buNone/>
            </a:pPr>
            <a:r>
              <a:rPr b="1" i="0" lang="es-MX" sz="1800" u="none" cap="none" strike="noStrike">
                <a:solidFill>
                  <a:srgbClr val="0F486F"/>
                </a:solidFill>
                <a:latin typeface="Arial"/>
                <a:ea typeface="Arial"/>
                <a:cs typeface="Arial"/>
                <a:sym typeface="Arial"/>
              </a:rPr>
              <a:t>Producto 14. Infografía</a:t>
            </a:r>
            <a:endParaRPr b="1" i="0" sz="1800" u="none" cap="none" strike="noStrike">
              <a:solidFill>
                <a:srgbClr val="0F486F"/>
              </a:solidFill>
              <a:latin typeface="Arial"/>
              <a:ea typeface="Arial"/>
              <a:cs typeface="Arial"/>
              <a:sym typeface="Arial"/>
            </a:endParaRPr>
          </a:p>
        </p:txBody>
      </p:sp>
      <p:pic>
        <p:nvPicPr>
          <p:cNvPr id="583" name="Google Shape;583;p63"/>
          <p:cNvPicPr preferRelativeResize="0"/>
          <p:nvPr/>
        </p:nvPicPr>
        <p:blipFill rotWithShape="1">
          <a:blip r:embed="rId3">
            <a:alphaModFix/>
          </a:blip>
          <a:srcRect b="0" l="0" r="0" t="0"/>
          <a:stretch/>
        </p:blipFill>
        <p:spPr>
          <a:xfrm>
            <a:off x="3400778" y="643891"/>
            <a:ext cx="5679386" cy="6036608"/>
          </a:xfrm>
          <a:prstGeom prst="rect">
            <a:avLst/>
          </a:prstGeom>
          <a:noFill/>
          <a:ln>
            <a:noFill/>
          </a:ln>
          <a:effectLst>
            <a:outerShdw blurRad="292100" rotWithShape="0" algn="tl" dir="2700000" dist="139700">
              <a:srgbClr val="333333">
                <a:alpha val="64705"/>
              </a:srgbClr>
            </a:outerShdw>
          </a:effectLst>
        </p:spPr>
      </p:pic>
      <p:pic>
        <p:nvPicPr>
          <p:cNvPr descr="CFE.jpg" id="584" name="Google Shape;584;p63"/>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64"/>
          <p:cNvSpPr/>
          <p:nvPr/>
        </p:nvSpPr>
        <p:spPr>
          <a:xfrm>
            <a:off x="439410" y="263946"/>
            <a:ext cx="4283968" cy="3694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F486F"/>
              </a:buClr>
              <a:buSzPts val="1801"/>
              <a:buFont typeface="Arial"/>
              <a:buNone/>
            </a:pPr>
            <a:r>
              <a:rPr b="1" i="0" lang="es-MX" sz="1801" u="none" cap="none" strike="noStrike">
                <a:solidFill>
                  <a:srgbClr val="0F486F"/>
                </a:solidFill>
                <a:latin typeface="Arial"/>
                <a:ea typeface="Arial"/>
                <a:cs typeface="Arial"/>
                <a:sym typeface="Arial"/>
              </a:rPr>
              <a:t>Producto 15. Reflexiones personales</a:t>
            </a:r>
            <a:endParaRPr b="1" i="0" sz="1800" u="none" cap="none" strike="noStrike">
              <a:solidFill>
                <a:srgbClr val="0F486F"/>
              </a:solidFill>
              <a:latin typeface="Century Gothic"/>
              <a:ea typeface="Century Gothic"/>
              <a:cs typeface="Century Gothic"/>
              <a:sym typeface="Century Gothic"/>
            </a:endParaRPr>
          </a:p>
        </p:txBody>
      </p:sp>
      <p:pic>
        <p:nvPicPr>
          <p:cNvPr descr="CFE.jpg" id="590" name="Google Shape;590;p64"/>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
        <p:nvSpPr>
          <p:cNvPr id="591" name="Google Shape;591;p64"/>
          <p:cNvSpPr txBox="1"/>
          <p:nvPr/>
        </p:nvSpPr>
        <p:spPr>
          <a:xfrm>
            <a:off x="1187355" y="1433015"/>
            <a:ext cx="9744600" cy="4648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0" lang="es-MX" sz="2000" u="none" cap="none" strike="noStrike">
                <a:solidFill>
                  <a:schemeClr val="dk1"/>
                </a:solidFill>
                <a:latin typeface="Calibri"/>
                <a:ea typeface="Calibri"/>
                <a:cs typeface="Calibri"/>
                <a:sym typeface="Calibri"/>
              </a:rPr>
              <a:t>La construcción de este proyecto me brindó una nueva perspectiva sobre el trabajo interdisciplinario y sus beneficios al abordar problemas reales, como es el hecho de la implicación social que tiene un trabajo de ingeniería. De igual forma se presentaron algunos retos, destacando el hecho de que debíamos comprender cada uno de los enfoques de cada profesor para poder llevar a cabo el proyecto.</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t/>
            </a:r>
            <a:endParaRPr i="0" sz="2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br>
              <a:rPr i="0" lang="es-MX" sz="2000" u="none" cap="none" strike="noStrike">
                <a:solidFill>
                  <a:schemeClr val="dk1"/>
                </a:solidFill>
                <a:latin typeface="Calibri"/>
                <a:ea typeface="Calibri"/>
                <a:cs typeface="Calibri"/>
                <a:sym typeface="Calibri"/>
              </a:rPr>
            </a:br>
            <a:r>
              <a:rPr i="0" lang="es-MX" sz="2000" u="none" cap="none" strike="noStrike">
                <a:solidFill>
                  <a:schemeClr val="dk1"/>
                </a:solidFill>
                <a:latin typeface="Calibri"/>
                <a:ea typeface="Calibri"/>
                <a:cs typeface="Calibri"/>
                <a:sym typeface="Calibri"/>
              </a:rPr>
              <a:t>Nadia García Luna</a:t>
            </a:r>
            <a:endParaRPr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s-MX" sz="1800" u="none" cap="none" strike="noStrike">
                <a:solidFill>
                  <a:schemeClr val="lt1"/>
                </a:solidFill>
                <a:latin typeface="Century Gothic"/>
                <a:ea typeface="Century Gothic"/>
                <a:cs typeface="Century Gothic"/>
                <a:sym typeface="Century Gothic"/>
              </a:rPr>
            </a:b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5"/>
          <p:cNvSpPr txBox="1"/>
          <p:nvPr/>
        </p:nvSpPr>
        <p:spPr>
          <a:xfrm>
            <a:off x="1091821" y="1569493"/>
            <a:ext cx="95670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000">
                <a:solidFill>
                  <a:schemeClr val="dk1"/>
                </a:solidFill>
                <a:latin typeface="Calibri"/>
                <a:ea typeface="Calibri"/>
                <a:cs typeface="Calibri"/>
                <a:sym typeface="Calibri"/>
              </a:rPr>
              <a:t>El gran reto que se presentó en el desarrollo de este proyecto es la planeación de actividades que pudieran integrar las diferentes disciplinas y que estas fueran de interés para todas las áreas involucradas. Los alumnos de áreas de ciencias pueden perder interés al enfocarse en productos con corte social, como puede ser la elaboración de un diario, sin embargo, es nuestro deber como docentes ayudarles a apreciar el desarrollo de habilidades sociales y su importancia al desarrollarse en sociedad, así como en  un ambiente laboral. Es uno de los principales objetivos del proyecto, analizar los efectos de la implementación de una tecnología, que en principio tiene una buena intención,  pero si no se implementa de manera adecuada puede conllevar a la perpetuación de diferentes injusticias sociales.</a:t>
            </a:r>
            <a:endParaRPr sz="2000">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r">
              <a:spcBef>
                <a:spcPts val="0"/>
              </a:spcBef>
              <a:spcAft>
                <a:spcPts val="0"/>
              </a:spcAft>
              <a:buNone/>
            </a:pPr>
            <a:r>
              <a:rPr lang="es-MX" sz="2000">
                <a:solidFill>
                  <a:schemeClr val="dk1"/>
                </a:solidFill>
                <a:latin typeface="Calibri"/>
                <a:ea typeface="Calibri"/>
                <a:cs typeface="Calibri"/>
                <a:sym typeface="Calibri"/>
              </a:rPr>
              <a:t>Adrián García</a:t>
            </a:r>
            <a:endParaRPr sz="2000">
              <a:solidFill>
                <a:schemeClr val="dk1"/>
              </a:solidFill>
              <a:latin typeface="Calibri"/>
              <a:ea typeface="Calibri"/>
              <a:cs typeface="Calibri"/>
              <a:sym typeface="Calibri"/>
            </a:endParaRPr>
          </a:p>
        </p:txBody>
      </p:sp>
      <p:pic>
        <p:nvPicPr>
          <p:cNvPr descr="CFE.jpg" id="597" name="Google Shape;597;p65"/>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6"/>
          <p:cNvSpPr txBox="1"/>
          <p:nvPr/>
        </p:nvSpPr>
        <p:spPr>
          <a:xfrm>
            <a:off x="1253210" y="615752"/>
            <a:ext cx="9418500" cy="50025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21730"/>
              </a:buClr>
              <a:buSzPts val="1800"/>
              <a:buFont typeface="Arial"/>
              <a:buNone/>
            </a:pPr>
            <a:r>
              <a:rPr lang="es-MX" sz="2000">
                <a:solidFill>
                  <a:srgbClr val="021730"/>
                </a:solidFill>
                <a:latin typeface="Calibri"/>
                <a:ea typeface="Calibri"/>
                <a:cs typeface="Calibri"/>
                <a:sym typeface="Calibri"/>
              </a:rPr>
              <a:t>Las tres principales dificultades en la construcción de este proyecto fueron: el trabajo colaborativo con profesores de distintas formaciones, la organización del tiempo y la carga de trabajo para cumplir con los plazos establecidos. </a:t>
            </a:r>
            <a:endParaRPr sz="2000">
              <a:solidFill>
                <a:srgbClr val="021730"/>
              </a:solidFill>
              <a:latin typeface="Calibri"/>
              <a:ea typeface="Calibri"/>
              <a:cs typeface="Calibri"/>
              <a:sym typeface="Calibri"/>
            </a:endParaRPr>
          </a:p>
          <a:p>
            <a:pPr indent="0" lvl="0" marL="0" marR="0" rtl="0" algn="just">
              <a:lnSpc>
                <a:spcPct val="115000"/>
              </a:lnSpc>
              <a:spcBef>
                <a:spcPts val="0"/>
              </a:spcBef>
              <a:spcAft>
                <a:spcPts val="0"/>
              </a:spcAft>
              <a:buClr>
                <a:srgbClr val="021730"/>
              </a:buClr>
              <a:buSzPts val="1800"/>
              <a:buFont typeface="Arial"/>
              <a:buNone/>
            </a:pPr>
            <a:r>
              <a:rPr lang="es-MX" sz="2000">
                <a:solidFill>
                  <a:srgbClr val="021730"/>
                </a:solidFill>
                <a:latin typeface="Calibri"/>
                <a:ea typeface="Calibri"/>
                <a:cs typeface="Calibri"/>
                <a:sym typeface="Calibri"/>
              </a:rPr>
              <a:t>Después de los cambios que como docentes tuvimos que hacer en nuestra labor diaria, a raíz del confinamiento por la pandemia de Covid 19, el uso de herramientas asincrónicas de comunicación y trabajo se hizo más sencillo.</a:t>
            </a:r>
            <a:endParaRPr sz="2000">
              <a:latin typeface="Calibri"/>
              <a:ea typeface="Calibri"/>
              <a:cs typeface="Calibri"/>
              <a:sym typeface="Calibri"/>
            </a:endParaRPr>
          </a:p>
          <a:p>
            <a:pPr indent="0" lvl="0" marL="0" marR="0" rtl="0" algn="just">
              <a:lnSpc>
                <a:spcPct val="115000"/>
              </a:lnSpc>
              <a:spcBef>
                <a:spcPts val="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just">
              <a:lnSpc>
                <a:spcPct val="115000"/>
              </a:lnSpc>
              <a:spcBef>
                <a:spcPts val="0"/>
              </a:spcBef>
              <a:spcAft>
                <a:spcPts val="0"/>
              </a:spcAft>
              <a:buClr>
                <a:srgbClr val="021730"/>
              </a:buClr>
              <a:buSzPts val="1800"/>
              <a:buFont typeface="Arial"/>
              <a:buNone/>
            </a:pPr>
            <a:r>
              <a:rPr lang="es-MX" sz="2000">
                <a:solidFill>
                  <a:srgbClr val="021730"/>
                </a:solidFill>
                <a:latin typeface="Calibri"/>
                <a:ea typeface="Calibri"/>
                <a:cs typeface="Calibri"/>
                <a:sym typeface="Calibri"/>
              </a:rPr>
              <a:t>Durante la construcción de este proyecto comprendí mejor el concepto de interdisciplinariedad, pues a fin de cuentas la realidad es una sola, y cada disciplina aporta diferentes conocimientos y habilidades para comprenderla mejor. </a:t>
            </a:r>
            <a:endParaRPr sz="2000">
              <a:solidFill>
                <a:srgbClr val="021730"/>
              </a:solidFill>
              <a:latin typeface="Calibri"/>
              <a:ea typeface="Calibri"/>
              <a:cs typeface="Calibri"/>
              <a:sym typeface="Calibri"/>
            </a:endParaRPr>
          </a:p>
          <a:p>
            <a:pPr indent="0" lvl="0" marL="0" marR="0" rtl="0" algn="just">
              <a:lnSpc>
                <a:spcPct val="115000"/>
              </a:lnSpc>
              <a:spcBef>
                <a:spcPts val="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just">
              <a:lnSpc>
                <a:spcPct val="115000"/>
              </a:lnSpc>
              <a:spcBef>
                <a:spcPts val="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just">
              <a:lnSpc>
                <a:spcPct val="115000"/>
              </a:lnSpc>
              <a:spcBef>
                <a:spcPts val="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r">
              <a:lnSpc>
                <a:spcPct val="115000"/>
              </a:lnSpc>
              <a:spcBef>
                <a:spcPts val="0"/>
              </a:spcBef>
              <a:spcAft>
                <a:spcPts val="0"/>
              </a:spcAft>
              <a:buClr>
                <a:srgbClr val="021730"/>
              </a:buClr>
              <a:buSzPts val="1800"/>
              <a:buFont typeface="Arial"/>
              <a:buNone/>
            </a:pPr>
            <a:r>
              <a:rPr b="1" lang="es-MX" sz="2000">
                <a:solidFill>
                  <a:srgbClr val="021730"/>
                </a:solidFill>
                <a:latin typeface="Calibri"/>
                <a:ea typeface="Calibri"/>
                <a:cs typeface="Calibri"/>
                <a:sym typeface="Calibri"/>
              </a:rPr>
              <a:t>Ingrid A. Luna Estrada</a:t>
            </a:r>
            <a:endParaRPr b="1" sz="2000">
              <a:solidFill>
                <a:srgbClr val="021730"/>
              </a:solidFill>
              <a:latin typeface="Calibri"/>
              <a:ea typeface="Calibri"/>
              <a:cs typeface="Calibri"/>
              <a:sym typeface="Calibri"/>
            </a:endParaRPr>
          </a:p>
        </p:txBody>
      </p:sp>
      <p:pic>
        <p:nvPicPr>
          <p:cNvPr descr="CFE.jpg" id="603" name="Google Shape;603;p66"/>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7"/>
          <p:cNvSpPr txBox="1"/>
          <p:nvPr/>
        </p:nvSpPr>
        <p:spPr>
          <a:xfrm>
            <a:off x="1299840" y="1030070"/>
            <a:ext cx="9375000" cy="38613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1200"/>
              </a:spcBef>
              <a:spcAft>
                <a:spcPts val="0"/>
              </a:spcAft>
              <a:buClr>
                <a:srgbClr val="021730"/>
              </a:buClr>
              <a:buSzPts val="1800"/>
              <a:buFont typeface="Arial"/>
              <a:buNone/>
            </a:pPr>
            <a:r>
              <a:rPr lang="es-MX" sz="2000">
                <a:solidFill>
                  <a:srgbClr val="021730"/>
                </a:solidFill>
                <a:latin typeface="Calibri"/>
                <a:ea typeface="Calibri"/>
                <a:cs typeface="Calibri"/>
                <a:sym typeface="Calibri"/>
              </a:rPr>
              <a:t>Durante la construcción de este proyecto me pareció enriquecedor abordar una misma problemática desde diferentes perspectivas. Aprendí de mis compañeros sobre las temáticas que abordarán, por lo que ahora tengo un enfoque más amplio de lo que abordaré con mis estudiantes. También aprendimos sobre modos de organización y la forma en que se construye adecuadamente un trabajo interdisciplinario.   </a:t>
            </a:r>
            <a:endParaRPr sz="2000">
              <a:solidFill>
                <a:srgbClr val="021730"/>
              </a:solidFill>
              <a:latin typeface="Calibri"/>
              <a:ea typeface="Calibri"/>
              <a:cs typeface="Calibri"/>
              <a:sym typeface="Calibri"/>
            </a:endParaRPr>
          </a:p>
          <a:p>
            <a:pPr indent="0" lvl="0" marL="0" marR="0" rtl="0" algn="just">
              <a:lnSpc>
                <a:spcPct val="115000"/>
              </a:lnSpc>
              <a:spcBef>
                <a:spcPts val="120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just">
              <a:lnSpc>
                <a:spcPct val="115000"/>
              </a:lnSpc>
              <a:spcBef>
                <a:spcPts val="120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just">
              <a:lnSpc>
                <a:spcPct val="115000"/>
              </a:lnSpc>
              <a:spcBef>
                <a:spcPts val="1200"/>
              </a:spcBef>
              <a:spcAft>
                <a:spcPts val="0"/>
              </a:spcAft>
              <a:buClr>
                <a:schemeClr val="lt1"/>
              </a:buClr>
              <a:buSzPts val="1800"/>
              <a:buFont typeface="Century Gothic"/>
              <a:buNone/>
            </a:pPr>
            <a:r>
              <a:t/>
            </a:r>
            <a:endParaRPr sz="2000">
              <a:solidFill>
                <a:srgbClr val="021730"/>
              </a:solidFill>
              <a:latin typeface="Calibri"/>
              <a:ea typeface="Calibri"/>
              <a:cs typeface="Calibri"/>
              <a:sym typeface="Calibri"/>
            </a:endParaRPr>
          </a:p>
          <a:p>
            <a:pPr indent="0" lvl="0" marL="0" marR="0" rtl="0" algn="r">
              <a:lnSpc>
                <a:spcPct val="115000"/>
              </a:lnSpc>
              <a:spcBef>
                <a:spcPts val="1200"/>
              </a:spcBef>
              <a:spcAft>
                <a:spcPts val="1200"/>
              </a:spcAft>
              <a:buClr>
                <a:srgbClr val="021730"/>
              </a:buClr>
              <a:buSzPts val="1800"/>
              <a:buFont typeface="Arial"/>
              <a:buNone/>
            </a:pPr>
            <a:r>
              <a:rPr b="1" lang="es-MX" sz="2000">
                <a:solidFill>
                  <a:srgbClr val="021730"/>
                </a:solidFill>
                <a:latin typeface="Calibri"/>
                <a:ea typeface="Calibri"/>
                <a:cs typeface="Calibri"/>
                <a:sym typeface="Calibri"/>
              </a:rPr>
              <a:t>Guillermo Torices</a:t>
            </a:r>
            <a:endParaRPr b="1" sz="2000">
              <a:solidFill>
                <a:srgbClr val="021730"/>
              </a:solidFill>
              <a:latin typeface="Calibri"/>
              <a:ea typeface="Calibri"/>
              <a:cs typeface="Calibri"/>
              <a:sym typeface="Calibri"/>
            </a:endParaRPr>
          </a:p>
        </p:txBody>
      </p:sp>
      <p:pic>
        <p:nvPicPr>
          <p:cNvPr descr="CFE.jpg" id="609" name="Google Shape;609;p67"/>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aphicFrame>
        <p:nvGraphicFramePr>
          <p:cNvPr id="190" name="Google Shape;190;p7"/>
          <p:cNvGraphicFramePr/>
          <p:nvPr/>
        </p:nvGraphicFramePr>
        <p:xfrm>
          <a:off x="376518" y="2011680"/>
          <a:ext cx="3000000" cy="3000000"/>
        </p:xfrm>
        <a:graphic>
          <a:graphicData uri="http://schemas.openxmlformats.org/drawingml/2006/table">
            <a:tbl>
              <a:tblPr bandRow="1" firstRow="1">
                <a:noFill/>
                <a:tableStyleId>{D5FA0D87-30D2-4CEC-B70D-CE7717A50264}</a:tableStyleId>
              </a:tblPr>
              <a:tblGrid>
                <a:gridCol w="3743650"/>
                <a:gridCol w="3743650"/>
                <a:gridCol w="3743650"/>
              </a:tblGrid>
              <a:tr h="412325">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APARTADOS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CONTENIDOS</a:t>
                      </a:r>
                      <a:endParaRPr sz="16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600" u="none" cap="none" strike="noStrike">
                          <a:latin typeface="Calibri"/>
                          <a:ea typeface="Calibri"/>
                          <a:cs typeface="Calibri"/>
                          <a:sym typeface="Calibri"/>
                        </a:rPr>
                        <a:t>NO. DIAPOSITIVA</a:t>
                      </a:r>
                      <a:endParaRPr sz="1600" u="none" cap="none" strike="noStrike">
                        <a:latin typeface="Calibri"/>
                        <a:ea typeface="Calibri"/>
                        <a:cs typeface="Calibri"/>
                        <a:sym typeface="Calibri"/>
                      </a:endParaRPr>
                    </a:p>
                  </a:txBody>
                  <a:tcPr marT="0" marB="0" marR="68575" marL="68575"/>
                </a:tc>
              </a:tr>
              <a:tr h="652675">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N)</a:t>
                      </a:r>
                      <a:r>
                        <a:rPr lang="es-MX" sz="1800" u="none" cap="none" strike="noStrike">
                          <a:latin typeface="Calibri"/>
                          <a:ea typeface="Calibri"/>
                          <a:cs typeface="Calibri"/>
                          <a:sym typeface="Calibri"/>
                        </a:rPr>
                        <a:t> Evaluación. Formatos. Prerrequisitos</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u="none" cap="none" strike="noStrike">
                          <a:latin typeface="Calibri"/>
                          <a:ea typeface="Calibri"/>
                          <a:cs typeface="Calibri"/>
                          <a:sym typeface="Calibri"/>
                        </a:rPr>
                        <a:t>Producto 11</a:t>
                      </a:r>
                      <a:endParaRPr sz="18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s-MX" sz="1800">
                          <a:latin typeface="Calibri"/>
                          <a:ea typeface="Calibri"/>
                          <a:cs typeface="Calibri"/>
                          <a:sym typeface="Calibri"/>
                        </a:rPr>
                        <a:t>52</a:t>
                      </a:r>
                      <a:endParaRPr sz="1800">
                        <a:latin typeface="Calibri"/>
                        <a:ea typeface="Calibri"/>
                        <a:cs typeface="Calibri"/>
                        <a:sym typeface="Calibri"/>
                      </a:endParaRPr>
                    </a:p>
                  </a:txBody>
                  <a:tcPr marT="45725" marB="45725" marR="91450" marL="91450"/>
                </a:tc>
              </a:tr>
              <a:tr h="652675">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Ñ)</a:t>
                      </a:r>
                      <a:r>
                        <a:rPr lang="es-MX" sz="1800">
                          <a:latin typeface="Calibri"/>
                          <a:ea typeface="Calibri"/>
                          <a:cs typeface="Calibri"/>
                          <a:sym typeface="Calibri"/>
                        </a:rPr>
                        <a:t> Evaluación. Formatos. Grupo heterogéneo</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Producto 12</a:t>
                      </a:r>
                      <a:endParaRPr sz="18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s-MX" sz="1800">
                          <a:latin typeface="Calibri"/>
                          <a:ea typeface="Calibri"/>
                          <a:cs typeface="Calibri"/>
                          <a:sym typeface="Calibri"/>
                        </a:rPr>
                        <a:t>59</a:t>
                      </a:r>
                      <a:endParaRPr sz="1800">
                        <a:latin typeface="Calibri"/>
                        <a:ea typeface="Calibri"/>
                        <a:cs typeface="Calibri"/>
                        <a:sym typeface="Calibri"/>
                      </a:endParaRPr>
                    </a:p>
                  </a:txBody>
                  <a:tcPr marT="45725" marB="45725" marR="91450" marL="91450"/>
                </a:tc>
              </a:tr>
              <a:tr h="652675">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O)</a:t>
                      </a:r>
                      <a:r>
                        <a:rPr lang="es-MX" sz="1800">
                          <a:latin typeface="Calibri"/>
                          <a:ea typeface="Calibri"/>
                          <a:cs typeface="Calibri"/>
                          <a:sym typeface="Calibri"/>
                        </a:rPr>
                        <a:t> Lista. Pasos para la infografía</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Producto 13</a:t>
                      </a:r>
                      <a:endParaRPr sz="18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s-MX" sz="1800">
                          <a:latin typeface="Calibri"/>
                          <a:ea typeface="Calibri"/>
                          <a:cs typeface="Calibri"/>
                          <a:sym typeface="Calibri"/>
                        </a:rPr>
                        <a:t>62</a:t>
                      </a:r>
                      <a:endParaRPr sz="1800">
                        <a:latin typeface="Calibri"/>
                        <a:ea typeface="Calibri"/>
                        <a:cs typeface="Calibri"/>
                        <a:sym typeface="Calibri"/>
                      </a:endParaRPr>
                    </a:p>
                  </a:txBody>
                  <a:tcPr marT="45725" marB="45725" marR="91450" marL="91450"/>
                </a:tc>
              </a:tr>
              <a:tr h="412325">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P)</a:t>
                      </a:r>
                      <a:r>
                        <a:rPr lang="es-MX" sz="1800">
                          <a:latin typeface="Calibri"/>
                          <a:ea typeface="Calibri"/>
                          <a:cs typeface="Calibri"/>
                          <a:sym typeface="Calibri"/>
                        </a:rPr>
                        <a:t> Infografía	</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Producto 14</a:t>
                      </a:r>
                      <a:endParaRPr sz="18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s-MX" sz="1800">
                          <a:latin typeface="Calibri"/>
                          <a:ea typeface="Calibri"/>
                          <a:cs typeface="Calibri"/>
                          <a:sym typeface="Calibri"/>
                        </a:rPr>
                        <a:t>63</a:t>
                      </a:r>
                      <a:endParaRPr sz="1800">
                        <a:latin typeface="Calibri"/>
                        <a:ea typeface="Calibri"/>
                        <a:cs typeface="Calibri"/>
                        <a:sym typeface="Calibri"/>
                      </a:endParaRPr>
                    </a:p>
                  </a:txBody>
                  <a:tcPr marT="45725" marB="45725" marR="91450" marL="91450"/>
                </a:tc>
              </a:tr>
              <a:tr h="412325">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Q)</a:t>
                      </a:r>
                      <a:r>
                        <a:rPr lang="es-MX" sz="1800">
                          <a:latin typeface="Calibri"/>
                          <a:ea typeface="Calibri"/>
                          <a:cs typeface="Calibri"/>
                          <a:sym typeface="Calibri"/>
                        </a:rPr>
                        <a:t> Reflexiones personales</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es-MX" sz="1800">
                          <a:latin typeface="Calibri"/>
                          <a:ea typeface="Calibri"/>
                          <a:cs typeface="Calibri"/>
                          <a:sym typeface="Calibri"/>
                        </a:rPr>
                        <a:t>Producto 15</a:t>
                      </a:r>
                      <a:endParaRPr sz="18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s-MX" sz="1800">
                          <a:latin typeface="Calibri"/>
                          <a:ea typeface="Calibri"/>
                          <a:cs typeface="Calibri"/>
                          <a:sym typeface="Calibri"/>
                        </a:rPr>
                        <a:t>64</a:t>
                      </a:r>
                      <a:endParaRPr sz="1800">
                        <a:latin typeface="Calibri"/>
                        <a:ea typeface="Calibri"/>
                        <a:cs typeface="Calibri"/>
                        <a:sym typeface="Calibri"/>
                      </a:endParaRPr>
                    </a:p>
                  </a:txBody>
                  <a:tcPr marT="45725" marB="45725" marR="91450" marL="91450"/>
                </a:tc>
              </a:tr>
            </a:tbl>
          </a:graphicData>
        </a:graphic>
      </p:graphicFrame>
      <p:pic>
        <p:nvPicPr>
          <p:cNvPr descr="CFE.jpg" id="191" name="Google Shape;191;p7"/>
          <p:cNvPicPr preferRelativeResize="0"/>
          <p:nvPr/>
        </p:nvPicPr>
        <p:blipFill rotWithShape="1">
          <a:blip r:embed="rId3">
            <a:alphaModFix/>
          </a:blip>
          <a:srcRect b="0" l="0" r="0" t="0"/>
          <a:stretch/>
        </p:blipFill>
        <p:spPr>
          <a:xfrm>
            <a:off x="11054736" y="5378825"/>
            <a:ext cx="1137264" cy="1392546"/>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C.A.I.A.C.-Equipo4.pdf" id="196" name="Google Shape;196;p8"/>
          <p:cNvPicPr preferRelativeResize="0"/>
          <p:nvPr/>
        </p:nvPicPr>
        <p:blipFill rotWithShape="1">
          <a:blip r:embed="rId3">
            <a:alphaModFix/>
          </a:blip>
          <a:srcRect b="5531" l="7236" r="4617" t="6105"/>
          <a:stretch/>
        </p:blipFill>
        <p:spPr>
          <a:xfrm>
            <a:off x="652075" y="-20288"/>
            <a:ext cx="10402645" cy="6898596"/>
          </a:xfrm>
          <a:prstGeom prst="rect">
            <a:avLst/>
          </a:prstGeom>
          <a:noFill/>
          <a:ln>
            <a:noFill/>
          </a:ln>
        </p:spPr>
      </p:pic>
      <p:pic>
        <p:nvPicPr>
          <p:cNvPr descr="CFE.jpg" id="197" name="Google Shape;197;p8"/>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
        <p:nvSpPr>
          <p:cNvPr id="198" name="Google Shape;198;p8"/>
          <p:cNvSpPr txBox="1"/>
          <p:nvPr/>
        </p:nvSpPr>
        <p:spPr>
          <a:xfrm>
            <a:off x="0" y="126225"/>
            <a:ext cx="8405700" cy="631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Font typeface="Arial"/>
              <a:buNone/>
            </a:pPr>
            <a:r>
              <a:rPr b="1" lang="es-MX" sz="1801">
                <a:solidFill>
                  <a:schemeClr val="dk1"/>
                </a:solidFill>
              </a:rPr>
              <a:t>5a Producto 1. C.A.I.A.C. Conclusiones Generales. Interdisciplinariedad.</a:t>
            </a:r>
            <a:endParaRPr b="1" sz="1801">
              <a:solidFill>
                <a:schemeClr val="dk1"/>
              </a:solidFill>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C.A.I.A.C.-Equipo4.pdf" id="203" name="Google Shape;203;p9"/>
          <p:cNvPicPr preferRelativeResize="0"/>
          <p:nvPr/>
        </p:nvPicPr>
        <p:blipFill rotWithShape="1">
          <a:blip r:embed="rId3">
            <a:alphaModFix/>
          </a:blip>
          <a:srcRect b="5900" l="6251" r="3142" t="1325"/>
          <a:stretch/>
        </p:blipFill>
        <p:spPr>
          <a:xfrm>
            <a:off x="0" y="91787"/>
            <a:ext cx="11478409" cy="6404863"/>
          </a:xfrm>
          <a:prstGeom prst="rect">
            <a:avLst/>
          </a:prstGeom>
          <a:noFill/>
          <a:ln>
            <a:noFill/>
          </a:ln>
        </p:spPr>
      </p:pic>
      <p:pic>
        <p:nvPicPr>
          <p:cNvPr descr="CFE.jpg" id="204" name="Google Shape;204;p9"/>
          <p:cNvPicPr preferRelativeResize="0"/>
          <p:nvPr/>
        </p:nvPicPr>
        <p:blipFill rotWithShape="1">
          <a:blip r:embed="rId4">
            <a:alphaModFix/>
          </a:blip>
          <a:srcRect b="0" l="0" r="0" t="0"/>
          <a:stretch/>
        </p:blipFill>
        <p:spPr>
          <a:xfrm>
            <a:off x="11054736" y="5378825"/>
            <a:ext cx="1137264" cy="1392546"/>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la oficin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2023-02-24T19:27:29Z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